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8288000" cy="10287000"/>
  <p:notesSz cx="6858000" cy="9144000"/>
  <p:embeddedFontLst>
    <p:embeddedFont>
      <p:font typeface="Noto Sans" charset="1" panose="020B0502040504020204"/>
      <p:regular r:id="rId24"/>
    </p:embeddedFont>
    <p:embeddedFont>
      <p:font typeface="Noto Sans Bold" charset="1" panose="020B0802040504020204"/>
      <p:regular r:id="rId25"/>
    </p:embeddedFont>
    <p:embeddedFont>
      <p:font typeface="Futura Bold" charset="1" panose="020B0702020204020203"/>
      <p:regular r:id="rId26"/>
    </p:embeddedFont>
    <p:embeddedFont>
      <p:font typeface="Noto Sans JP" charset="1" panose="020B0500000000000000"/>
      <p:regular r:id="rId27"/>
    </p:embeddedFont>
    <p:embeddedFont>
      <p:font typeface="Noto Sans JP Bold" charset="1" panose="020B0800000000000000"/>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jpe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5.png" Type="http://schemas.openxmlformats.org/officeDocument/2006/relationships/image"/><Relationship Id="rId3" Target="../media/image16.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png" Type="http://schemas.openxmlformats.org/officeDocument/2006/relationships/image"/><Relationship Id="rId3" Target="../media/image1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png" Type="http://schemas.openxmlformats.org/officeDocument/2006/relationships/image"/><Relationship Id="rId3" Target="../media/image20.sv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1.png" Type="http://schemas.openxmlformats.org/officeDocument/2006/relationships/image"/><Relationship Id="rId3" Target="../media/image22.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3.png" Type="http://schemas.openxmlformats.org/officeDocument/2006/relationships/image"/><Relationship Id="rId3" Target="../media/image24.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5.png" Type="http://schemas.openxmlformats.org/officeDocument/2006/relationships/image"/><Relationship Id="rId3" Target="../media/image26.svg" Type="http://schemas.openxmlformats.org/officeDocument/2006/relationships/image"/><Relationship Id="rId4" Target="../media/image27.png" Type="http://schemas.openxmlformats.org/officeDocument/2006/relationships/image"/><Relationship Id="rId5" Target="../media/image28.png" Type="http://schemas.openxmlformats.org/officeDocument/2006/relationships/image"/><Relationship Id="rId6" Target="../media/image29.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0.png" Type="http://schemas.openxmlformats.org/officeDocument/2006/relationships/image"/><Relationship Id="rId3" Target="../media/image31.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32.png" Type="http://schemas.openxmlformats.org/officeDocument/2006/relationships/image"/><Relationship Id="rId3" Target="../media/image33.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2.png" Type="http://schemas.openxmlformats.org/officeDocument/2006/relationships/image"/><Relationship Id="rId3" Target="../media/image3.sv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6.png" Type="http://schemas.openxmlformats.org/officeDocument/2006/relationships/image"/><Relationship Id="rId3" Target="../media/image7.svg" Type="http://schemas.openxmlformats.org/officeDocument/2006/relationships/image"/><Relationship Id="rId4" Target="../media/image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 Id="rId3" Target="../media/image12.sv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png" Type="http://schemas.openxmlformats.org/officeDocument/2006/relationships/image"/><Relationship Id="rId3" Target="../media/image14.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4.png" Type="http://schemas.openxmlformats.org/officeDocument/2006/relationships/image"/><Relationship Id="rId3" Target="../media/image5.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grpSp>
        <p:nvGrpSpPr>
          <p:cNvPr name="Group 2" id="2"/>
          <p:cNvGrpSpPr/>
          <p:nvPr/>
        </p:nvGrpSpPr>
        <p:grpSpPr>
          <a:xfrm rot="0">
            <a:off x="0" y="0"/>
            <a:ext cx="18288000" cy="10287000"/>
            <a:chOff x="0" y="0"/>
            <a:chExt cx="24384000" cy="13716000"/>
          </a:xfrm>
        </p:grpSpPr>
        <p:sp>
          <p:nvSpPr>
            <p:cNvPr name="Freeform 3" id="3"/>
            <p:cNvSpPr/>
            <p:nvPr/>
          </p:nvSpPr>
          <p:spPr>
            <a:xfrm flipH="false" flipV="false" rot="0">
              <a:off x="0" y="0"/>
              <a:ext cx="24384000" cy="13716000"/>
            </a:xfrm>
            <a:custGeom>
              <a:avLst/>
              <a:gdLst/>
              <a:ahLst/>
              <a:cxnLst/>
              <a:rect r="r" b="b" t="t" l="l"/>
              <a:pathLst>
                <a:path h="13716000" w="24384000">
                  <a:moveTo>
                    <a:pt x="0" y="0"/>
                  </a:moveTo>
                  <a:lnTo>
                    <a:pt x="24384000" y="0"/>
                  </a:lnTo>
                  <a:lnTo>
                    <a:pt x="24384000" y="13716000"/>
                  </a:lnTo>
                  <a:lnTo>
                    <a:pt x="0" y="13716000"/>
                  </a:lnTo>
                  <a:lnTo>
                    <a:pt x="0" y="0"/>
                  </a:lnTo>
                  <a:close/>
                </a:path>
              </a:pathLst>
            </a:custGeom>
            <a:blipFill>
              <a:blip r:embed="rId2"/>
              <a:stretch>
                <a:fillRect l="0" t="0" r="0" b="0"/>
              </a:stretch>
            </a:blipFill>
          </p:spPr>
        </p:sp>
      </p:gr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832038" cy="9811979"/>
          </a:xfrm>
          <a:custGeom>
            <a:avLst/>
            <a:gdLst/>
            <a:ahLst/>
            <a:cxnLst/>
            <a:rect r="r" b="b" t="t" l="l"/>
            <a:pathLst>
              <a:path h="9811979" w="17832038">
                <a:moveTo>
                  <a:pt x="0" y="0"/>
                </a:moveTo>
                <a:lnTo>
                  <a:pt x="17832038" y="0"/>
                </a:lnTo>
                <a:lnTo>
                  <a:pt x="17832038" y="9811979"/>
                </a:lnTo>
                <a:lnTo>
                  <a:pt x="0" y="981197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342445" y="6153074"/>
            <a:ext cx="4348410" cy="434483"/>
          </a:xfrm>
          <a:prstGeom prst="rect">
            <a:avLst/>
          </a:prstGeom>
        </p:spPr>
        <p:txBody>
          <a:bodyPr anchor="t" rtlCol="false" tIns="0" lIns="0" bIns="0" rIns="0">
            <a:spAutoFit/>
          </a:bodyPr>
          <a:lstStyle/>
          <a:p>
            <a:pPr algn="l">
              <a:lnSpc>
                <a:spcPts val="3357"/>
              </a:lnSpc>
            </a:pPr>
            <a:r>
              <a:rPr lang="en-US" sz="2398">
                <a:solidFill>
                  <a:srgbClr val="000000"/>
                </a:solidFill>
                <a:latin typeface="Noto Sans JP"/>
                <a:ea typeface="Noto Sans JP"/>
                <a:cs typeface="Noto Sans JP"/>
                <a:sym typeface="Noto Sans JP"/>
              </a:rPr>
              <a:t>英語中心の環境で過ごしていた</a:t>
            </a:r>
          </a:p>
        </p:txBody>
      </p:sp>
      <p:sp>
        <p:nvSpPr>
          <p:cNvPr name="TextBox 4" id="4"/>
          <p:cNvSpPr txBox="true"/>
          <p:nvPr/>
        </p:nvSpPr>
        <p:spPr>
          <a:xfrm rot="0">
            <a:off x="2269550" y="2543365"/>
            <a:ext cx="5590784" cy="434483"/>
          </a:xfrm>
          <a:prstGeom prst="rect">
            <a:avLst/>
          </a:prstGeom>
        </p:spPr>
        <p:txBody>
          <a:bodyPr anchor="t" rtlCol="false" tIns="0" lIns="0" bIns="0" rIns="0">
            <a:spAutoFit/>
          </a:bodyPr>
          <a:lstStyle/>
          <a:p>
            <a:pPr algn="l">
              <a:lnSpc>
                <a:spcPts val="3357"/>
              </a:lnSpc>
            </a:pPr>
            <a:r>
              <a:rPr lang="en-US" sz="2398">
                <a:solidFill>
                  <a:srgbClr val="000000"/>
                </a:solidFill>
                <a:latin typeface="Noto Sans JP"/>
                <a:ea typeface="Noto Sans JP"/>
                <a:cs typeface="Noto Sans JP"/>
                <a:sym typeface="Noto Sans JP"/>
              </a:rPr>
              <a:t>日本人学生と関わる機会が限られていた</a:t>
            </a:r>
          </a:p>
        </p:txBody>
      </p:sp>
      <p:sp>
        <p:nvSpPr>
          <p:cNvPr name="TextBox 5" id="5"/>
          <p:cNvSpPr txBox="true"/>
          <p:nvPr/>
        </p:nvSpPr>
        <p:spPr>
          <a:xfrm rot="0">
            <a:off x="2342445" y="4329179"/>
            <a:ext cx="5590784" cy="434483"/>
          </a:xfrm>
          <a:prstGeom prst="rect">
            <a:avLst/>
          </a:prstGeom>
        </p:spPr>
        <p:txBody>
          <a:bodyPr anchor="t" rtlCol="false" tIns="0" lIns="0" bIns="0" rIns="0">
            <a:spAutoFit/>
          </a:bodyPr>
          <a:lstStyle/>
          <a:p>
            <a:pPr algn="l">
              <a:lnSpc>
                <a:spcPts val="3357"/>
              </a:lnSpc>
            </a:pPr>
            <a:r>
              <a:rPr lang="en-US" sz="2398">
                <a:solidFill>
                  <a:srgbClr val="000000"/>
                </a:solidFill>
                <a:latin typeface="Noto Sans JP"/>
                <a:ea typeface="Noto Sans JP"/>
                <a:cs typeface="Noto Sans JP"/>
                <a:sym typeface="Noto Sans JP"/>
              </a:rPr>
              <a:t>日本人学生と関わる機会が限られていた</a:t>
            </a:r>
          </a:p>
        </p:txBody>
      </p:sp>
      <p:sp>
        <p:nvSpPr>
          <p:cNvPr name="TextBox 6" id="6"/>
          <p:cNvSpPr txBox="true"/>
          <p:nvPr/>
        </p:nvSpPr>
        <p:spPr>
          <a:xfrm rot="0">
            <a:off x="2342445" y="7824587"/>
            <a:ext cx="5590784" cy="853583"/>
          </a:xfrm>
          <a:prstGeom prst="rect">
            <a:avLst/>
          </a:prstGeom>
        </p:spPr>
        <p:txBody>
          <a:bodyPr anchor="t" rtlCol="false" tIns="0" lIns="0" bIns="0" rIns="0">
            <a:spAutoFit/>
          </a:bodyPr>
          <a:lstStyle/>
          <a:p>
            <a:pPr algn="l">
              <a:lnSpc>
                <a:spcPts val="3300"/>
              </a:lnSpc>
            </a:pPr>
            <a:r>
              <a:rPr lang="en-US" sz="2398">
                <a:solidFill>
                  <a:srgbClr val="000000"/>
                </a:solidFill>
                <a:latin typeface="Noto Sans JP"/>
                <a:ea typeface="Noto Sans JP"/>
                <a:cs typeface="Noto Sans JP"/>
                <a:sym typeface="Noto Sans JP"/>
              </a:rPr>
              <a:t>将来について考えたり、自分を振り返る機会が少なかった</a:t>
            </a:r>
          </a:p>
        </p:txBody>
      </p:sp>
      <p:sp>
        <p:nvSpPr>
          <p:cNvPr name="TextBox 7" id="7"/>
          <p:cNvSpPr txBox="true"/>
          <p:nvPr/>
        </p:nvSpPr>
        <p:spPr>
          <a:xfrm rot="0">
            <a:off x="11635254" y="5516947"/>
            <a:ext cx="5280193" cy="853583"/>
          </a:xfrm>
          <a:prstGeom prst="rect">
            <a:avLst/>
          </a:prstGeom>
        </p:spPr>
        <p:txBody>
          <a:bodyPr anchor="t" rtlCol="false" tIns="0" lIns="0" bIns="0" rIns="0">
            <a:spAutoFit/>
          </a:bodyPr>
          <a:lstStyle/>
          <a:p>
            <a:pPr algn="l">
              <a:lnSpc>
                <a:spcPts val="3300"/>
              </a:lnSpc>
            </a:pPr>
            <a:r>
              <a:rPr lang="en-US" sz="2398">
                <a:solidFill>
                  <a:srgbClr val="000000"/>
                </a:solidFill>
                <a:latin typeface="Noto Sans JP"/>
                <a:ea typeface="Noto Sans JP"/>
                <a:cs typeface="Noto Sans JP"/>
                <a:sym typeface="Noto Sans JP"/>
              </a:rPr>
              <a:t>自分の意見を日本語で伝え、共有することができた</a:t>
            </a:r>
          </a:p>
        </p:txBody>
      </p:sp>
      <p:sp>
        <p:nvSpPr>
          <p:cNvPr name="TextBox 8" id="8"/>
          <p:cNvSpPr txBox="true"/>
          <p:nvPr/>
        </p:nvSpPr>
        <p:spPr>
          <a:xfrm rot="0">
            <a:off x="11635254" y="7826978"/>
            <a:ext cx="5280193" cy="853583"/>
          </a:xfrm>
          <a:prstGeom prst="rect">
            <a:avLst/>
          </a:prstGeom>
        </p:spPr>
        <p:txBody>
          <a:bodyPr anchor="t" rtlCol="false" tIns="0" lIns="0" bIns="0" rIns="0">
            <a:spAutoFit/>
          </a:bodyPr>
          <a:lstStyle/>
          <a:p>
            <a:pPr algn="l">
              <a:lnSpc>
                <a:spcPts val="3300"/>
              </a:lnSpc>
            </a:pPr>
            <a:r>
              <a:rPr lang="en-US" sz="2398">
                <a:solidFill>
                  <a:srgbClr val="000000"/>
                </a:solidFill>
                <a:latin typeface="Noto Sans JP"/>
                <a:ea typeface="Noto Sans JP"/>
                <a:cs typeface="Noto Sans JP"/>
                <a:sym typeface="Noto Sans JP"/>
              </a:rPr>
              <a:t>コミュニケーションへの自信がついた コミュニケーション力が向上した</a:t>
            </a:r>
          </a:p>
        </p:txBody>
      </p:sp>
      <p:sp>
        <p:nvSpPr>
          <p:cNvPr name="TextBox 9" id="9"/>
          <p:cNvSpPr txBox="true"/>
          <p:nvPr/>
        </p:nvSpPr>
        <p:spPr>
          <a:xfrm rot="0">
            <a:off x="11592173" y="3089758"/>
            <a:ext cx="5590784" cy="1272683"/>
          </a:xfrm>
          <a:prstGeom prst="rect">
            <a:avLst/>
          </a:prstGeom>
        </p:spPr>
        <p:txBody>
          <a:bodyPr anchor="t" rtlCol="false" tIns="0" lIns="0" bIns="0" rIns="0">
            <a:spAutoFit/>
          </a:bodyPr>
          <a:lstStyle/>
          <a:p>
            <a:pPr algn="l">
              <a:lnSpc>
                <a:spcPts val="3300"/>
              </a:lnSpc>
            </a:pPr>
            <a:r>
              <a:rPr lang="en-US" sz="2398">
                <a:solidFill>
                  <a:srgbClr val="000000"/>
                </a:solidFill>
                <a:latin typeface="Noto Sans JP"/>
                <a:ea typeface="Noto Sans JP"/>
                <a:cs typeface="Noto Sans JP"/>
                <a:sym typeface="Noto Sans JP"/>
              </a:rPr>
              <a:t>新しい視点を得た   (APU vs. Ritsumei)自分の学びや将来について振り返り、考えるようになった</a:t>
            </a:r>
          </a:p>
        </p:txBody>
      </p:sp>
      <p:sp>
        <p:nvSpPr>
          <p:cNvPr name="TextBox 10" id="10"/>
          <p:cNvSpPr txBox="true"/>
          <p:nvPr/>
        </p:nvSpPr>
        <p:spPr>
          <a:xfrm rot="0">
            <a:off x="13919178" y="4784817"/>
            <a:ext cx="621297" cy="415957"/>
          </a:xfrm>
          <a:prstGeom prst="rect">
            <a:avLst/>
          </a:prstGeom>
        </p:spPr>
        <p:txBody>
          <a:bodyPr anchor="t" rtlCol="false" tIns="0" lIns="0" bIns="0" rIns="0">
            <a:spAutoFit/>
          </a:bodyPr>
          <a:lstStyle/>
          <a:p>
            <a:pPr algn="ctr">
              <a:lnSpc>
                <a:spcPts val="3357"/>
              </a:lnSpc>
            </a:pPr>
            <a:r>
              <a:rPr lang="en-US" sz="2398">
                <a:solidFill>
                  <a:srgbClr val="FFFFFF"/>
                </a:solidFill>
                <a:latin typeface="Noto Sans"/>
                <a:ea typeface="Noto Sans"/>
                <a:cs typeface="Noto Sans"/>
                <a:sym typeface="Noto Sans"/>
              </a:rPr>
              <a:t>共有</a:t>
            </a:r>
          </a:p>
        </p:txBody>
      </p:sp>
      <p:sp>
        <p:nvSpPr>
          <p:cNvPr name="TextBox 11" id="11"/>
          <p:cNvSpPr txBox="true"/>
          <p:nvPr/>
        </p:nvSpPr>
        <p:spPr>
          <a:xfrm rot="0">
            <a:off x="13317769" y="2283676"/>
            <a:ext cx="1553070" cy="415957"/>
          </a:xfrm>
          <a:prstGeom prst="rect">
            <a:avLst/>
          </a:prstGeom>
        </p:spPr>
        <p:txBody>
          <a:bodyPr anchor="t" rtlCol="false" tIns="0" lIns="0" bIns="0" rIns="0">
            <a:spAutoFit/>
          </a:bodyPr>
          <a:lstStyle/>
          <a:p>
            <a:pPr algn="l">
              <a:lnSpc>
                <a:spcPts val="3357"/>
              </a:lnSpc>
            </a:pPr>
            <a:r>
              <a:rPr lang="en-US" sz="2398">
                <a:solidFill>
                  <a:srgbClr val="FFFFFF"/>
                </a:solidFill>
                <a:latin typeface="Noto Sans"/>
                <a:ea typeface="Noto Sans"/>
                <a:cs typeface="Noto Sans"/>
                <a:sym typeface="Noto Sans"/>
              </a:rPr>
              <a:t>学びの確認</a:t>
            </a:r>
          </a:p>
        </p:txBody>
      </p:sp>
      <p:sp>
        <p:nvSpPr>
          <p:cNvPr name="TextBox 12" id="12"/>
          <p:cNvSpPr txBox="true"/>
          <p:nvPr/>
        </p:nvSpPr>
        <p:spPr>
          <a:xfrm rot="0">
            <a:off x="13462492" y="6969004"/>
            <a:ext cx="1553070" cy="415957"/>
          </a:xfrm>
          <a:prstGeom prst="rect">
            <a:avLst/>
          </a:prstGeom>
        </p:spPr>
        <p:txBody>
          <a:bodyPr anchor="t" rtlCol="false" tIns="0" lIns="0" bIns="0" rIns="0">
            <a:spAutoFit/>
          </a:bodyPr>
          <a:lstStyle/>
          <a:p>
            <a:pPr algn="ctr">
              <a:lnSpc>
                <a:spcPts val="3357"/>
              </a:lnSpc>
            </a:pPr>
            <a:r>
              <a:rPr lang="en-US" sz="2398">
                <a:solidFill>
                  <a:srgbClr val="FFFFFF"/>
                </a:solidFill>
                <a:latin typeface="Noto Sans"/>
                <a:ea typeface="Noto Sans"/>
                <a:cs typeface="Noto Sans"/>
                <a:sym typeface="Noto Sans"/>
              </a:rPr>
              <a:t>成長・発展</a:t>
            </a:r>
          </a:p>
        </p:txBody>
      </p:sp>
      <p:sp>
        <p:nvSpPr>
          <p:cNvPr name="TextBox 13" id="13"/>
          <p:cNvSpPr txBox="true"/>
          <p:nvPr/>
        </p:nvSpPr>
        <p:spPr>
          <a:xfrm rot="0">
            <a:off x="7644241" y="1446419"/>
            <a:ext cx="137208" cy="284969"/>
          </a:xfrm>
          <a:prstGeom prst="rect">
            <a:avLst/>
          </a:prstGeom>
        </p:spPr>
        <p:txBody>
          <a:bodyPr anchor="t" rtlCol="false" tIns="0" lIns="0" bIns="0" rIns="0">
            <a:spAutoFit/>
          </a:bodyPr>
          <a:lstStyle/>
          <a:p>
            <a:pPr algn="l">
              <a:lnSpc>
                <a:spcPts val="1599"/>
              </a:lnSpc>
            </a:pPr>
            <a:r>
              <a:rPr lang="en-US" b="true" sz="3199">
                <a:solidFill>
                  <a:srgbClr val="242424"/>
                </a:solidFill>
                <a:latin typeface="Noto Sans Bold"/>
                <a:ea typeface="Noto Sans Bold"/>
                <a:cs typeface="Noto Sans Bold"/>
                <a:sym typeface="Noto Sans Bold"/>
              </a:rPr>
              <a:t>[</a:t>
            </a:r>
          </a:p>
        </p:txBody>
      </p:sp>
      <p:sp>
        <p:nvSpPr>
          <p:cNvPr name="TextBox 14" id="14"/>
          <p:cNvSpPr txBox="true"/>
          <p:nvPr/>
        </p:nvSpPr>
        <p:spPr>
          <a:xfrm rot="0">
            <a:off x="7796641" y="1446419"/>
            <a:ext cx="3059278" cy="514102"/>
          </a:xfrm>
          <a:prstGeom prst="rect">
            <a:avLst/>
          </a:prstGeom>
        </p:spPr>
        <p:txBody>
          <a:bodyPr anchor="t" rtlCol="false" tIns="0" lIns="0" bIns="0" rIns="0">
            <a:spAutoFit/>
          </a:bodyPr>
          <a:lstStyle/>
          <a:p>
            <a:pPr algn="l">
              <a:lnSpc>
                <a:spcPts val="1599"/>
              </a:lnSpc>
            </a:pPr>
            <a:r>
              <a:rPr lang="en-US" b="true" sz="3199">
                <a:solidFill>
                  <a:srgbClr val="242424"/>
                </a:solidFill>
                <a:latin typeface="Noto Sans Bold"/>
                <a:ea typeface="Noto Sans Bold"/>
                <a:cs typeface="Noto Sans Bold"/>
                <a:sym typeface="Noto Sans Bold"/>
              </a:rPr>
              <a:t>[ </a:t>
            </a:r>
            <a:r>
              <a:rPr lang="en-US" sz="3199">
                <a:solidFill>
                  <a:srgbClr val="242424"/>
                </a:solidFill>
                <a:latin typeface="Noto Sans"/>
                <a:ea typeface="Noto Sans"/>
                <a:cs typeface="Noto Sans"/>
                <a:sym typeface="Noto Sans"/>
              </a:rPr>
              <a:t>変変化化・・成成長長</a:t>
            </a:r>
            <a:r>
              <a:rPr lang="en-US" b="true" sz="3199">
                <a:solidFill>
                  <a:srgbClr val="242424"/>
                </a:solidFill>
                <a:latin typeface="Noto Sans Bold"/>
                <a:ea typeface="Noto Sans Bold"/>
                <a:cs typeface="Noto Sans Bold"/>
                <a:sym typeface="Noto Sans Bold"/>
              </a:rPr>
              <a:t> ]]</a:t>
            </a:r>
          </a:p>
        </p:txBody>
      </p:sp>
      <p:sp>
        <p:nvSpPr>
          <p:cNvPr name="TextBox 15" id="15"/>
          <p:cNvSpPr txBox="true"/>
          <p:nvPr/>
        </p:nvSpPr>
        <p:spPr>
          <a:xfrm rot="0">
            <a:off x="4053049" y="1044416"/>
            <a:ext cx="1202912" cy="466554"/>
          </a:xfrm>
          <a:prstGeom prst="rect">
            <a:avLst/>
          </a:prstGeom>
        </p:spPr>
        <p:txBody>
          <a:bodyPr anchor="t" rtlCol="false" tIns="0" lIns="0" bIns="0" rIns="0">
            <a:spAutoFit/>
          </a:bodyPr>
          <a:lstStyle/>
          <a:p>
            <a:pPr algn="l">
              <a:lnSpc>
                <a:spcPts val="3638"/>
              </a:lnSpc>
            </a:pPr>
            <a:r>
              <a:rPr lang="en-US" b="true" sz="2598">
                <a:solidFill>
                  <a:srgbClr val="000000"/>
                </a:solidFill>
                <a:latin typeface="Noto Sans Bold"/>
                <a:ea typeface="Noto Sans Bold"/>
                <a:cs typeface="Noto Sans Bold"/>
                <a:sym typeface="Noto Sans Bold"/>
              </a:rPr>
              <a:t>Before </a:t>
            </a:r>
          </a:p>
        </p:txBody>
      </p:sp>
      <p:sp>
        <p:nvSpPr>
          <p:cNvPr name="TextBox 16" id="16"/>
          <p:cNvSpPr txBox="true"/>
          <p:nvPr/>
        </p:nvSpPr>
        <p:spPr>
          <a:xfrm rot="0">
            <a:off x="13551579" y="1044416"/>
            <a:ext cx="860317" cy="466554"/>
          </a:xfrm>
          <a:prstGeom prst="rect">
            <a:avLst/>
          </a:prstGeom>
        </p:spPr>
        <p:txBody>
          <a:bodyPr anchor="t" rtlCol="false" tIns="0" lIns="0" bIns="0" rIns="0">
            <a:spAutoFit/>
          </a:bodyPr>
          <a:lstStyle/>
          <a:p>
            <a:pPr algn="l">
              <a:lnSpc>
                <a:spcPts val="3638"/>
              </a:lnSpc>
            </a:pPr>
            <a:r>
              <a:rPr lang="en-US" b="true" sz="2598">
                <a:solidFill>
                  <a:srgbClr val="000000"/>
                </a:solidFill>
                <a:latin typeface="Noto Sans Bold"/>
                <a:ea typeface="Noto Sans Bold"/>
                <a:cs typeface="Noto Sans Bold"/>
                <a:sym typeface="Noto Sans Bold"/>
              </a:rPr>
              <a:t>After</a:t>
            </a:r>
          </a:p>
        </p:txBody>
      </p:sp>
      <p:sp>
        <p:nvSpPr>
          <p:cNvPr name="TextBox 17" id="17"/>
          <p:cNvSpPr txBox="true"/>
          <p:nvPr/>
        </p:nvSpPr>
        <p:spPr>
          <a:xfrm rot="0">
            <a:off x="15969634" y="675065"/>
            <a:ext cx="1388145" cy="871137"/>
          </a:xfrm>
          <a:prstGeom prst="rect">
            <a:avLst/>
          </a:prstGeom>
        </p:spPr>
        <p:txBody>
          <a:bodyPr anchor="t" rtlCol="false" tIns="0" lIns="0" bIns="0" rIns="0">
            <a:spAutoFit/>
          </a:bodyPr>
          <a:lstStyle/>
          <a:p>
            <a:pPr algn="l">
              <a:lnSpc>
                <a:spcPts val="6734"/>
              </a:lnSpc>
            </a:pPr>
            <a:r>
              <a:rPr lang="en-US" sz="4810">
                <a:solidFill>
                  <a:srgbClr val="242424"/>
                </a:solidFill>
                <a:latin typeface="Noto Sans JP"/>
                <a:ea typeface="Noto Sans JP"/>
                <a:cs typeface="Noto Sans JP"/>
                <a:sym typeface="Noto Sans JP"/>
              </a:rPr>
              <a:t>e.g.1</a:t>
            </a: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832038" cy="9811979"/>
          </a:xfrm>
          <a:custGeom>
            <a:avLst/>
            <a:gdLst/>
            <a:ahLst/>
            <a:cxnLst/>
            <a:rect r="r" b="b" t="t" l="l"/>
            <a:pathLst>
              <a:path h="9811979" w="17832038">
                <a:moveTo>
                  <a:pt x="0" y="0"/>
                </a:moveTo>
                <a:lnTo>
                  <a:pt x="17832038" y="0"/>
                </a:lnTo>
                <a:lnTo>
                  <a:pt x="17832038" y="9811979"/>
                </a:lnTo>
                <a:lnTo>
                  <a:pt x="0" y="9811979"/>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342445" y="7441844"/>
            <a:ext cx="2795445" cy="434483"/>
          </a:xfrm>
          <a:prstGeom prst="rect">
            <a:avLst/>
          </a:prstGeom>
        </p:spPr>
        <p:txBody>
          <a:bodyPr anchor="t" rtlCol="false" tIns="0" lIns="0" bIns="0" rIns="0">
            <a:spAutoFit/>
          </a:bodyPr>
          <a:lstStyle/>
          <a:p>
            <a:pPr algn="l">
              <a:lnSpc>
                <a:spcPts val="3357"/>
              </a:lnSpc>
            </a:pPr>
            <a:r>
              <a:rPr lang="en-US" sz="2398">
                <a:solidFill>
                  <a:srgbClr val="000000"/>
                </a:solidFill>
                <a:latin typeface="Noto Sans JP"/>
                <a:ea typeface="Noto Sans JP"/>
                <a:cs typeface="Noto Sans JP"/>
                <a:sym typeface="Noto Sans JP"/>
              </a:rPr>
              <a:t>団体意識はなかった</a:t>
            </a:r>
          </a:p>
        </p:txBody>
      </p:sp>
      <p:sp>
        <p:nvSpPr>
          <p:cNvPr name="TextBox 4" id="4"/>
          <p:cNvSpPr txBox="true"/>
          <p:nvPr/>
        </p:nvSpPr>
        <p:spPr>
          <a:xfrm rot="0">
            <a:off x="2269550" y="2958160"/>
            <a:ext cx="4659001" cy="434483"/>
          </a:xfrm>
          <a:prstGeom prst="rect">
            <a:avLst/>
          </a:prstGeom>
        </p:spPr>
        <p:txBody>
          <a:bodyPr anchor="t" rtlCol="false" tIns="0" lIns="0" bIns="0" rIns="0">
            <a:spAutoFit/>
          </a:bodyPr>
          <a:lstStyle/>
          <a:p>
            <a:pPr algn="l">
              <a:lnSpc>
                <a:spcPts val="3357"/>
              </a:lnSpc>
            </a:pPr>
            <a:r>
              <a:rPr lang="en-US" sz="2398">
                <a:solidFill>
                  <a:srgbClr val="000000"/>
                </a:solidFill>
                <a:latin typeface="Noto Sans JP"/>
                <a:ea typeface="Noto Sans JP"/>
                <a:cs typeface="Noto Sans JP"/>
                <a:sym typeface="Noto Sans JP"/>
              </a:rPr>
              <a:t>意見を交換する機会が少なかった</a:t>
            </a:r>
          </a:p>
        </p:txBody>
      </p:sp>
      <p:sp>
        <p:nvSpPr>
          <p:cNvPr name="TextBox 5" id="5"/>
          <p:cNvSpPr txBox="true"/>
          <p:nvPr/>
        </p:nvSpPr>
        <p:spPr>
          <a:xfrm rot="0">
            <a:off x="2387289" y="5201155"/>
            <a:ext cx="4831385" cy="434483"/>
          </a:xfrm>
          <a:prstGeom prst="rect">
            <a:avLst/>
          </a:prstGeom>
        </p:spPr>
        <p:txBody>
          <a:bodyPr anchor="t" rtlCol="false" tIns="0" lIns="0" bIns="0" rIns="0">
            <a:spAutoFit/>
          </a:bodyPr>
          <a:lstStyle/>
          <a:p>
            <a:pPr algn="l">
              <a:lnSpc>
                <a:spcPts val="3357"/>
              </a:lnSpc>
            </a:pPr>
            <a:r>
              <a:rPr lang="en-US" sz="2398">
                <a:solidFill>
                  <a:srgbClr val="000000"/>
                </a:solidFill>
                <a:latin typeface="Noto Sans JP"/>
                <a:ea typeface="Noto Sans JP"/>
                <a:cs typeface="Noto Sans JP"/>
                <a:sym typeface="Noto Sans JP"/>
              </a:rPr>
              <a:t>2人でディスカッションをしていた</a:t>
            </a:r>
          </a:p>
        </p:txBody>
      </p:sp>
      <p:sp>
        <p:nvSpPr>
          <p:cNvPr name="TextBox 6" id="6"/>
          <p:cNvSpPr txBox="true"/>
          <p:nvPr/>
        </p:nvSpPr>
        <p:spPr>
          <a:xfrm rot="0">
            <a:off x="11663582" y="6394790"/>
            <a:ext cx="5280193" cy="1272683"/>
          </a:xfrm>
          <a:prstGeom prst="rect">
            <a:avLst/>
          </a:prstGeom>
        </p:spPr>
        <p:txBody>
          <a:bodyPr anchor="t" rtlCol="false" tIns="0" lIns="0" bIns="0" rIns="0">
            <a:spAutoFit/>
          </a:bodyPr>
          <a:lstStyle/>
          <a:p>
            <a:pPr algn="just">
              <a:lnSpc>
                <a:spcPts val="3300"/>
              </a:lnSpc>
            </a:pPr>
            <a:r>
              <a:rPr lang="en-US" sz="2398">
                <a:solidFill>
                  <a:srgbClr val="000000"/>
                </a:solidFill>
                <a:latin typeface="Noto Sans JP"/>
                <a:ea typeface="Noto Sans JP"/>
                <a:cs typeface="Noto Sans JP"/>
                <a:sym typeface="Noto Sans JP"/>
              </a:rPr>
              <a:t>人数が増えたことで学びの質が高まった一方、コミュニケーションの難しさが顕著になったのは変化。</a:t>
            </a:r>
          </a:p>
        </p:txBody>
      </p:sp>
      <p:sp>
        <p:nvSpPr>
          <p:cNvPr name="TextBox 7" id="7"/>
          <p:cNvSpPr txBox="true"/>
          <p:nvPr/>
        </p:nvSpPr>
        <p:spPr>
          <a:xfrm rot="0">
            <a:off x="11663582" y="3344523"/>
            <a:ext cx="5624951" cy="1272683"/>
          </a:xfrm>
          <a:prstGeom prst="rect">
            <a:avLst/>
          </a:prstGeom>
        </p:spPr>
        <p:txBody>
          <a:bodyPr anchor="t" rtlCol="false" tIns="0" lIns="0" bIns="0" rIns="0">
            <a:spAutoFit/>
          </a:bodyPr>
          <a:lstStyle/>
          <a:p>
            <a:pPr algn="l">
              <a:lnSpc>
                <a:spcPts val="3300"/>
              </a:lnSpc>
            </a:pPr>
            <a:r>
              <a:rPr lang="en-US" sz="2398">
                <a:solidFill>
                  <a:srgbClr val="000000"/>
                </a:solidFill>
                <a:latin typeface="Noto Sans JP"/>
                <a:ea typeface="Noto Sans JP"/>
                <a:cs typeface="Noto Sans JP"/>
                <a:sym typeface="Noto Sans JP"/>
              </a:rPr>
              <a:t>従来の2人から6名になりより多様な視点からのディスカッションができ学び、気づきの質が上がった</a:t>
            </a:r>
          </a:p>
        </p:txBody>
      </p:sp>
      <p:sp>
        <p:nvSpPr>
          <p:cNvPr name="TextBox 8" id="8"/>
          <p:cNvSpPr txBox="true"/>
          <p:nvPr/>
        </p:nvSpPr>
        <p:spPr>
          <a:xfrm rot="0">
            <a:off x="13867467" y="5512003"/>
            <a:ext cx="621297" cy="415957"/>
          </a:xfrm>
          <a:prstGeom prst="rect">
            <a:avLst/>
          </a:prstGeom>
        </p:spPr>
        <p:txBody>
          <a:bodyPr anchor="t" rtlCol="false" tIns="0" lIns="0" bIns="0" rIns="0">
            <a:spAutoFit/>
          </a:bodyPr>
          <a:lstStyle/>
          <a:p>
            <a:pPr algn="l">
              <a:lnSpc>
                <a:spcPts val="3357"/>
              </a:lnSpc>
            </a:pPr>
            <a:r>
              <a:rPr lang="en-US" sz="2398">
                <a:solidFill>
                  <a:srgbClr val="FFFFFF"/>
                </a:solidFill>
                <a:latin typeface="Noto Sans"/>
                <a:ea typeface="Noto Sans"/>
                <a:cs typeface="Noto Sans"/>
                <a:sym typeface="Noto Sans"/>
              </a:rPr>
              <a:t>共有</a:t>
            </a:r>
          </a:p>
        </p:txBody>
      </p:sp>
      <p:sp>
        <p:nvSpPr>
          <p:cNvPr name="TextBox 9" id="9"/>
          <p:cNvSpPr txBox="true"/>
          <p:nvPr/>
        </p:nvSpPr>
        <p:spPr>
          <a:xfrm rot="0">
            <a:off x="13389169" y="2584247"/>
            <a:ext cx="1553070" cy="415957"/>
          </a:xfrm>
          <a:prstGeom prst="rect">
            <a:avLst/>
          </a:prstGeom>
        </p:spPr>
        <p:txBody>
          <a:bodyPr anchor="t" rtlCol="false" tIns="0" lIns="0" bIns="0" rIns="0">
            <a:spAutoFit/>
          </a:bodyPr>
          <a:lstStyle/>
          <a:p>
            <a:pPr algn="l">
              <a:lnSpc>
                <a:spcPts val="3357"/>
              </a:lnSpc>
            </a:pPr>
            <a:r>
              <a:rPr lang="en-US" sz="2398">
                <a:solidFill>
                  <a:srgbClr val="FFFFFF"/>
                </a:solidFill>
                <a:latin typeface="Noto Sans"/>
                <a:ea typeface="Noto Sans"/>
                <a:cs typeface="Noto Sans"/>
                <a:sym typeface="Noto Sans"/>
              </a:rPr>
              <a:t>学びの確認</a:t>
            </a:r>
          </a:p>
        </p:txBody>
      </p:sp>
      <p:sp>
        <p:nvSpPr>
          <p:cNvPr name="TextBox 10" id="10"/>
          <p:cNvSpPr txBox="true"/>
          <p:nvPr/>
        </p:nvSpPr>
        <p:spPr>
          <a:xfrm rot="0">
            <a:off x="7644241" y="1446419"/>
            <a:ext cx="137208" cy="284969"/>
          </a:xfrm>
          <a:prstGeom prst="rect">
            <a:avLst/>
          </a:prstGeom>
        </p:spPr>
        <p:txBody>
          <a:bodyPr anchor="t" rtlCol="false" tIns="0" lIns="0" bIns="0" rIns="0">
            <a:spAutoFit/>
          </a:bodyPr>
          <a:lstStyle/>
          <a:p>
            <a:pPr algn="l">
              <a:lnSpc>
                <a:spcPts val="1599"/>
              </a:lnSpc>
            </a:pPr>
            <a:r>
              <a:rPr lang="en-US" b="true" sz="3199">
                <a:solidFill>
                  <a:srgbClr val="242424"/>
                </a:solidFill>
                <a:latin typeface="Noto Sans Bold"/>
                <a:ea typeface="Noto Sans Bold"/>
                <a:cs typeface="Noto Sans Bold"/>
                <a:sym typeface="Noto Sans Bold"/>
              </a:rPr>
              <a:t>[</a:t>
            </a:r>
          </a:p>
        </p:txBody>
      </p:sp>
      <p:sp>
        <p:nvSpPr>
          <p:cNvPr name="TextBox 11" id="11"/>
          <p:cNvSpPr txBox="true"/>
          <p:nvPr/>
        </p:nvSpPr>
        <p:spPr>
          <a:xfrm rot="0">
            <a:off x="7796641" y="1446419"/>
            <a:ext cx="3059278" cy="514102"/>
          </a:xfrm>
          <a:prstGeom prst="rect">
            <a:avLst/>
          </a:prstGeom>
        </p:spPr>
        <p:txBody>
          <a:bodyPr anchor="t" rtlCol="false" tIns="0" lIns="0" bIns="0" rIns="0">
            <a:spAutoFit/>
          </a:bodyPr>
          <a:lstStyle/>
          <a:p>
            <a:pPr algn="l">
              <a:lnSpc>
                <a:spcPts val="1599"/>
              </a:lnSpc>
            </a:pPr>
            <a:r>
              <a:rPr lang="en-US" b="true" sz="3199">
                <a:solidFill>
                  <a:srgbClr val="242424"/>
                </a:solidFill>
                <a:latin typeface="Noto Sans Bold"/>
                <a:ea typeface="Noto Sans Bold"/>
                <a:cs typeface="Noto Sans Bold"/>
                <a:sym typeface="Noto Sans Bold"/>
              </a:rPr>
              <a:t>[ </a:t>
            </a:r>
            <a:r>
              <a:rPr lang="en-US" sz="3199">
                <a:solidFill>
                  <a:srgbClr val="242424"/>
                </a:solidFill>
                <a:latin typeface="Noto Sans"/>
                <a:ea typeface="Noto Sans"/>
                <a:cs typeface="Noto Sans"/>
                <a:sym typeface="Noto Sans"/>
              </a:rPr>
              <a:t>変変化化・・成成長長</a:t>
            </a:r>
            <a:r>
              <a:rPr lang="en-US" b="true" sz="3199">
                <a:solidFill>
                  <a:srgbClr val="242424"/>
                </a:solidFill>
                <a:latin typeface="Noto Sans Bold"/>
                <a:ea typeface="Noto Sans Bold"/>
                <a:cs typeface="Noto Sans Bold"/>
                <a:sym typeface="Noto Sans Bold"/>
              </a:rPr>
              <a:t> ]]</a:t>
            </a:r>
          </a:p>
        </p:txBody>
      </p:sp>
      <p:sp>
        <p:nvSpPr>
          <p:cNvPr name="TextBox 12" id="12"/>
          <p:cNvSpPr txBox="true"/>
          <p:nvPr/>
        </p:nvSpPr>
        <p:spPr>
          <a:xfrm rot="0">
            <a:off x="4053049" y="1044416"/>
            <a:ext cx="1202912" cy="466554"/>
          </a:xfrm>
          <a:prstGeom prst="rect">
            <a:avLst/>
          </a:prstGeom>
        </p:spPr>
        <p:txBody>
          <a:bodyPr anchor="t" rtlCol="false" tIns="0" lIns="0" bIns="0" rIns="0">
            <a:spAutoFit/>
          </a:bodyPr>
          <a:lstStyle/>
          <a:p>
            <a:pPr algn="l">
              <a:lnSpc>
                <a:spcPts val="3638"/>
              </a:lnSpc>
            </a:pPr>
            <a:r>
              <a:rPr lang="en-US" b="true" sz="2598">
                <a:solidFill>
                  <a:srgbClr val="000000"/>
                </a:solidFill>
                <a:latin typeface="Noto Sans Bold"/>
                <a:ea typeface="Noto Sans Bold"/>
                <a:cs typeface="Noto Sans Bold"/>
                <a:sym typeface="Noto Sans Bold"/>
              </a:rPr>
              <a:t>Before </a:t>
            </a:r>
          </a:p>
        </p:txBody>
      </p:sp>
      <p:sp>
        <p:nvSpPr>
          <p:cNvPr name="TextBox 13" id="13"/>
          <p:cNvSpPr txBox="true"/>
          <p:nvPr/>
        </p:nvSpPr>
        <p:spPr>
          <a:xfrm rot="0">
            <a:off x="13551579" y="1044416"/>
            <a:ext cx="860317" cy="466554"/>
          </a:xfrm>
          <a:prstGeom prst="rect">
            <a:avLst/>
          </a:prstGeom>
        </p:spPr>
        <p:txBody>
          <a:bodyPr anchor="t" rtlCol="false" tIns="0" lIns="0" bIns="0" rIns="0">
            <a:spAutoFit/>
          </a:bodyPr>
          <a:lstStyle/>
          <a:p>
            <a:pPr algn="l">
              <a:lnSpc>
                <a:spcPts val="3638"/>
              </a:lnSpc>
            </a:pPr>
            <a:r>
              <a:rPr lang="en-US" b="true" sz="2598">
                <a:solidFill>
                  <a:srgbClr val="000000"/>
                </a:solidFill>
                <a:latin typeface="Noto Sans Bold"/>
                <a:ea typeface="Noto Sans Bold"/>
                <a:cs typeface="Noto Sans Bold"/>
                <a:sym typeface="Noto Sans Bold"/>
              </a:rPr>
              <a:t>After</a:t>
            </a:r>
          </a:p>
        </p:txBody>
      </p:sp>
      <p:sp>
        <p:nvSpPr>
          <p:cNvPr name="TextBox 14" id="14"/>
          <p:cNvSpPr txBox="true"/>
          <p:nvPr/>
        </p:nvSpPr>
        <p:spPr>
          <a:xfrm rot="0">
            <a:off x="15969634" y="675065"/>
            <a:ext cx="1388145" cy="871137"/>
          </a:xfrm>
          <a:prstGeom prst="rect">
            <a:avLst/>
          </a:prstGeom>
        </p:spPr>
        <p:txBody>
          <a:bodyPr anchor="t" rtlCol="false" tIns="0" lIns="0" bIns="0" rIns="0">
            <a:spAutoFit/>
          </a:bodyPr>
          <a:lstStyle/>
          <a:p>
            <a:pPr algn="l">
              <a:lnSpc>
                <a:spcPts val="6734"/>
              </a:lnSpc>
            </a:pPr>
            <a:r>
              <a:rPr lang="en-US" sz="4810">
                <a:solidFill>
                  <a:srgbClr val="242424"/>
                </a:solidFill>
                <a:latin typeface="Noto Sans JP"/>
                <a:ea typeface="Noto Sans JP"/>
                <a:cs typeface="Noto Sans JP"/>
                <a:sym typeface="Noto Sans JP"/>
              </a:rPr>
              <a:t>e.g.2</a:t>
            </a: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776278" y="3182388"/>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04</a:t>
            </a:r>
          </a:p>
        </p:txBody>
      </p:sp>
      <p:sp>
        <p:nvSpPr>
          <p:cNvPr name="TextBox 4" id="4"/>
          <p:cNvSpPr txBox="true"/>
          <p:nvPr/>
        </p:nvSpPr>
        <p:spPr>
          <a:xfrm rot="0">
            <a:off x="5916816" y="4486475"/>
            <a:ext cx="6140196" cy="1059523"/>
          </a:xfrm>
          <a:prstGeom prst="rect">
            <a:avLst/>
          </a:prstGeom>
        </p:spPr>
        <p:txBody>
          <a:bodyPr anchor="t" rtlCol="false" tIns="0" lIns="0" bIns="0" rIns="0">
            <a:spAutoFit/>
          </a:bodyPr>
          <a:lstStyle/>
          <a:p>
            <a:pPr algn="l">
              <a:lnSpc>
                <a:spcPts val="8400"/>
              </a:lnSpc>
            </a:pPr>
            <a:r>
              <a:rPr lang="en-US" sz="6000" spc="900">
                <a:solidFill>
                  <a:srgbClr val="242424"/>
                </a:solidFill>
                <a:latin typeface="Noto Sans"/>
                <a:ea typeface="Noto Sans"/>
                <a:cs typeface="Noto Sans"/>
                <a:sym typeface="Noto Sans"/>
              </a:rPr>
              <a:t>反省点・改善策</a:t>
            </a: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2796159" y="4853988"/>
            <a:ext cx="843829" cy="384524"/>
          </a:xfrm>
          <a:prstGeom prst="rect">
            <a:avLst/>
          </a:prstGeom>
        </p:spPr>
        <p:txBody>
          <a:bodyPr anchor="t" rtlCol="false" tIns="0" lIns="0" bIns="0" rIns="0">
            <a:spAutoFit/>
          </a:bodyPr>
          <a:lstStyle/>
          <a:p>
            <a:pPr algn="l">
              <a:lnSpc>
                <a:spcPts val="3078"/>
              </a:lnSpc>
            </a:pPr>
            <a:r>
              <a:rPr lang="en-US" b="true" sz="2198">
                <a:solidFill>
                  <a:srgbClr val="242424"/>
                </a:solidFill>
                <a:latin typeface="Noto Sans Bold"/>
                <a:ea typeface="Noto Sans Bold"/>
                <a:cs typeface="Noto Sans Bold"/>
                <a:sym typeface="Noto Sans Bold"/>
              </a:rPr>
              <a:t>• LINE</a:t>
            </a:r>
          </a:p>
        </p:txBody>
      </p:sp>
      <p:sp>
        <p:nvSpPr>
          <p:cNvPr name="TextBox 4" id="4"/>
          <p:cNvSpPr txBox="true"/>
          <p:nvPr/>
        </p:nvSpPr>
        <p:spPr>
          <a:xfrm rot="0">
            <a:off x="3623405" y="4830947"/>
            <a:ext cx="5695807" cy="384524"/>
          </a:xfrm>
          <a:prstGeom prst="rect">
            <a:avLst/>
          </a:prstGeom>
        </p:spPr>
        <p:txBody>
          <a:bodyPr anchor="t" rtlCol="false" tIns="0" lIns="0" bIns="0" rIns="0">
            <a:spAutoFit/>
          </a:bodyPr>
          <a:lstStyle/>
          <a:p>
            <a:pPr algn="l">
              <a:lnSpc>
                <a:spcPts val="3078"/>
              </a:lnSpc>
            </a:pPr>
            <a:r>
              <a:rPr lang="en-US" sz="2198">
                <a:solidFill>
                  <a:srgbClr val="242424"/>
                </a:solidFill>
                <a:latin typeface="Noto Sans"/>
                <a:ea typeface="Noto Sans"/>
                <a:cs typeface="Noto Sans"/>
                <a:sym typeface="Noto Sans"/>
              </a:rPr>
              <a:t>上のリアクションやコミュニケーション不⾜</a:t>
            </a:r>
          </a:p>
        </p:txBody>
      </p:sp>
      <p:sp>
        <p:nvSpPr>
          <p:cNvPr name="TextBox 5" id="5"/>
          <p:cNvSpPr txBox="true"/>
          <p:nvPr/>
        </p:nvSpPr>
        <p:spPr>
          <a:xfrm rot="0">
            <a:off x="2721188" y="5786571"/>
            <a:ext cx="6422288" cy="393154"/>
          </a:xfrm>
          <a:prstGeom prst="rect">
            <a:avLst/>
          </a:prstGeom>
        </p:spPr>
        <p:txBody>
          <a:bodyPr anchor="t" rtlCol="false" tIns="0" lIns="0" bIns="0" rIns="0">
            <a:spAutoFit/>
          </a:bodyPr>
          <a:lstStyle/>
          <a:p>
            <a:pPr algn="l">
              <a:lnSpc>
                <a:spcPts val="3155"/>
              </a:lnSpc>
            </a:pPr>
            <a:r>
              <a:rPr lang="en-US" sz="2253">
                <a:solidFill>
                  <a:srgbClr val="242424"/>
                </a:solidFill>
                <a:latin typeface="Noto Sans"/>
                <a:ea typeface="Noto Sans"/>
                <a:cs typeface="Noto Sans"/>
                <a:sym typeface="Noto Sans"/>
              </a:rPr>
              <a:t>・ゼミの方向性についての個々の理解を怠ってた</a:t>
            </a:r>
          </a:p>
        </p:txBody>
      </p:sp>
      <p:sp>
        <p:nvSpPr>
          <p:cNvPr name="TextBox 6" id="6"/>
          <p:cNvSpPr txBox="true"/>
          <p:nvPr/>
        </p:nvSpPr>
        <p:spPr>
          <a:xfrm rot="0">
            <a:off x="2796159" y="6569812"/>
            <a:ext cx="5932675" cy="857936"/>
          </a:xfrm>
          <a:prstGeom prst="rect">
            <a:avLst/>
          </a:prstGeom>
        </p:spPr>
        <p:txBody>
          <a:bodyPr anchor="t" rtlCol="false" tIns="0" lIns="0" bIns="0" rIns="0">
            <a:spAutoFit/>
          </a:bodyPr>
          <a:lstStyle/>
          <a:p>
            <a:pPr algn="l">
              <a:lnSpc>
                <a:spcPts val="3450"/>
              </a:lnSpc>
            </a:pPr>
            <a:r>
              <a:rPr lang="en-US" sz="2180">
                <a:solidFill>
                  <a:srgbClr val="242424"/>
                </a:solidFill>
                <a:latin typeface="Noto Sans"/>
                <a:ea typeface="Noto Sans"/>
                <a:cs typeface="Noto Sans"/>
                <a:sym typeface="Noto Sans"/>
              </a:rPr>
              <a:t>・開催時刻や曜⽇が、不定期だったので⽇時を忘れる</a:t>
            </a:r>
          </a:p>
        </p:txBody>
      </p:sp>
      <p:sp>
        <p:nvSpPr>
          <p:cNvPr name="TextBox 7" id="7"/>
          <p:cNvSpPr txBox="true"/>
          <p:nvPr/>
        </p:nvSpPr>
        <p:spPr>
          <a:xfrm rot="0">
            <a:off x="7644241" y="1370333"/>
            <a:ext cx="3059278" cy="637927"/>
          </a:xfrm>
          <a:prstGeom prst="rect">
            <a:avLst/>
          </a:prstGeom>
        </p:spPr>
        <p:txBody>
          <a:bodyPr anchor="t" rtlCol="false" tIns="0" lIns="0" bIns="0" rIns="0">
            <a:spAutoFit/>
          </a:bodyPr>
          <a:lstStyle/>
          <a:p>
            <a:pPr algn="l">
              <a:lnSpc>
                <a:spcPts val="4479"/>
              </a:lnSpc>
            </a:pPr>
            <a:r>
              <a:rPr lang="en-US" b="true" sz="3199" spc="479">
                <a:solidFill>
                  <a:srgbClr val="242424"/>
                </a:solidFill>
                <a:latin typeface="Noto Sans Bold"/>
                <a:ea typeface="Noto Sans Bold"/>
                <a:cs typeface="Noto Sans Bold"/>
                <a:sym typeface="Noto Sans Bold"/>
              </a:rPr>
              <a:t>[ </a:t>
            </a:r>
            <a:r>
              <a:rPr lang="en-US" sz="3199" spc="479">
                <a:solidFill>
                  <a:srgbClr val="242424"/>
                </a:solidFill>
                <a:latin typeface="Noto Sans"/>
                <a:ea typeface="Noto Sans"/>
                <a:cs typeface="Noto Sans"/>
                <a:sym typeface="Noto Sans"/>
              </a:rPr>
              <a:t>現在の課題</a:t>
            </a:r>
            <a:r>
              <a:rPr lang="en-US" b="true" sz="3199" spc="479">
                <a:solidFill>
                  <a:srgbClr val="242424"/>
                </a:solidFill>
                <a:latin typeface="Noto Sans Bold"/>
                <a:ea typeface="Noto Sans Bold"/>
                <a:cs typeface="Noto Sans Bold"/>
                <a:sym typeface="Noto Sans Bold"/>
              </a:rPr>
              <a:t> ]</a:t>
            </a:r>
          </a:p>
        </p:txBody>
      </p:sp>
      <p:sp>
        <p:nvSpPr>
          <p:cNvPr name="TextBox 8" id="8"/>
          <p:cNvSpPr txBox="true"/>
          <p:nvPr/>
        </p:nvSpPr>
        <p:spPr>
          <a:xfrm rot="0">
            <a:off x="4910690" y="3498637"/>
            <a:ext cx="668426" cy="416195"/>
          </a:xfrm>
          <a:prstGeom prst="rect">
            <a:avLst/>
          </a:prstGeom>
        </p:spPr>
        <p:txBody>
          <a:bodyPr anchor="t" rtlCol="false" tIns="0" lIns="0" bIns="0" rIns="0">
            <a:spAutoFit/>
          </a:bodyPr>
          <a:lstStyle/>
          <a:p>
            <a:pPr algn="l">
              <a:lnSpc>
                <a:spcPts val="3359"/>
              </a:lnSpc>
            </a:pPr>
            <a:r>
              <a:rPr lang="en-US" sz="2400" spc="360">
                <a:solidFill>
                  <a:srgbClr val="242424"/>
                </a:solidFill>
                <a:latin typeface="Noto Sans"/>
                <a:ea typeface="Noto Sans"/>
                <a:cs typeface="Noto Sans"/>
                <a:sym typeface="Noto Sans"/>
              </a:rPr>
              <a:t>課題</a:t>
            </a:r>
          </a:p>
        </p:txBody>
      </p:sp>
      <p:sp>
        <p:nvSpPr>
          <p:cNvPr name="TextBox 9" id="9"/>
          <p:cNvSpPr txBox="true"/>
          <p:nvPr/>
        </p:nvSpPr>
        <p:spPr>
          <a:xfrm rot="0">
            <a:off x="10697804" y="4372880"/>
            <a:ext cx="5361746" cy="2950254"/>
          </a:xfrm>
          <a:prstGeom prst="rect">
            <a:avLst/>
          </a:prstGeom>
        </p:spPr>
        <p:txBody>
          <a:bodyPr anchor="t" rtlCol="false" tIns="0" lIns="0" bIns="0" rIns="0">
            <a:spAutoFit/>
          </a:bodyPr>
          <a:lstStyle/>
          <a:p>
            <a:pPr algn="l">
              <a:lnSpc>
                <a:spcPts val="3825"/>
              </a:lnSpc>
            </a:pPr>
            <a:r>
              <a:rPr lang="en-US" sz="2400">
                <a:solidFill>
                  <a:srgbClr val="242424"/>
                </a:solidFill>
                <a:latin typeface="Noto Sans"/>
                <a:ea typeface="Noto Sans"/>
                <a:cs typeface="Noto Sans"/>
                <a:sym typeface="Noto Sans"/>
              </a:rPr>
              <a:t>全体的に⾒て、</a:t>
            </a:r>
            <a:r>
              <a:rPr lang="en-US" b="true" sz="2400">
                <a:solidFill>
                  <a:srgbClr val="242424"/>
                </a:solidFill>
                <a:latin typeface="Noto Sans Bold"/>
                <a:ea typeface="Noto Sans Bold"/>
                <a:cs typeface="Noto Sans Bold"/>
                <a:sym typeface="Noto Sans Bold"/>
              </a:rPr>
              <a:t>MTG</a:t>
            </a:r>
            <a:r>
              <a:rPr lang="en-US" sz="2400">
                <a:solidFill>
                  <a:srgbClr val="242424"/>
                </a:solidFill>
                <a:latin typeface="Noto Sans"/>
                <a:ea typeface="Noto Sans"/>
                <a:cs typeface="Noto Sans"/>
                <a:sym typeface="Noto Sans"/>
              </a:rPr>
              <a:t>の活動内容よりも開催前後のアクションに対して焦点を当てれていなかった。なので、団結⼒不⾜だったり、みらいゼミへの熱意の差が激しく感じられた。</a:t>
            </a:r>
          </a:p>
        </p:txBody>
      </p:sp>
      <p:sp>
        <p:nvSpPr>
          <p:cNvPr name="TextBox 10" id="10"/>
          <p:cNvSpPr txBox="true"/>
          <p:nvPr/>
        </p:nvSpPr>
        <p:spPr>
          <a:xfrm rot="0">
            <a:off x="2796159" y="7759436"/>
            <a:ext cx="583625" cy="393030"/>
          </a:xfrm>
          <a:prstGeom prst="rect">
            <a:avLst/>
          </a:prstGeom>
        </p:spPr>
        <p:txBody>
          <a:bodyPr anchor="t" rtlCol="false" tIns="0" lIns="0" bIns="0" rIns="0">
            <a:spAutoFit/>
          </a:bodyPr>
          <a:lstStyle/>
          <a:p>
            <a:pPr algn="l">
              <a:lnSpc>
                <a:spcPts val="3154"/>
              </a:lnSpc>
            </a:pPr>
            <a:r>
              <a:rPr lang="en-US" sz="2253">
                <a:solidFill>
                  <a:srgbClr val="242424"/>
                </a:solidFill>
                <a:latin typeface="Noto Sans"/>
                <a:ea typeface="Noto Sans"/>
                <a:cs typeface="Noto Sans"/>
                <a:sym typeface="Noto Sans"/>
              </a:rPr>
              <a:t>・各</a:t>
            </a:r>
          </a:p>
        </p:txBody>
      </p:sp>
      <p:sp>
        <p:nvSpPr>
          <p:cNvPr name="TextBox 11" id="11"/>
          <p:cNvSpPr txBox="true"/>
          <p:nvPr/>
        </p:nvSpPr>
        <p:spPr>
          <a:xfrm rot="0">
            <a:off x="4010739" y="7759436"/>
            <a:ext cx="3209534" cy="393030"/>
          </a:xfrm>
          <a:prstGeom prst="rect">
            <a:avLst/>
          </a:prstGeom>
        </p:spPr>
        <p:txBody>
          <a:bodyPr anchor="t" rtlCol="false" tIns="0" lIns="0" bIns="0" rIns="0">
            <a:spAutoFit/>
          </a:bodyPr>
          <a:lstStyle/>
          <a:p>
            <a:pPr algn="l">
              <a:lnSpc>
                <a:spcPts val="3154"/>
              </a:lnSpc>
            </a:pPr>
            <a:r>
              <a:rPr lang="en-US" sz="2253">
                <a:solidFill>
                  <a:srgbClr val="242424"/>
                </a:solidFill>
                <a:latin typeface="Noto Sans"/>
                <a:ea typeface="Noto Sans"/>
                <a:cs typeface="Noto Sans"/>
                <a:sym typeface="Noto Sans"/>
              </a:rPr>
              <a:t>の直前まで参加者が曖昧</a:t>
            </a:r>
          </a:p>
        </p:txBody>
      </p:sp>
      <p:sp>
        <p:nvSpPr>
          <p:cNvPr name="TextBox 12" id="12"/>
          <p:cNvSpPr txBox="true"/>
          <p:nvPr/>
        </p:nvSpPr>
        <p:spPr>
          <a:xfrm rot="0">
            <a:off x="3368250" y="7783039"/>
            <a:ext cx="655406" cy="393030"/>
          </a:xfrm>
          <a:prstGeom prst="rect">
            <a:avLst/>
          </a:prstGeom>
        </p:spPr>
        <p:txBody>
          <a:bodyPr anchor="t" rtlCol="false" tIns="0" lIns="0" bIns="0" rIns="0">
            <a:spAutoFit/>
          </a:bodyPr>
          <a:lstStyle/>
          <a:p>
            <a:pPr algn="l">
              <a:lnSpc>
                <a:spcPts val="3154"/>
              </a:lnSpc>
            </a:pPr>
            <a:r>
              <a:rPr lang="en-US" b="true" sz="2253">
                <a:solidFill>
                  <a:srgbClr val="242424"/>
                </a:solidFill>
                <a:latin typeface="Noto Sans Bold"/>
                <a:ea typeface="Noto Sans Bold"/>
                <a:cs typeface="Noto Sans Bold"/>
                <a:sym typeface="Noto Sans Bold"/>
              </a:rPr>
              <a:t>MTG</a:t>
            </a: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8414997" cy="10350303"/>
          </a:xfrm>
          <a:custGeom>
            <a:avLst/>
            <a:gdLst/>
            <a:ahLst/>
            <a:cxnLst/>
            <a:rect r="r" b="b" t="t" l="l"/>
            <a:pathLst>
              <a:path h="10350303" w="18414997">
                <a:moveTo>
                  <a:pt x="0" y="0"/>
                </a:moveTo>
                <a:lnTo>
                  <a:pt x="18414997" y="0"/>
                </a:lnTo>
                <a:lnTo>
                  <a:pt x="18414997" y="10350303"/>
                </a:lnTo>
                <a:lnTo>
                  <a:pt x="0" y="1035030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111414" y="1370333"/>
            <a:ext cx="2106073" cy="637927"/>
          </a:xfrm>
          <a:prstGeom prst="rect">
            <a:avLst/>
          </a:prstGeom>
        </p:spPr>
        <p:txBody>
          <a:bodyPr anchor="t" rtlCol="false" tIns="0" lIns="0" bIns="0" rIns="0">
            <a:spAutoFit/>
          </a:bodyPr>
          <a:lstStyle/>
          <a:p>
            <a:pPr algn="l">
              <a:lnSpc>
                <a:spcPts val="4479"/>
              </a:lnSpc>
            </a:pPr>
            <a:r>
              <a:rPr lang="en-US" b="true" sz="3199" spc="479">
                <a:solidFill>
                  <a:srgbClr val="242424"/>
                </a:solidFill>
                <a:latin typeface="Noto Sans Bold"/>
                <a:ea typeface="Noto Sans Bold"/>
                <a:cs typeface="Noto Sans Bold"/>
                <a:sym typeface="Noto Sans Bold"/>
              </a:rPr>
              <a:t>[ </a:t>
            </a:r>
            <a:r>
              <a:rPr lang="en-US" sz="3199" spc="479">
                <a:solidFill>
                  <a:srgbClr val="242424"/>
                </a:solidFill>
                <a:latin typeface="Noto Sans"/>
                <a:ea typeface="Noto Sans"/>
                <a:cs typeface="Noto Sans"/>
                <a:sym typeface="Noto Sans"/>
              </a:rPr>
              <a:t>改善策</a:t>
            </a:r>
            <a:r>
              <a:rPr lang="en-US" b="true" sz="3199" spc="479">
                <a:solidFill>
                  <a:srgbClr val="242424"/>
                </a:solidFill>
                <a:latin typeface="Noto Sans Bold"/>
                <a:ea typeface="Noto Sans Bold"/>
                <a:cs typeface="Noto Sans Bold"/>
                <a:sym typeface="Noto Sans Bold"/>
              </a:rPr>
              <a:t> ]</a:t>
            </a:r>
          </a:p>
        </p:txBody>
      </p:sp>
      <p:sp>
        <p:nvSpPr>
          <p:cNvPr name="TextBox 4" id="4"/>
          <p:cNvSpPr txBox="true"/>
          <p:nvPr/>
        </p:nvSpPr>
        <p:spPr>
          <a:xfrm rot="0">
            <a:off x="4956696" y="2577627"/>
            <a:ext cx="8541868" cy="2509504"/>
          </a:xfrm>
          <a:prstGeom prst="rect">
            <a:avLst/>
          </a:prstGeom>
        </p:spPr>
        <p:txBody>
          <a:bodyPr anchor="t" rtlCol="false" tIns="0" lIns="0" bIns="0" rIns="0">
            <a:spAutoFit/>
          </a:bodyPr>
          <a:lstStyle/>
          <a:p>
            <a:pPr algn="ctr">
              <a:lnSpc>
                <a:spcPts val="6673"/>
              </a:lnSpc>
            </a:pPr>
            <a:r>
              <a:rPr lang="en-US" sz="4200" spc="210">
                <a:solidFill>
                  <a:srgbClr val="242424"/>
                </a:solidFill>
                <a:latin typeface="Noto Sans"/>
                <a:ea typeface="Noto Sans"/>
                <a:cs typeface="Noto Sans"/>
                <a:sym typeface="Noto Sans"/>
              </a:rPr>
              <a:t>⽇々、双方向のコミュニケーションを図り、支え合うという気遣いの精神を常に意識する</a:t>
            </a:r>
          </a:p>
        </p:txBody>
      </p:sp>
      <p:sp>
        <p:nvSpPr>
          <p:cNvPr name="TextBox 5" id="5"/>
          <p:cNvSpPr txBox="true"/>
          <p:nvPr/>
        </p:nvSpPr>
        <p:spPr>
          <a:xfrm rot="0">
            <a:off x="4669069" y="5494125"/>
            <a:ext cx="9016003" cy="2997470"/>
          </a:xfrm>
          <a:prstGeom prst="rect">
            <a:avLst/>
          </a:prstGeom>
        </p:spPr>
        <p:txBody>
          <a:bodyPr anchor="t" rtlCol="false" tIns="0" lIns="0" bIns="0" rIns="0">
            <a:spAutoFit/>
          </a:bodyPr>
          <a:lstStyle/>
          <a:p>
            <a:pPr algn="just">
              <a:lnSpc>
                <a:spcPts val="4800"/>
              </a:lnSpc>
            </a:pPr>
            <a:r>
              <a:rPr lang="en-US" sz="2400">
                <a:solidFill>
                  <a:srgbClr val="242424"/>
                </a:solidFill>
                <a:latin typeface="Noto Sans"/>
                <a:ea typeface="Noto Sans"/>
                <a:cs typeface="Noto Sans"/>
                <a:sym typeface="Noto Sans"/>
              </a:rPr>
              <a:t>現在が、⼤学間を越えての共同サークルだからこそ、人対人の重要性というものが顕著に表れる。そして、⼩さなコミュニティでもあるため、関係性を崩すような⾏動は慎むべきである。そして何より、サークル加入前にみらいゼミの概念や趣旨というものを言葉で伝えることが、方針ミスや離脱者を防ぐ鍵となる。</a:t>
            </a: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83438"/>
          </a:xfrm>
          <a:custGeom>
            <a:avLst/>
            <a:gdLst/>
            <a:ahLst/>
            <a:cxnLst/>
            <a:rect r="r" b="b" t="t" l="l"/>
            <a:pathLst>
              <a:path h="9983438" w="17974913">
                <a:moveTo>
                  <a:pt x="0" y="0"/>
                </a:moveTo>
                <a:lnTo>
                  <a:pt x="17974913" y="0"/>
                </a:lnTo>
                <a:lnTo>
                  <a:pt x="17974913" y="9983438"/>
                </a:lnTo>
                <a:lnTo>
                  <a:pt x="0" y="99834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776278" y="3182388"/>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03</a:t>
            </a:r>
          </a:p>
        </p:txBody>
      </p:sp>
      <p:sp>
        <p:nvSpPr>
          <p:cNvPr name="TextBox 4" id="4"/>
          <p:cNvSpPr txBox="true"/>
          <p:nvPr/>
        </p:nvSpPr>
        <p:spPr>
          <a:xfrm rot="0">
            <a:off x="7010314" y="4097112"/>
            <a:ext cx="4352544" cy="1586055"/>
          </a:xfrm>
          <a:prstGeom prst="rect">
            <a:avLst/>
          </a:prstGeom>
        </p:spPr>
        <p:txBody>
          <a:bodyPr anchor="t" rtlCol="false" tIns="0" lIns="0" bIns="0" rIns="0">
            <a:spAutoFit/>
          </a:bodyPr>
          <a:lstStyle/>
          <a:p>
            <a:pPr algn="ctr">
              <a:lnSpc>
                <a:spcPts val="8400"/>
              </a:lnSpc>
            </a:pPr>
            <a:r>
              <a:rPr lang="en-US" sz="6000">
                <a:solidFill>
                  <a:srgbClr val="242424"/>
                </a:solidFill>
                <a:latin typeface="Noto Sans"/>
                <a:ea typeface="Noto Sans"/>
                <a:cs typeface="Noto Sans"/>
                <a:sym typeface="Noto Sans"/>
              </a:rPr>
              <a:t>今後の展望</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189919" y="97584"/>
            <a:ext cx="17664922" cy="9760096"/>
          </a:xfrm>
          <a:custGeom>
            <a:avLst/>
            <a:gdLst/>
            <a:ahLst/>
            <a:cxnLst/>
            <a:rect r="r" b="b" t="t" l="l"/>
            <a:pathLst>
              <a:path h="9760096" w="17664922">
                <a:moveTo>
                  <a:pt x="0" y="0"/>
                </a:moveTo>
                <a:lnTo>
                  <a:pt x="17664922" y="0"/>
                </a:lnTo>
                <a:lnTo>
                  <a:pt x="17664922" y="9760096"/>
                </a:lnTo>
                <a:lnTo>
                  <a:pt x="0" y="9760096"/>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1091940">
            <a:off x="14801669" y="7643308"/>
            <a:ext cx="666226" cy="1548784"/>
            <a:chOff x="0" y="0"/>
            <a:chExt cx="888301" cy="2065045"/>
          </a:xfrm>
        </p:grpSpPr>
        <p:sp>
          <p:nvSpPr>
            <p:cNvPr name="Freeform 4" id="4"/>
            <p:cNvSpPr/>
            <p:nvPr/>
          </p:nvSpPr>
          <p:spPr>
            <a:xfrm flipH="false" flipV="false" rot="0">
              <a:off x="0" y="0"/>
              <a:ext cx="888365" cy="2065020"/>
            </a:xfrm>
            <a:custGeom>
              <a:avLst/>
              <a:gdLst/>
              <a:ahLst/>
              <a:cxnLst/>
              <a:rect r="r" b="b" t="t" l="l"/>
              <a:pathLst>
                <a:path h="2065020" w="888365">
                  <a:moveTo>
                    <a:pt x="0" y="0"/>
                  </a:moveTo>
                  <a:lnTo>
                    <a:pt x="0" y="453009"/>
                  </a:lnTo>
                  <a:lnTo>
                    <a:pt x="0" y="2065020"/>
                  </a:lnTo>
                  <a:lnTo>
                    <a:pt x="888365" y="2065020"/>
                  </a:lnTo>
                  <a:lnTo>
                    <a:pt x="888365" y="0"/>
                  </a:lnTo>
                  <a:lnTo>
                    <a:pt x="0" y="0"/>
                  </a:lnTo>
                  <a:close/>
                </a:path>
              </a:pathLst>
            </a:custGeom>
            <a:blipFill>
              <a:blip r:embed="rId4"/>
              <a:stretch>
                <a:fillRect l="-21" t="0" r="7" b="-1"/>
              </a:stretch>
            </a:blipFill>
          </p:spPr>
        </p:sp>
      </p:grpSp>
      <p:sp>
        <p:nvSpPr>
          <p:cNvPr name="Freeform 5" id="5"/>
          <p:cNvSpPr/>
          <p:nvPr/>
        </p:nvSpPr>
        <p:spPr>
          <a:xfrm flipH="false" flipV="false" rot="0">
            <a:off x="-63503" y="-63503"/>
            <a:ext cx="17974913" cy="9983438"/>
          </a:xfrm>
          <a:custGeom>
            <a:avLst/>
            <a:gdLst/>
            <a:ahLst/>
            <a:cxnLst/>
            <a:rect r="r" b="b" t="t" l="l"/>
            <a:pathLst>
              <a:path h="9983438" w="17974913">
                <a:moveTo>
                  <a:pt x="0" y="0"/>
                </a:moveTo>
                <a:lnTo>
                  <a:pt x="17974913" y="0"/>
                </a:lnTo>
                <a:lnTo>
                  <a:pt x="17974913" y="9983438"/>
                </a:lnTo>
                <a:lnTo>
                  <a:pt x="0" y="9983438"/>
                </a:lnTo>
                <a:lnTo>
                  <a:pt x="0" y="0"/>
                </a:lnTo>
                <a:close/>
              </a:path>
            </a:pathLst>
          </a:custGeom>
          <a:blipFill>
            <a:blip r:embed="rId5">
              <a:extLst>
                <a:ext uri="{96DAC541-7B7A-43D3-8B79-37D633B846F1}">
                  <asvg:svgBlip xmlns:asvg="http://schemas.microsoft.com/office/drawing/2016/SVG/main" r:embed="rId6"/>
                </a:ext>
              </a:extLst>
            </a:blip>
            <a:stretch>
              <a:fillRect l="0" t="0" r="0" b="0"/>
            </a:stretch>
          </a:blipFill>
        </p:spPr>
      </p:sp>
      <p:sp>
        <p:nvSpPr>
          <p:cNvPr name="TextBox 6" id="6"/>
          <p:cNvSpPr txBox="true"/>
          <p:nvPr/>
        </p:nvSpPr>
        <p:spPr>
          <a:xfrm rot="0">
            <a:off x="4766882" y="2729294"/>
            <a:ext cx="8733101" cy="1986667"/>
          </a:xfrm>
          <a:prstGeom prst="rect">
            <a:avLst/>
          </a:prstGeom>
        </p:spPr>
        <p:txBody>
          <a:bodyPr anchor="t" rtlCol="false" tIns="0" lIns="0" bIns="0" rIns="0">
            <a:spAutoFit/>
          </a:bodyPr>
          <a:lstStyle/>
          <a:p>
            <a:pPr algn="l">
              <a:lnSpc>
                <a:spcPts val="3899"/>
              </a:lnSpc>
            </a:pPr>
            <a:r>
              <a:rPr lang="en-US" sz="2809">
                <a:solidFill>
                  <a:srgbClr val="242424"/>
                </a:solidFill>
                <a:latin typeface="Noto Sans JP"/>
                <a:ea typeface="Noto Sans JP"/>
                <a:cs typeface="Noto Sans JP"/>
                <a:sym typeface="Noto Sans JP"/>
              </a:rPr>
              <a:t>メタ認知を深める（客観的な自己理解）自分の潜在的な考えや願望を理解する他者の視点に触れることで、見識を拡大する主体性や計画性、コミュ二ケーション能力などを育む</a:t>
            </a:r>
          </a:p>
        </p:txBody>
      </p:sp>
      <p:sp>
        <p:nvSpPr>
          <p:cNvPr name="TextBox 7" id="7"/>
          <p:cNvSpPr txBox="true"/>
          <p:nvPr/>
        </p:nvSpPr>
        <p:spPr>
          <a:xfrm rot="0">
            <a:off x="7644241" y="1370333"/>
            <a:ext cx="3059278" cy="637927"/>
          </a:xfrm>
          <a:prstGeom prst="rect">
            <a:avLst/>
          </a:prstGeom>
        </p:spPr>
        <p:txBody>
          <a:bodyPr anchor="t" rtlCol="false" tIns="0" lIns="0" bIns="0" rIns="0">
            <a:spAutoFit/>
          </a:bodyPr>
          <a:lstStyle/>
          <a:p>
            <a:pPr algn="l">
              <a:lnSpc>
                <a:spcPts val="4479"/>
              </a:lnSpc>
            </a:pPr>
            <a:r>
              <a:rPr lang="en-US" b="true" sz="3199" spc="479">
                <a:solidFill>
                  <a:srgbClr val="242424"/>
                </a:solidFill>
                <a:latin typeface="Noto Sans Bold"/>
                <a:ea typeface="Noto Sans Bold"/>
                <a:cs typeface="Noto Sans Bold"/>
                <a:sym typeface="Noto Sans Bold"/>
              </a:rPr>
              <a:t>[ </a:t>
            </a:r>
            <a:r>
              <a:rPr lang="en-US" sz="3199" spc="479">
                <a:solidFill>
                  <a:srgbClr val="242424"/>
                </a:solidFill>
                <a:latin typeface="Noto Sans"/>
                <a:ea typeface="Noto Sans"/>
                <a:cs typeface="Noto Sans"/>
                <a:sym typeface="Noto Sans"/>
              </a:rPr>
              <a:t>今後の展望</a:t>
            </a:r>
            <a:r>
              <a:rPr lang="en-US" b="true" sz="3199" spc="479">
                <a:solidFill>
                  <a:srgbClr val="242424"/>
                </a:solidFill>
                <a:latin typeface="Noto Sans Bold"/>
                <a:ea typeface="Noto Sans Bold"/>
                <a:cs typeface="Noto Sans Bold"/>
                <a:sym typeface="Noto Sans Bold"/>
              </a:rPr>
              <a:t> ]</a:t>
            </a:r>
          </a:p>
        </p:txBody>
      </p:sp>
      <p:sp>
        <p:nvSpPr>
          <p:cNvPr name="TextBox 8" id="8"/>
          <p:cNvSpPr txBox="true"/>
          <p:nvPr/>
        </p:nvSpPr>
        <p:spPr>
          <a:xfrm rot="0">
            <a:off x="3688423" y="5775808"/>
            <a:ext cx="11129105" cy="1058847"/>
          </a:xfrm>
          <a:prstGeom prst="rect">
            <a:avLst/>
          </a:prstGeom>
        </p:spPr>
        <p:txBody>
          <a:bodyPr anchor="t" rtlCol="false" tIns="0" lIns="0" bIns="0" rIns="0">
            <a:spAutoFit/>
          </a:bodyPr>
          <a:lstStyle/>
          <a:p>
            <a:pPr algn="ctr">
              <a:lnSpc>
                <a:spcPts val="4123"/>
              </a:lnSpc>
            </a:pPr>
            <a:r>
              <a:rPr lang="en-US" sz="2962">
                <a:solidFill>
                  <a:srgbClr val="242424"/>
                </a:solidFill>
                <a:latin typeface="Noto Sans JP"/>
                <a:ea typeface="Noto Sans JP"/>
                <a:cs typeface="Noto Sans JP"/>
                <a:sym typeface="Noto Sans JP"/>
              </a:rPr>
              <a:t>ワークだけでなく、プレゼンやディベートも取り入れながら全体のスケジュールを決め、振り返りを行いながら学びを深める</a:t>
            </a:r>
          </a:p>
        </p:txBody>
      </p:sp>
      <p:sp>
        <p:nvSpPr>
          <p:cNvPr name="TextBox 9" id="9"/>
          <p:cNvSpPr txBox="true"/>
          <p:nvPr/>
        </p:nvSpPr>
        <p:spPr>
          <a:xfrm rot="0">
            <a:off x="6302502" y="7815310"/>
            <a:ext cx="5631304" cy="513817"/>
          </a:xfrm>
          <a:prstGeom prst="rect">
            <a:avLst/>
          </a:prstGeom>
        </p:spPr>
        <p:txBody>
          <a:bodyPr anchor="t" rtlCol="false" tIns="0" lIns="0" bIns="0" rIns="0">
            <a:spAutoFit/>
          </a:bodyPr>
          <a:lstStyle/>
          <a:p>
            <a:pPr algn="l">
              <a:lnSpc>
                <a:spcPts val="4058"/>
              </a:lnSpc>
            </a:pPr>
            <a:r>
              <a:rPr lang="en-US" sz="2898">
                <a:solidFill>
                  <a:srgbClr val="242424"/>
                </a:solidFill>
                <a:latin typeface="Noto Sans"/>
                <a:ea typeface="Noto Sans"/>
                <a:cs typeface="Noto Sans"/>
                <a:sym typeface="Noto Sans"/>
              </a:rPr>
              <a:t>オンラインワークイベントを開催</a:t>
            </a: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83438"/>
          </a:xfrm>
          <a:custGeom>
            <a:avLst/>
            <a:gdLst/>
            <a:ahLst/>
            <a:cxnLst/>
            <a:rect r="r" b="b" t="t" l="l"/>
            <a:pathLst>
              <a:path h="9983438" w="17974913">
                <a:moveTo>
                  <a:pt x="0" y="0"/>
                </a:moveTo>
                <a:lnTo>
                  <a:pt x="17974913" y="0"/>
                </a:lnTo>
                <a:lnTo>
                  <a:pt x="17974913" y="9983438"/>
                </a:lnTo>
                <a:lnTo>
                  <a:pt x="0" y="99834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644241" y="1370333"/>
            <a:ext cx="3059278" cy="637927"/>
          </a:xfrm>
          <a:prstGeom prst="rect">
            <a:avLst/>
          </a:prstGeom>
        </p:spPr>
        <p:txBody>
          <a:bodyPr anchor="t" rtlCol="false" tIns="0" lIns="0" bIns="0" rIns="0">
            <a:spAutoFit/>
          </a:bodyPr>
          <a:lstStyle/>
          <a:p>
            <a:pPr algn="l">
              <a:lnSpc>
                <a:spcPts val="4479"/>
              </a:lnSpc>
            </a:pPr>
            <a:r>
              <a:rPr lang="en-US" b="true" sz="3199" spc="479">
                <a:solidFill>
                  <a:srgbClr val="242424"/>
                </a:solidFill>
                <a:latin typeface="Noto Sans Bold"/>
                <a:ea typeface="Noto Sans Bold"/>
                <a:cs typeface="Noto Sans Bold"/>
                <a:sym typeface="Noto Sans Bold"/>
              </a:rPr>
              <a:t>[ </a:t>
            </a:r>
            <a:r>
              <a:rPr lang="en-US" sz="3199" spc="479">
                <a:solidFill>
                  <a:srgbClr val="242424"/>
                </a:solidFill>
                <a:latin typeface="Noto Sans"/>
                <a:ea typeface="Noto Sans"/>
                <a:cs typeface="Noto Sans"/>
                <a:sym typeface="Noto Sans"/>
              </a:rPr>
              <a:t>今後の展望</a:t>
            </a:r>
            <a:r>
              <a:rPr lang="en-US" b="true" sz="3199" spc="479">
                <a:solidFill>
                  <a:srgbClr val="242424"/>
                </a:solidFill>
                <a:latin typeface="Noto Sans Bold"/>
                <a:ea typeface="Noto Sans Bold"/>
                <a:cs typeface="Noto Sans Bold"/>
                <a:sym typeface="Noto Sans Bold"/>
              </a:rPr>
              <a:t> ]</a:t>
            </a:r>
          </a:p>
        </p:txBody>
      </p:sp>
      <p:sp>
        <p:nvSpPr>
          <p:cNvPr name="TextBox 4" id="4"/>
          <p:cNvSpPr txBox="true"/>
          <p:nvPr/>
        </p:nvSpPr>
        <p:spPr>
          <a:xfrm rot="0">
            <a:off x="4858398" y="2588333"/>
            <a:ext cx="8742559" cy="1223439"/>
          </a:xfrm>
          <a:prstGeom prst="rect">
            <a:avLst/>
          </a:prstGeom>
        </p:spPr>
        <p:txBody>
          <a:bodyPr anchor="t" rtlCol="false" tIns="0" lIns="0" bIns="0" rIns="0">
            <a:spAutoFit/>
          </a:bodyPr>
          <a:lstStyle/>
          <a:p>
            <a:pPr algn="ctr">
              <a:lnSpc>
                <a:spcPts val="4801"/>
              </a:lnSpc>
            </a:pPr>
            <a:r>
              <a:rPr lang="en-US" b="true" sz="3451">
                <a:solidFill>
                  <a:srgbClr val="242424"/>
                </a:solidFill>
                <a:latin typeface="Noto Sans JP Bold"/>
                <a:ea typeface="Noto Sans JP Bold"/>
                <a:cs typeface="Noto Sans JP Bold"/>
                <a:sym typeface="Noto Sans JP Bold"/>
              </a:rPr>
              <a:t>みらいゼミは継続</a:t>
            </a:r>
            <a:r>
              <a:rPr lang="en-US" sz="3451">
                <a:solidFill>
                  <a:srgbClr val="242424"/>
                </a:solidFill>
                <a:latin typeface="Noto Sans JP"/>
                <a:ea typeface="Noto Sans JP"/>
                <a:cs typeface="Noto Sans JP"/>
                <a:sym typeface="Noto Sans JP"/>
              </a:rPr>
              <a:t>し、3人のメンバーを募集メンバーに役職を割り振る（計８人）</a:t>
            </a:r>
          </a:p>
        </p:txBody>
      </p:sp>
      <p:sp>
        <p:nvSpPr>
          <p:cNvPr name="TextBox 5" id="5"/>
          <p:cNvSpPr txBox="true"/>
          <p:nvPr/>
        </p:nvSpPr>
        <p:spPr>
          <a:xfrm rot="0">
            <a:off x="3199409" y="4162358"/>
            <a:ext cx="11833908" cy="5354269"/>
          </a:xfrm>
          <a:prstGeom prst="rect">
            <a:avLst/>
          </a:prstGeom>
        </p:spPr>
        <p:txBody>
          <a:bodyPr anchor="t" rtlCol="false" tIns="0" lIns="0" bIns="0" rIns="0">
            <a:spAutoFit/>
          </a:bodyPr>
          <a:lstStyle/>
          <a:p>
            <a:pPr algn="l">
              <a:lnSpc>
                <a:spcPts val="5679"/>
              </a:lnSpc>
            </a:pPr>
            <a:r>
              <a:rPr lang="en-US" sz="2271">
                <a:solidFill>
                  <a:srgbClr val="242424"/>
                </a:solidFill>
                <a:latin typeface="Noto Sans"/>
                <a:ea typeface="Noto Sans"/>
                <a:cs typeface="Noto Sans"/>
                <a:sym typeface="Noto Sans"/>
              </a:rPr>
              <a:t>①立ち上げ人</a:t>
            </a:r>
          </a:p>
          <a:p>
            <a:pPr algn="l">
              <a:lnSpc>
                <a:spcPts val="3150"/>
              </a:lnSpc>
            </a:pPr>
            <a:r>
              <a:rPr lang="en-US" sz="2271">
                <a:solidFill>
                  <a:srgbClr val="242424"/>
                </a:solidFill>
                <a:latin typeface="Noto Sans JP"/>
                <a:ea typeface="Noto Sans JP"/>
                <a:cs typeface="Noto Sans JP"/>
                <a:sym typeface="Noto Sans JP"/>
              </a:rPr>
              <a:t>メンバー募集文作成、最終発表、全体への諸対応、ファシリ</a:t>
            </a:r>
          </a:p>
          <a:p>
            <a:pPr algn="l">
              <a:lnSpc>
                <a:spcPts val="5679"/>
              </a:lnSpc>
            </a:pPr>
            <a:r>
              <a:rPr lang="en-US" sz="2271">
                <a:solidFill>
                  <a:srgbClr val="242424"/>
                </a:solidFill>
                <a:latin typeface="Noto Sans"/>
                <a:ea typeface="Noto Sans"/>
                <a:cs typeface="Noto Sans"/>
                <a:sym typeface="Noto Sans"/>
              </a:rPr>
              <a:t>②会計・広報</a:t>
            </a:r>
          </a:p>
          <a:p>
            <a:pPr algn="l">
              <a:lnSpc>
                <a:spcPts val="3150"/>
              </a:lnSpc>
            </a:pPr>
            <a:r>
              <a:rPr lang="en-US" sz="2271">
                <a:solidFill>
                  <a:srgbClr val="242424"/>
                </a:solidFill>
                <a:latin typeface="Noto Sans JP"/>
                <a:ea typeface="Noto Sans JP"/>
                <a:cs typeface="Noto Sans JP"/>
                <a:sym typeface="Noto Sans JP"/>
              </a:rPr>
              <a:t>４万円の活用提案、会計説明会参加、会計書類作成、moodle・ポスターの広報文作成</a:t>
            </a:r>
          </a:p>
          <a:p>
            <a:pPr algn="l">
              <a:lnSpc>
                <a:spcPts val="5679"/>
              </a:lnSpc>
            </a:pPr>
            <a:r>
              <a:rPr lang="en-US" sz="2271">
                <a:solidFill>
                  <a:srgbClr val="242424"/>
                </a:solidFill>
                <a:latin typeface="Noto Sans"/>
                <a:ea typeface="Noto Sans"/>
                <a:cs typeface="Noto Sans"/>
                <a:sym typeface="Noto Sans"/>
              </a:rPr>
              <a:t>③情報管理</a:t>
            </a:r>
          </a:p>
          <a:p>
            <a:pPr algn="l">
              <a:lnSpc>
                <a:spcPts val="3150"/>
              </a:lnSpc>
            </a:pPr>
            <a:r>
              <a:rPr lang="en-US" sz="2271">
                <a:solidFill>
                  <a:srgbClr val="242424"/>
                </a:solidFill>
                <a:latin typeface="Noto Sans JP"/>
                <a:ea typeface="Noto Sans JP"/>
                <a:cs typeface="Noto Sans JP"/>
                <a:sym typeface="Noto Sans JP"/>
              </a:rPr>
              <a:t>書記、LINEアルバムを使用した画像保存・共有、AIを活用した各ワークの総括</a:t>
            </a:r>
          </a:p>
          <a:p>
            <a:pPr algn="l">
              <a:lnSpc>
                <a:spcPts val="5679"/>
              </a:lnSpc>
            </a:pPr>
            <a:r>
              <a:rPr lang="en-US" sz="2271">
                <a:solidFill>
                  <a:srgbClr val="242424"/>
                </a:solidFill>
                <a:latin typeface="Noto Sans"/>
                <a:ea typeface="Noto Sans"/>
                <a:cs typeface="Noto Sans"/>
                <a:sym typeface="Noto Sans"/>
              </a:rPr>
              <a:t>④⽇程調整</a:t>
            </a:r>
          </a:p>
          <a:p>
            <a:pPr algn="l">
              <a:lnSpc>
                <a:spcPts val="3150"/>
              </a:lnSpc>
            </a:pPr>
            <a:r>
              <a:rPr lang="en-US" sz="2271">
                <a:solidFill>
                  <a:srgbClr val="242424"/>
                </a:solidFill>
                <a:latin typeface="Noto Sans JP"/>
                <a:ea typeface="Noto Sans JP"/>
                <a:cs typeface="Noto Sans JP"/>
                <a:sym typeface="Noto Sans JP"/>
              </a:rPr>
              <a:t>ワーク日時や内容のリマインド参加、参加者の事前把握、全体の細かいスケジュール調整</a:t>
            </a:r>
          </a:p>
          <a:p>
            <a:pPr algn="l">
              <a:lnSpc>
                <a:spcPts val="5679"/>
              </a:lnSpc>
            </a:pPr>
            <a:r>
              <a:rPr lang="en-US" sz="2271">
                <a:solidFill>
                  <a:srgbClr val="242424"/>
                </a:solidFill>
                <a:latin typeface="Noto Sans"/>
                <a:ea typeface="Noto Sans"/>
                <a:cs typeface="Noto Sans"/>
                <a:sym typeface="Noto Sans"/>
              </a:rPr>
              <a:t>⑤意思疎通</a:t>
            </a:r>
          </a:p>
          <a:p>
            <a:pPr algn="l">
              <a:lnSpc>
                <a:spcPts val="3150"/>
              </a:lnSpc>
            </a:pPr>
            <a:r>
              <a:rPr lang="en-US" sz="2271">
                <a:solidFill>
                  <a:srgbClr val="242424"/>
                </a:solidFill>
                <a:latin typeface="Noto Sans JP"/>
                <a:ea typeface="Noto Sans JP"/>
                <a:cs typeface="Noto Sans JP"/>
                <a:sym typeface="Noto Sans JP"/>
              </a:rPr>
              <a:t>各々のケア、ゼミに対する意欲確認のためのアンケート実施</a:t>
            </a:r>
          </a:p>
          <a:p>
            <a:pPr algn="l">
              <a:lnSpc>
                <a:spcPts val="5679"/>
              </a:lnSpc>
            </a:pPr>
            <a:r>
              <a:rPr lang="en-US" sz="2271">
                <a:solidFill>
                  <a:srgbClr val="242424"/>
                </a:solidFill>
                <a:latin typeface="Noto Sans"/>
                <a:ea typeface="Noto Sans"/>
                <a:cs typeface="Noto Sans"/>
                <a:sym typeface="Noto Sans"/>
              </a:rPr>
              <a:t>⑥デザイン係</a:t>
            </a:r>
          </a:p>
          <a:p>
            <a:pPr algn="l">
              <a:lnSpc>
                <a:spcPts val="3150"/>
              </a:lnSpc>
            </a:pPr>
            <a:r>
              <a:rPr lang="en-US" sz="2271">
                <a:solidFill>
                  <a:srgbClr val="242424"/>
                </a:solidFill>
                <a:latin typeface="Noto Sans JP"/>
                <a:ea typeface="Noto Sans JP"/>
                <a:cs typeface="Noto Sans JP"/>
                <a:sym typeface="Noto Sans JP"/>
              </a:rPr>
              <a:t>最終発表・オンライン企画のスライド主導、ワークシート・広報ポスターザイン作成 ※３人</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83438"/>
          </a:xfrm>
          <a:custGeom>
            <a:avLst/>
            <a:gdLst/>
            <a:ahLst/>
            <a:cxnLst/>
            <a:rect r="r" b="b" t="t" l="l"/>
            <a:pathLst>
              <a:path h="9983438" w="17974913">
                <a:moveTo>
                  <a:pt x="0" y="0"/>
                </a:moveTo>
                <a:lnTo>
                  <a:pt x="17974913" y="0"/>
                </a:lnTo>
                <a:lnTo>
                  <a:pt x="17974913" y="9983438"/>
                </a:lnTo>
                <a:lnTo>
                  <a:pt x="0" y="9983438"/>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484293" y="3532965"/>
            <a:ext cx="11545738" cy="2627519"/>
          </a:xfrm>
          <a:prstGeom prst="rect">
            <a:avLst/>
          </a:prstGeom>
        </p:spPr>
        <p:txBody>
          <a:bodyPr anchor="t" rtlCol="false" tIns="0" lIns="0" bIns="0" rIns="0">
            <a:spAutoFit/>
          </a:bodyPr>
          <a:lstStyle/>
          <a:p>
            <a:pPr algn="ctr">
              <a:lnSpc>
                <a:spcPts val="10347"/>
              </a:lnSpc>
            </a:pPr>
            <a:r>
              <a:rPr lang="en-US" sz="7427">
                <a:solidFill>
                  <a:srgbClr val="000000"/>
                </a:solidFill>
                <a:latin typeface="Noto Sans"/>
                <a:ea typeface="Noto Sans"/>
                <a:cs typeface="Noto Sans"/>
                <a:sym typeface="Noto Sans"/>
              </a:rPr>
              <a:t>ご清聴ありがとうございました！</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4333256" y="6959651"/>
            <a:ext cx="2797492" cy="561194"/>
          </a:xfrm>
          <a:prstGeom prst="rect">
            <a:avLst/>
          </a:prstGeom>
        </p:spPr>
        <p:txBody>
          <a:bodyPr anchor="t" rtlCol="false" tIns="0" lIns="0" bIns="0" rIns="0">
            <a:spAutoFit/>
          </a:bodyPr>
          <a:lstStyle/>
          <a:p>
            <a:pPr algn="l">
              <a:lnSpc>
                <a:spcPts val="4479"/>
              </a:lnSpc>
            </a:pPr>
            <a:r>
              <a:rPr lang="en-US" sz="3199" spc="479">
                <a:solidFill>
                  <a:srgbClr val="242424"/>
                </a:solidFill>
                <a:latin typeface="Noto Sans"/>
                <a:ea typeface="Noto Sans"/>
                <a:cs typeface="Noto Sans"/>
                <a:sym typeface="Noto Sans"/>
              </a:rPr>
              <a:t>反省点・課題</a:t>
            </a:r>
          </a:p>
        </p:txBody>
      </p:sp>
      <p:sp>
        <p:nvSpPr>
          <p:cNvPr name="TextBox 4" id="4"/>
          <p:cNvSpPr txBox="true"/>
          <p:nvPr/>
        </p:nvSpPr>
        <p:spPr>
          <a:xfrm rot="0">
            <a:off x="4333256" y="2456859"/>
            <a:ext cx="3750697" cy="561194"/>
          </a:xfrm>
          <a:prstGeom prst="rect">
            <a:avLst/>
          </a:prstGeom>
        </p:spPr>
        <p:txBody>
          <a:bodyPr anchor="t" rtlCol="false" tIns="0" lIns="0" bIns="0" rIns="0">
            <a:spAutoFit/>
          </a:bodyPr>
          <a:lstStyle/>
          <a:p>
            <a:pPr algn="l">
              <a:lnSpc>
                <a:spcPts val="4479"/>
              </a:lnSpc>
            </a:pPr>
            <a:r>
              <a:rPr lang="en-US" sz="3199" spc="479">
                <a:solidFill>
                  <a:srgbClr val="242424"/>
                </a:solidFill>
                <a:latin typeface="Noto Sans"/>
                <a:ea typeface="Noto Sans"/>
                <a:cs typeface="Noto Sans"/>
                <a:sym typeface="Noto Sans"/>
              </a:rPr>
              <a:t>ゼミの概要・⽬標</a:t>
            </a:r>
          </a:p>
        </p:txBody>
      </p:sp>
      <p:sp>
        <p:nvSpPr>
          <p:cNvPr name="TextBox 5" id="5"/>
          <p:cNvSpPr txBox="true"/>
          <p:nvPr/>
        </p:nvSpPr>
        <p:spPr>
          <a:xfrm rot="0">
            <a:off x="4333256" y="5495725"/>
            <a:ext cx="4703912" cy="561194"/>
          </a:xfrm>
          <a:prstGeom prst="rect">
            <a:avLst/>
          </a:prstGeom>
        </p:spPr>
        <p:txBody>
          <a:bodyPr anchor="t" rtlCol="false" tIns="0" lIns="0" bIns="0" rIns="0">
            <a:spAutoFit/>
          </a:bodyPr>
          <a:lstStyle/>
          <a:p>
            <a:pPr algn="l">
              <a:lnSpc>
                <a:spcPts val="4479"/>
              </a:lnSpc>
            </a:pPr>
            <a:r>
              <a:rPr lang="en-US" sz="3199" spc="479">
                <a:solidFill>
                  <a:srgbClr val="242424"/>
                </a:solidFill>
                <a:latin typeface="Noto Sans"/>
                <a:ea typeface="Noto Sans"/>
                <a:cs typeface="Noto Sans"/>
                <a:sym typeface="Noto Sans"/>
              </a:rPr>
              <a:t>得たもの・学んだこと</a:t>
            </a:r>
          </a:p>
        </p:txBody>
      </p:sp>
      <p:sp>
        <p:nvSpPr>
          <p:cNvPr name="TextBox 6" id="6"/>
          <p:cNvSpPr txBox="true"/>
          <p:nvPr/>
        </p:nvSpPr>
        <p:spPr>
          <a:xfrm rot="0">
            <a:off x="8345072" y="1370333"/>
            <a:ext cx="1629461" cy="637927"/>
          </a:xfrm>
          <a:prstGeom prst="rect">
            <a:avLst/>
          </a:prstGeom>
        </p:spPr>
        <p:txBody>
          <a:bodyPr anchor="t" rtlCol="false" tIns="0" lIns="0" bIns="0" rIns="0">
            <a:spAutoFit/>
          </a:bodyPr>
          <a:lstStyle/>
          <a:p>
            <a:pPr algn="l">
              <a:lnSpc>
                <a:spcPts val="4479"/>
              </a:lnSpc>
            </a:pPr>
            <a:r>
              <a:rPr lang="en-US" b="true" sz="3199" spc="479">
                <a:solidFill>
                  <a:srgbClr val="242424"/>
                </a:solidFill>
                <a:latin typeface="Noto Sans Bold"/>
                <a:ea typeface="Noto Sans Bold"/>
                <a:cs typeface="Noto Sans Bold"/>
                <a:sym typeface="Noto Sans Bold"/>
              </a:rPr>
              <a:t>[ </a:t>
            </a:r>
            <a:r>
              <a:rPr lang="en-US" sz="3199" spc="479">
                <a:solidFill>
                  <a:srgbClr val="242424"/>
                </a:solidFill>
                <a:latin typeface="Noto Sans"/>
                <a:ea typeface="Noto Sans"/>
                <a:cs typeface="Noto Sans"/>
                <a:sym typeface="Noto Sans"/>
              </a:rPr>
              <a:t>⽬次</a:t>
            </a:r>
            <a:r>
              <a:rPr lang="en-US" b="true" sz="3199" spc="479">
                <a:solidFill>
                  <a:srgbClr val="242424"/>
                </a:solidFill>
                <a:latin typeface="Noto Sans Bold"/>
                <a:ea typeface="Noto Sans Bold"/>
                <a:cs typeface="Noto Sans Bold"/>
                <a:sym typeface="Noto Sans Bold"/>
              </a:rPr>
              <a:t> ]</a:t>
            </a:r>
          </a:p>
        </p:txBody>
      </p:sp>
      <p:sp>
        <p:nvSpPr>
          <p:cNvPr name="TextBox 7" id="7"/>
          <p:cNvSpPr txBox="true"/>
          <p:nvPr/>
        </p:nvSpPr>
        <p:spPr>
          <a:xfrm rot="0">
            <a:off x="4333256" y="3966258"/>
            <a:ext cx="6133729" cy="561194"/>
          </a:xfrm>
          <a:prstGeom prst="rect">
            <a:avLst/>
          </a:prstGeom>
        </p:spPr>
        <p:txBody>
          <a:bodyPr anchor="t" rtlCol="false" tIns="0" lIns="0" bIns="0" rIns="0">
            <a:spAutoFit/>
          </a:bodyPr>
          <a:lstStyle/>
          <a:p>
            <a:pPr algn="l">
              <a:lnSpc>
                <a:spcPts val="4479"/>
              </a:lnSpc>
            </a:pPr>
            <a:r>
              <a:rPr lang="en-US" sz="3199" spc="479">
                <a:solidFill>
                  <a:srgbClr val="242424"/>
                </a:solidFill>
                <a:latin typeface="Noto Sans"/>
                <a:ea typeface="Noto Sans"/>
                <a:cs typeface="Noto Sans"/>
                <a:sym typeface="Noto Sans"/>
              </a:rPr>
              <a:t>活動内容・活動スケジュール</a:t>
            </a:r>
          </a:p>
        </p:txBody>
      </p:sp>
      <p:sp>
        <p:nvSpPr>
          <p:cNvPr name="TextBox 8" id="8"/>
          <p:cNvSpPr txBox="true"/>
          <p:nvPr/>
        </p:nvSpPr>
        <p:spPr>
          <a:xfrm rot="0">
            <a:off x="4333256" y="8421414"/>
            <a:ext cx="8993362" cy="561194"/>
          </a:xfrm>
          <a:prstGeom prst="rect">
            <a:avLst/>
          </a:prstGeom>
        </p:spPr>
        <p:txBody>
          <a:bodyPr anchor="t" rtlCol="false" tIns="0" lIns="0" bIns="0" rIns="0">
            <a:spAutoFit/>
          </a:bodyPr>
          <a:lstStyle/>
          <a:p>
            <a:pPr algn="l">
              <a:lnSpc>
                <a:spcPts val="4479"/>
              </a:lnSpc>
            </a:pPr>
            <a:r>
              <a:rPr lang="en-US" sz="3199" spc="479">
                <a:solidFill>
                  <a:srgbClr val="242424"/>
                </a:solidFill>
                <a:latin typeface="Noto Sans"/>
                <a:ea typeface="Noto Sans"/>
                <a:cs typeface="Noto Sans"/>
                <a:sym typeface="Noto Sans"/>
              </a:rPr>
              <a:t>今後の展望（ゼミとして発信したいこと）</a:t>
            </a:r>
          </a:p>
        </p:txBody>
      </p:sp>
      <p:sp>
        <p:nvSpPr>
          <p:cNvPr name="TextBox 9" id="9"/>
          <p:cNvSpPr txBox="true"/>
          <p:nvPr/>
        </p:nvSpPr>
        <p:spPr>
          <a:xfrm rot="0">
            <a:off x="3224489" y="2562244"/>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01</a:t>
            </a:r>
          </a:p>
        </p:txBody>
      </p:sp>
      <p:sp>
        <p:nvSpPr>
          <p:cNvPr name="TextBox 10" id="10"/>
          <p:cNvSpPr txBox="true"/>
          <p:nvPr/>
        </p:nvSpPr>
        <p:spPr>
          <a:xfrm rot="0">
            <a:off x="3224489" y="4048144"/>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02</a:t>
            </a:r>
          </a:p>
        </p:txBody>
      </p:sp>
      <p:sp>
        <p:nvSpPr>
          <p:cNvPr name="TextBox 11" id="11"/>
          <p:cNvSpPr txBox="true"/>
          <p:nvPr/>
        </p:nvSpPr>
        <p:spPr>
          <a:xfrm rot="0">
            <a:off x="3224489" y="5543569"/>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03</a:t>
            </a:r>
          </a:p>
        </p:txBody>
      </p:sp>
      <p:sp>
        <p:nvSpPr>
          <p:cNvPr name="TextBox 12" id="12"/>
          <p:cNvSpPr txBox="true"/>
          <p:nvPr/>
        </p:nvSpPr>
        <p:spPr>
          <a:xfrm rot="0">
            <a:off x="3224489" y="7041537"/>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04</a:t>
            </a:r>
          </a:p>
        </p:txBody>
      </p:sp>
      <p:sp>
        <p:nvSpPr>
          <p:cNvPr name="TextBox 13" id="13"/>
          <p:cNvSpPr txBox="true"/>
          <p:nvPr/>
        </p:nvSpPr>
        <p:spPr>
          <a:xfrm rot="0">
            <a:off x="3224489" y="8596646"/>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05</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776278" y="3182388"/>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01</a:t>
            </a:r>
          </a:p>
        </p:txBody>
      </p:sp>
      <p:sp>
        <p:nvSpPr>
          <p:cNvPr name="TextBox 4" id="4"/>
          <p:cNvSpPr txBox="true"/>
          <p:nvPr/>
        </p:nvSpPr>
        <p:spPr>
          <a:xfrm rot="0">
            <a:off x="5563114" y="4387739"/>
            <a:ext cx="7034012" cy="1059523"/>
          </a:xfrm>
          <a:prstGeom prst="rect">
            <a:avLst/>
          </a:prstGeom>
        </p:spPr>
        <p:txBody>
          <a:bodyPr anchor="t" rtlCol="false" tIns="0" lIns="0" bIns="0" rIns="0">
            <a:spAutoFit/>
          </a:bodyPr>
          <a:lstStyle/>
          <a:p>
            <a:pPr algn="l">
              <a:lnSpc>
                <a:spcPts val="8400"/>
              </a:lnSpc>
            </a:pPr>
            <a:r>
              <a:rPr lang="en-US" sz="6000" spc="900">
                <a:solidFill>
                  <a:srgbClr val="242424"/>
                </a:solidFill>
                <a:latin typeface="Noto Sans"/>
                <a:ea typeface="Noto Sans"/>
                <a:cs typeface="Noto Sans"/>
                <a:sym typeface="Noto Sans"/>
              </a:rPr>
              <a:t>ゼミの概要・⽬標</a:t>
            </a:r>
          </a:p>
        </p:txBody>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189919" y="97584"/>
            <a:ext cx="17664922" cy="9750571"/>
          </a:xfrm>
          <a:custGeom>
            <a:avLst/>
            <a:gdLst/>
            <a:ahLst/>
            <a:cxnLst/>
            <a:rect r="r" b="b" t="t" l="l"/>
            <a:pathLst>
              <a:path h="9750571" w="17664922">
                <a:moveTo>
                  <a:pt x="0" y="0"/>
                </a:moveTo>
                <a:lnTo>
                  <a:pt x="17664922" y="0"/>
                </a:lnTo>
                <a:lnTo>
                  <a:pt x="17664922" y="9750571"/>
                </a:lnTo>
                <a:lnTo>
                  <a:pt x="0" y="975057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3" id="3"/>
          <p:cNvGrpSpPr/>
          <p:nvPr/>
        </p:nvGrpSpPr>
        <p:grpSpPr>
          <a:xfrm rot="0">
            <a:off x="1898037" y="1028700"/>
            <a:ext cx="14491906" cy="8150514"/>
            <a:chOff x="0" y="0"/>
            <a:chExt cx="19322542" cy="10867352"/>
          </a:xfrm>
        </p:grpSpPr>
        <p:sp>
          <p:nvSpPr>
            <p:cNvPr name="Freeform 4" id="4"/>
            <p:cNvSpPr/>
            <p:nvPr/>
          </p:nvSpPr>
          <p:spPr>
            <a:xfrm flipH="false" flipV="false" rot="0">
              <a:off x="0" y="0"/>
              <a:ext cx="19322542" cy="10867390"/>
            </a:xfrm>
            <a:custGeom>
              <a:avLst/>
              <a:gdLst/>
              <a:ahLst/>
              <a:cxnLst/>
              <a:rect r="r" b="b" t="t" l="l"/>
              <a:pathLst>
                <a:path h="10867390" w="19322542">
                  <a:moveTo>
                    <a:pt x="0" y="0"/>
                  </a:moveTo>
                  <a:lnTo>
                    <a:pt x="19322542" y="0"/>
                  </a:lnTo>
                  <a:lnTo>
                    <a:pt x="19322542" y="10867390"/>
                  </a:lnTo>
                  <a:lnTo>
                    <a:pt x="0" y="10867390"/>
                  </a:lnTo>
                  <a:lnTo>
                    <a:pt x="0" y="0"/>
                  </a:lnTo>
                  <a:close/>
                </a:path>
              </a:pathLst>
            </a:custGeom>
            <a:blipFill>
              <a:blip r:embed="rId4"/>
              <a:stretch>
                <a:fillRect l="0" t="0" r="0" b="0"/>
              </a:stretch>
            </a:blipFill>
          </p:spPr>
        </p:sp>
      </p:grpSp>
      <p:grpSp>
        <p:nvGrpSpPr>
          <p:cNvPr name="Group 5" id="5"/>
          <p:cNvGrpSpPr/>
          <p:nvPr/>
        </p:nvGrpSpPr>
        <p:grpSpPr>
          <a:xfrm rot="0">
            <a:off x="-63503" y="-63503"/>
            <a:ext cx="2055838" cy="2014366"/>
            <a:chOff x="0" y="0"/>
            <a:chExt cx="2055838" cy="2014360"/>
          </a:xfrm>
        </p:grpSpPr>
        <p:sp>
          <p:nvSpPr>
            <p:cNvPr name="Freeform 6" id="6"/>
            <p:cNvSpPr/>
            <p:nvPr/>
          </p:nvSpPr>
          <p:spPr>
            <a:xfrm flipH="false" flipV="false" rot="0">
              <a:off x="63500" y="63500"/>
              <a:ext cx="1928880" cy="1887344"/>
            </a:xfrm>
            <a:custGeom>
              <a:avLst/>
              <a:gdLst/>
              <a:ahLst/>
              <a:cxnLst/>
              <a:rect r="r" b="b" t="t" l="l"/>
              <a:pathLst>
                <a:path h="1887344" w="1928880">
                  <a:moveTo>
                    <a:pt x="0" y="0"/>
                  </a:moveTo>
                  <a:lnTo>
                    <a:pt x="0" y="1887344"/>
                  </a:lnTo>
                  <a:lnTo>
                    <a:pt x="1928880" y="1887344"/>
                  </a:lnTo>
                  <a:lnTo>
                    <a:pt x="1928880" y="0"/>
                  </a:lnTo>
                  <a:close/>
                </a:path>
              </a:pathLst>
            </a:custGeom>
            <a:solidFill>
              <a:srgbClr val="000000">
                <a:alpha val="0"/>
              </a:srgbClr>
            </a:solidFill>
          </p:spPr>
        </p:sp>
        <p:sp>
          <p:nvSpPr>
            <p:cNvPr name="Freeform 7" id="7"/>
            <p:cNvSpPr/>
            <p:nvPr/>
          </p:nvSpPr>
          <p:spPr>
            <a:xfrm flipH="false" flipV="false" rot="0">
              <a:off x="663576" y="663574"/>
              <a:ext cx="1161417" cy="1146554"/>
            </a:xfrm>
            <a:custGeom>
              <a:avLst/>
              <a:gdLst/>
              <a:ahLst/>
              <a:cxnLst/>
              <a:rect r="r" b="b" t="t" l="l"/>
              <a:pathLst>
                <a:path h="1146554" w="1161417">
                  <a:moveTo>
                    <a:pt x="0" y="1146554"/>
                  </a:moveTo>
                  <a:lnTo>
                    <a:pt x="1161418" y="1146554"/>
                  </a:lnTo>
                  <a:lnTo>
                    <a:pt x="1161418" y="0"/>
                  </a:lnTo>
                  <a:lnTo>
                    <a:pt x="0" y="0"/>
                  </a:lnTo>
                  <a:close/>
                </a:path>
              </a:pathLst>
            </a:custGeom>
            <a:solidFill>
              <a:srgbClr val="000000">
                <a:alpha val="0"/>
              </a:srgbClr>
            </a:solid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6152064" y="855269"/>
            <a:ext cx="5246370" cy="1059523"/>
          </a:xfrm>
          <a:prstGeom prst="rect">
            <a:avLst/>
          </a:prstGeom>
        </p:spPr>
        <p:txBody>
          <a:bodyPr anchor="t" rtlCol="false" tIns="0" lIns="0" bIns="0" rIns="0">
            <a:spAutoFit/>
          </a:bodyPr>
          <a:lstStyle/>
          <a:p>
            <a:pPr algn="l">
              <a:lnSpc>
                <a:spcPts val="8400"/>
              </a:lnSpc>
            </a:pPr>
            <a:r>
              <a:rPr lang="en-US" sz="6000" spc="900">
                <a:solidFill>
                  <a:srgbClr val="242424"/>
                </a:solidFill>
                <a:latin typeface="Noto Sans"/>
                <a:ea typeface="Noto Sans"/>
                <a:cs typeface="Noto Sans"/>
                <a:sym typeface="Noto Sans"/>
              </a:rPr>
              <a:t>⽬標（具体）</a:t>
            </a:r>
          </a:p>
        </p:txBody>
      </p:sp>
      <p:sp>
        <p:nvSpPr>
          <p:cNvPr name="TextBox 4" id="4"/>
          <p:cNvSpPr txBox="true"/>
          <p:nvPr/>
        </p:nvSpPr>
        <p:spPr>
          <a:xfrm rot="0">
            <a:off x="8776278" y="3439563"/>
            <a:ext cx="479098" cy="333937"/>
          </a:xfrm>
          <a:prstGeom prst="rect">
            <a:avLst/>
          </a:prstGeom>
        </p:spPr>
        <p:txBody>
          <a:bodyPr anchor="t" rtlCol="false" tIns="0" lIns="0" bIns="0" rIns="0">
            <a:spAutoFit/>
          </a:bodyPr>
          <a:lstStyle/>
          <a:p>
            <a:pPr algn="l">
              <a:lnSpc>
                <a:spcPts val="1743"/>
              </a:lnSpc>
            </a:pPr>
            <a:r>
              <a:rPr lang="en-US" b="true" sz="3199">
                <a:solidFill>
                  <a:srgbClr val="FFFFFF"/>
                </a:solidFill>
                <a:latin typeface="Futura Bold"/>
                <a:ea typeface="Futura Bold"/>
                <a:cs typeface="Futura Bold"/>
                <a:sym typeface="Futura Bold"/>
              </a:rPr>
              <a:t>02</a:t>
            </a:r>
          </a:p>
        </p:txBody>
      </p:sp>
      <p:sp>
        <p:nvSpPr>
          <p:cNvPr name="TextBox 5" id="5"/>
          <p:cNvSpPr txBox="true"/>
          <p:nvPr/>
        </p:nvSpPr>
        <p:spPr>
          <a:xfrm rot="0">
            <a:off x="2880674" y="3527327"/>
            <a:ext cx="9323318" cy="397345"/>
          </a:xfrm>
          <a:prstGeom prst="rect">
            <a:avLst/>
          </a:prstGeom>
        </p:spPr>
        <p:txBody>
          <a:bodyPr anchor="t" rtlCol="false" tIns="0" lIns="0" bIns="0" rIns="0">
            <a:spAutoFit/>
          </a:bodyPr>
          <a:lstStyle/>
          <a:p>
            <a:pPr algn="l">
              <a:lnSpc>
                <a:spcPts val="2179"/>
              </a:lnSpc>
            </a:pPr>
            <a:r>
              <a:rPr lang="en-US" sz="3998">
                <a:solidFill>
                  <a:srgbClr val="000000"/>
                </a:solidFill>
                <a:latin typeface="Noto Sans JP"/>
                <a:ea typeface="Noto Sans JP"/>
                <a:cs typeface="Noto Sans JP"/>
                <a:sym typeface="Noto Sans JP"/>
              </a:rPr>
              <a:t>メタ認知を深める（客観的な自己理解）</a:t>
            </a:r>
          </a:p>
        </p:txBody>
      </p:sp>
      <p:sp>
        <p:nvSpPr>
          <p:cNvPr name="TextBox 6" id="6"/>
          <p:cNvSpPr txBox="true"/>
          <p:nvPr/>
        </p:nvSpPr>
        <p:spPr>
          <a:xfrm rot="0">
            <a:off x="2880674" y="4194077"/>
            <a:ext cx="12431068" cy="3959695"/>
          </a:xfrm>
          <a:prstGeom prst="rect">
            <a:avLst/>
          </a:prstGeom>
        </p:spPr>
        <p:txBody>
          <a:bodyPr anchor="t" rtlCol="false" tIns="0" lIns="0" bIns="0" rIns="0">
            <a:spAutoFit/>
          </a:bodyPr>
          <a:lstStyle/>
          <a:p>
            <a:pPr algn="l">
              <a:lnSpc>
                <a:spcPts val="9997"/>
              </a:lnSpc>
            </a:pPr>
            <a:r>
              <a:rPr lang="en-US" sz="3998">
                <a:solidFill>
                  <a:srgbClr val="000000"/>
                </a:solidFill>
                <a:latin typeface="Noto Sans JP"/>
                <a:ea typeface="Noto Sans JP"/>
                <a:cs typeface="Noto Sans JP"/>
                <a:sym typeface="Noto Sans JP"/>
              </a:rPr>
              <a:t>自分の潜在的な考えや願望を理解する他者の視点に触れることで、見識を拡大する主体性や計画性、コミュ二ケーション能力などを育む</a:t>
            </a: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776278" y="3182388"/>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02</a:t>
            </a:r>
          </a:p>
        </p:txBody>
      </p:sp>
      <p:sp>
        <p:nvSpPr>
          <p:cNvPr name="TextBox 4" id="4"/>
          <p:cNvSpPr txBox="true"/>
          <p:nvPr/>
        </p:nvSpPr>
        <p:spPr>
          <a:xfrm rot="0">
            <a:off x="3372364" y="4387739"/>
            <a:ext cx="11503142" cy="1059523"/>
          </a:xfrm>
          <a:prstGeom prst="rect">
            <a:avLst/>
          </a:prstGeom>
        </p:spPr>
        <p:txBody>
          <a:bodyPr anchor="t" rtlCol="false" tIns="0" lIns="0" bIns="0" rIns="0">
            <a:spAutoFit/>
          </a:bodyPr>
          <a:lstStyle/>
          <a:p>
            <a:pPr algn="l">
              <a:lnSpc>
                <a:spcPts val="8400"/>
              </a:lnSpc>
            </a:pPr>
            <a:r>
              <a:rPr lang="en-US" sz="6000" spc="900">
                <a:solidFill>
                  <a:srgbClr val="242424"/>
                </a:solidFill>
                <a:latin typeface="Noto Sans"/>
                <a:ea typeface="Noto Sans"/>
                <a:cs typeface="Noto Sans"/>
                <a:sym typeface="Noto Sans"/>
              </a:rPr>
              <a:t>活動内容・活動スケジュール</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7660824" y="6032230"/>
            <a:ext cx="3025378" cy="561194"/>
          </a:xfrm>
          <a:prstGeom prst="rect">
            <a:avLst/>
          </a:prstGeom>
        </p:spPr>
        <p:txBody>
          <a:bodyPr anchor="t" rtlCol="false" tIns="0" lIns="0" bIns="0" rIns="0">
            <a:spAutoFit/>
          </a:bodyPr>
          <a:lstStyle/>
          <a:p>
            <a:pPr algn="l">
              <a:lnSpc>
                <a:spcPts val="4479"/>
              </a:lnSpc>
            </a:pPr>
            <a:r>
              <a:rPr lang="en-US" sz="3199" spc="159">
                <a:solidFill>
                  <a:srgbClr val="242424"/>
                </a:solidFill>
                <a:latin typeface="Noto Sans"/>
                <a:ea typeface="Noto Sans"/>
                <a:cs typeface="Noto Sans"/>
                <a:sym typeface="Noto Sans"/>
              </a:rPr>
              <a:t>学びワーク実施</a:t>
            </a:r>
          </a:p>
        </p:txBody>
      </p:sp>
      <p:sp>
        <p:nvSpPr>
          <p:cNvPr name="TextBox 4" id="4"/>
          <p:cNvSpPr txBox="true"/>
          <p:nvPr/>
        </p:nvSpPr>
        <p:spPr>
          <a:xfrm rot="0">
            <a:off x="6242428" y="1370333"/>
            <a:ext cx="5918911" cy="637927"/>
          </a:xfrm>
          <a:prstGeom prst="rect">
            <a:avLst/>
          </a:prstGeom>
        </p:spPr>
        <p:txBody>
          <a:bodyPr anchor="t" rtlCol="false" tIns="0" lIns="0" bIns="0" rIns="0">
            <a:spAutoFit/>
          </a:bodyPr>
          <a:lstStyle/>
          <a:p>
            <a:pPr algn="l">
              <a:lnSpc>
                <a:spcPts val="4479"/>
              </a:lnSpc>
            </a:pPr>
            <a:r>
              <a:rPr lang="en-US" b="true" sz="3199" spc="479">
                <a:solidFill>
                  <a:srgbClr val="242424"/>
                </a:solidFill>
                <a:latin typeface="Noto Sans Bold"/>
                <a:ea typeface="Noto Sans Bold"/>
                <a:cs typeface="Noto Sans Bold"/>
                <a:sym typeface="Noto Sans Bold"/>
              </a:rPr>
              <a:t>[ </a:t>
            </a:r>
            <a:r>
              <a:rPr lang="en-US" sz="3199" spc="479">
                <a:solidFill>
                  <a:srgbClr val="242424"/>
                </a:solidFill>
                <a:latin typeface="Noto Sans"/>
                <a:ea typeface="Noto Sans"/>
                <a:cs typeface="Noto Sans"/>
                <a:sym typeface="Noto Sans"/>
              </a:rPr>
              <a:t>ゼミの具体的な活動内容</a:t>
            </a:r>
            <a:r>
              <a:rPr lang="en-US" b="true" sz="3199" spc="479">
                <a:solidFill>
                  <a:srgbClr val="242424"/>
                </a:solidFill>
                <a:latin typeface="Noto Sans Bold"/>
                <a:ea typeface="Noto Sans Bold"/>
                <a:cs typeface="Noto Sans Bold"/>
                <a:sym typeface="Noto Sans Bold"/>
              </a:rPr>
              <a:t> ]</a:t>
            </a:r>
          </a:p>
        </p:txBody>
      </p:sp>
      <p:sp>
        <p:nvSpPr>
          <p:cNvPr name="TextBox 5" id="5"/>
          <p:cNvSpPr txBox="true"/>
          <p:nvPr/>
        </p:nvSpPr>
        <p:spPr>
          <a:xfrm rot="0">
            <a:off x="11987632" y="6032230"/>
            <a:ext cx="4454261" cy="2352780"/>
          </a:xfrm>
          <a:prstGeom prst="rect">
            <a:avLst/>
          </a:prstGeom>
        </p:spPr>
        <p:txBody>
          <a:bodyPr anchor="t" rtlCol="false" tIns="0" lIns="0" bIns="0" rIns="0">
            <a:spAutoFit/>
          </a:bodyPr>
          <a:lstStyle/>
          <a:p>
            <a:pPr algn="l">
              <a:lnSpc>
                <a:spcPts val="4479"/>
              </a:lnSpc>
            </a:pPr>
            <a:r>
              <a:rPr lang="en-US" sz="3199" spc="159">
                <a:solidFill>
                  <a:srgbClr val="242424"/>
                </a:solidFill>
                <a:latin typeface="Noto Sans"/>
                <a:ea typeface="Noto Sans"/>
                <a:cs typeface="Noto Sans"/>
                <a:sym typeface="Noto Sans"/>
              </a:rPr>
              <a:t>振り返り</a:t>
            </a:r>
          </a:p>
          <a:p>
            <a:pPr algn="l">
              <a:lnSpc>
                <a:spcPts val="4274"/>
              </a:lnSpc>
            </a:pPr>
            <a:r>
              <a:rPr lang="en-US" b="true" sz="2400">
                <a:solidFill>
                  <a:srgbClr val="242424"/>
                </a:solidFill>
                <a:latin typeface="Noto Sans Bold"/>
                <a:ea typeface="Noto Sans Bold"/>
                <a:cs typeface="Noto Sans Bold"/>
                <a:sym typeface="Noto Sans Bold"/>
              </a:rPr>
              <a:t>LINE</a:t>
            </a:r>
            <a:r>
              <a:rPr lang="en-US" sz="2400">
                <a:solidFill>
                  <a:srgbClr val="242424"/>
                </a:solidFill>
                <a:latin typeface="Noto Sans"/>
                <a:ea typeface="Noto Sans"/>
                <a:cs typeface="Noto Sans"/>
                <a:sym typeface="Noto Sans"/>
              </a:rPr>
              <a:t>のノートを活⽤し、ワークから得た学びや改善点などを明確に。</a:t>
            </a:r>
          </a:p>
        </p:txBody>
      </p:sp>
      <p:sp>
        <p:nvSpPr>
          <p:cNvPr name="TextBox 6" id="6"/>
          <p:cNvSpPr txBox="true"/>
          <p:nvPr/>
        </p:nvSpPr>
        <p:spPr>
          <a:xfrm rot="0">
            <a:off x="1936785" y="6830959"/>
            <a:ext cx="4352554" cy="1587770"/>
          </a:xfrm>
          <a:prstGeom prst="rect">
            <a:avLst/>
          </a:prstGeom>
        </p:spPr>
        <p:txBody>
          <a:bodyPr anchor="t" rtlCol="false" tIns="0" lIns="0" bIns="0" rIns="0">
            <a:spAutoFit/>
          </a:bodyPr>
          <a:lstStyle/>
          <a:p>
            <a:pPr algn="just">
              <a:lnSpc>
                <a:spcPts val="4274"/>
              </a:lnSpc>
            </a:pPr>
            <a:r>
              <a:rPr lang="en-US" sz="2400">
                <a:solidFill>
                  <a:srgbClr val="242424"/>
                </a:solidFill>
                <a:latin typeface="Noto Sans"/>
                <a:ea typeface="Noto Sans"/>
                <a:cs typeface="Noto Sans"/>
                <a:sym typeface="Noto Sans"/>
              </a:rPr>
              <a:t>活動の方向性や実施するワークの内容など、各メンバーが意⾒を出し合う。</a:t>
            </a:r>
          </a:p>
        </p:txBody>
      </p:sp>
      <p:sp>
        <p:nvSpPr>
          <p:cNvPr name="TextBox 7" id="7"/>
          <p:cNvSpPr txBox="true"/>
          <p:nvPr/>
        </p:nvSpPr>
        <p:spPr>
          <a:xfrm rot="0">
            <a:off x="7420546" y="6916684"/>
            <a:ext cx="3730762" cy="416195"/>
          </a:xfrm>
          <a:prstGeom prst="rect">
            <a:avLst/>
          </a:prstGeom>
        </p:spPr>
        <p:txBody>
          <a:bodyPr anchor="t" rtlCol="false" tIns="0" lIns="0" bIns="0" rIns="0">
            <a:spAutoFit/>
          </a:bodyPr>
          <a:lstStyle/>
          <a:p>
            <a:pPr algn="l">
              <a:lnSpc>
                <a:spcPts val="3359"/>
              </a:lnSpc>
            </a:pPr>
            <a:r>
              <a:rPr lang="en-US" sz="2400">
                <a:solidFill>
                  <a:srgbClr val="242424"/>
                </a:solidFill>
                <a:latin typeface="Noto Sans"/>
                <a:ea typeface="Noto Sans"/>
                <a:cs typeface="Noto Sans"/>
                <a:sym typeface="Noto Sans"/>
              </a:rPr>
              <a:t>多種多様なワークを実施。</a:t>
            </a:r>
          </a:p>
        </p:txBody>
      </p:sp>
      <p:sp>
        <p:nvSpPr>
          <p:cNvPr name="TextBox 8" id="8"/>
          <p:cNvSpPr txBox="true"/>
          <p:nvPr/>
        </p:nvSpPr>
        <p:spPr>
          <a:xfrm rot="0">
            <a:off x="3656686" y="6065758"/>
            <a:ext cx="972322" cy="561194"/>
          </a:xfrm>
          <a:prstGeom prst="rect">
            <a:avLst/>
          </a:prstGeom>
        </p:spPr>
        <p:txBody>
          <a:bodyPr anchor="t" rtlCol="false" tIns="0" lIns="0" bIns="0" rIns="0">
            <a:spAutoFit/>
          </a:bodyPr>
          <a:lstStyle/>
          <a:p>
            <a:pPr algn="l">
              <a:lnSpc>
                <a:spcPts val="4479"/>
              </a:lnSpc>
            </a:pPr>
            <a:r>
              <a:rPr lang="en-US" b="true" sz="3199" spc="159">
                <a:solidFill>
                  <a:srgbClr val="242424"/>
                </a:solidFill>
                <a:latin typeface="Noto Sans Bold"/>
                <a:ea typeface="Noto Sans Bold"/>
                <a:cs typeface="Noto Sans Bold"/>
                <a:sym typeface="Noto Sans Bold"/>
              </a:rPr>
              <a:t>MTG</a:t>
            </a: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3475168" y="2919603"/>
            <a:ext cx="517989" cy="353101"/>
          </a:xfrm>
          <a:prstGeom prst="rect">
            <a:avLst/>
          </a:prstGeom>
        </p:spPr>
        <p:txBody>
          <a:bodyPr anchor="t" rtlCol="false" tIns="0" lIns="0" bIns="0" rIns="0">
            <a:spAutoFit/>
          </a:bodyPr>
          <a:lstStyle/>
          <a:p>
            <a:pPr algn="l">
              <a:lnSpc>
                <a:spcPts val="2799"/>
              </a:lnSpc>
            </a:pPr>
            <a:r>
              <a:rPr lang="en-US" sz="1999">
                <a:solidFill>
                  <a:srgbClr val="FFFFFF"/>
                </a:solidFill>
                <a:latin typeface="Noto Sans"/>
                <a:ea typeface="Noto Sans"/>
                <a:cs typeface="Noto Sans"/>
                <a:sym typeface="Noto Sans"/>
              </a:rPr>
              <a:t>⽇程</a:t>
            </a:r>
          </a:p>
        </p:txBody>
      </p:sp>
      <p:sp>
        <p:nvSpPr>
          <p:cNvPr name="TextBox 4" id="4"/>
          <p:cNvSpPr txBox="true"/>
          <p:nvPr/>
        </p:nvSpPr>
        <p:spPr>
          <a:xfrm rot="0">
            <a:off x="10101396" y="2919603"/>
            <a:ext cx="1035949" cy="353101"/>
          </a:xfrm>
          <a:prstGeom prst="rect">
            <a:avLst/>
          </a:prstGeom>
        </p:spPr>
        <p:txBody>
          <a:bodyPr anchor="t" rtlCol="false" tIns="0" lIns="0" bIns="0" rIns="0">
            <a:spAutoFit/>
          </a:bodyPr>
          <a:lstStyle/>
          <a:p>
            <a:pPr algn="l">
              <a:lnSpc>
                <a:spcPts val="2799"/>
              </a:lnSpc>
            </a:pPr>
            <a:r>
              <a:rPr lang="en-US" sz="1999">
                <a:solidFill>
                  <a:srgbClr val="FFFFFF"/>
                </a:solidFill>
                <a:latin typeface="Noto Sans"/>
                <a:ea typeface="Noto Sans"/>
                <a:cs typeface="Noto Sans"/>
                <a:sym typeface="Noto Sans"/>
              </a:rPr>
              <a:t>活動内容</a:t>
            </a:r>
          </a:p>
        </p:txBody>
      </p:sp>
      <p:sp>
        <p:nvSpPr>
          <p:cNvPr name="TextBox 5" id="5"/>
          <p:cNvSpPr txBox="true"/>
          <p:nvPr/>
        </p:nvSpPr>
        <p:spPr>
          <a:xfrm rot="0">
            <a:off x="3491836" y="6885308"/>
            <a:ext cx="483956" cy="416195"/>
          </a:xfrm>
          <a:prstGeom prst="rect">
            <a:avLst/>
          </a:prstGeom>
        </p:spPr>
        <p:txBody>
          <a:bodyPr anchor="t" rtlCol="false" tIns="0" lIns="0" bIns="0" rIns="0">
            <a:spAutoFit/>
          </a:bodyPr>
          <a:lstStyle/>
          <a:p>
            <a:pPr algn="l">
              <a:lnSpc>
                <a:spcPts val="3359"/>
              </a:lnSpc>
            </a:pPr>
            <a:r>
              <a:rPr lang="en-US" b="true" sz="2400">
                <a:solidFill>
                  <a:srgbClr val="000000"/>
                </a:solidFill>
                <a:latin typeface="Noto Sans Bold"/>
                <a:ea typeface="Noto Sans Bold"/>
                <a:cs typeface="Noto Sans Bold"/>
                <a:sym typeface="Noto Sans Bold"/>
              </a:rPr>
              <a:t>3/6</a:t>
            </a:r>
          </a:p>
        </p:txBody>
      </p:sp>
      <p:sp>
        <p:nvSpPr>
          <p:cNvPr name="TextBox 6" id="6"/>
          <p:cNvSpPr txBox="true"/>
          <p:nvPr/>
        </p:nvSpPr>
        <p:spPr>
          <a:xfrm rot="0">
            <a:off x="3404616" y="5835320"/>
            <a:ext cx="661721" cy="416195"/>
          </a:xfrm>
          <a:prstGeom prst="rect">
            <a:avLst/>
          </a:prstGeom>
        </p:spPr>
        <p:txBody>
          <a:bodyPr anchor="t" rtlCol="false" tIns="0" lIns="0" bIns="0" rIns="0">
            <a:spAutoFit/>
          </a:bodyPr>
          <a:lstStyle/>
          <a:p>
            <a:pPr algn="l">
              <a:lnSpc>
                <a:spcPts val="3359"/>
              </a:lnSpc>
            </a:pPr>
            <a:r>
              <a:rPr lang="en-US" b="true" sz="2400">
                <a:solidFill>
                  <a:srgbClr val="000000"/>
                </a:solidFill>
                <a:latin typeface="Noto Sans Bold"/>
                <a:ea typeface="Noto Sans Bold"/>
                <a:cs typeface="Noto Sans Bold"/>
                <a:sym typeface="Noto Sans Bold"/>
              </a:rPr>
              <a:t>2/13</a:t>
            </a:r>
          </a:p>
        </p:txBody>
      </p:sp>
      <p:sp>
        <p:nvSpPr>
          <p:cNvPr name="TextBox 7" id="7"/>
          <p:cNvSpPr txBox="true"/>
          <p:nvPr/>
        </p:nvSpPr>
        <p:spPr>
          <a:xfrm rot="0">
            <a:off x="3317558" y="3789159"/>
            <a:ext cx="839476" cy="416195"/>
          </a:xfrm>
          <a:prstGeom prst="rect">
            <a:avLst/>
          </a:prstGeom>
        </p:spPr>
        <p:txBody>
          <a:bodyPr anchor="t" rtlCol="false" tIns="0" lIns="0" bIns="0" rIns="0">
            <a:spAutoFit/>
          </a:bodyPr>
          <a:lstStyle/>
          <a:p>
            <a:pPr algn="l">
              <a:lnSpc>
                <a:spcPts val="3359"/>
              </a:lnSpc>
            </a:pPr>
            <a:r>
              <a:rPr lang="en-US" b="true" sz="2400">
                <a:solidFill>
                  <a:srgbClr val="000000"/>
                </a:solidFill>
                <a:latin typeface="Noto Sans Bold"/>
                <a:ea typeface="Noto Sans Bold"/>
                <a:cs typeface="Noto Sans Bold"/>
                <a:sym typeface="Noto Sans Bold"/>
              </a:rPr>
              <a:t>12/20</a:t>
            </a:r>
          </a:p>
        </p:txBody>
      </p:sp>
      <p:sp>
        <p:nvSpPr>
          <p:cNvPr name="TextBox 8" id="8"/>
          <p:cNvSpPr txBox="true"/>
          <p:nvPr/>
        </p:nvSpPr>
        <p:spPr>
          <a:xfrm rot="0">
            <a:off x="3317558" y="4785341"/>
            <a:ext cx="839476" cy="416195"/>
          </a:xfrm>
          <a:prstGeom prst="rect">
            <a:avLst/>
          </a:prstGeom>
        </p:spPr>
        <p:txBody>
          <a:bodyPr anchor="t" rtlCol="false" tIns="0" lIns="0" bIns="0" rIns="0">
            <a:spAutoFit/>
          </a:bodyPr>
          <a:lstStyle/>
          <a:p>
            <a:pPr algn="l">
              <a:lnSpc>
                <a:spcPts val="3359"/>
              </a:lnSpc>
            </a:pPr>
            <a:r>
              <a:rPr lang="en-US" b="true" sz="2400">
                <a:solidFill>
                  <a:srgbClr val="000000"/>
                </a:solidFill>
                <a:latin typeface="Noto Sans Bold"/>
                <a:ea typeface="Noto Sans Bold"/>
                <a:cs typeface="Noto Sans Bold"/>
                <a:sym typeface="Noto Sans Bold"/>
              </a:rPr>
              <a:t>12/27</a:t>
            </a:r>
          </a:p>
        </p:txBody>
      </p:sp>
      <p:sp>
        <p:nvSpPr>
          <p:cNvPr name="TextBox 9" id="9"/>
          <p:cNvSpPr txBox="true"/>
          <p:nvPr/>
        </p:nvSpPr>
        <p:spPr>
          <a:xfrm rot="0">
            <a:off x="7234514" y="4785341"/>
            <a:ext cx="355530" cy="416195"/>
          </a:xfrm>
          <a:prstGeom prst="rect">
            <a:avLst/>
          </a:prstGeom>
        </p:spPr>
        <p:txBody>
          <a:bodyPr anchor="t" rtlCol="false" tIns="0" lIns="0" bIns="0" rIns="0">
            <a:spAutoFit/>
          </a:bodyPr>
          <a:lstStyle/>
          <a:p>
            <a:pPr algn="l">
              <a:lnSpc>
                <a:spcPts val="3359"/>
              </a:lnSpc>
            </a:pPr>
            <a:r>
              <a:rPr lang="en-US" b="true" sz="2400">
                <a:solidFill>
                  <a:srgbClr val="000000"/>
                </a:solidFill>
                <a:latin typeface="Noto Sans Bold"/>
                <a:ea typeface="Noto Sans Bold"/>
                <a:cs typeface="Noto Sans Bold"/>
                <a:sym typeface="Noto Sans Bold"/>
              </a:rPr>
              <a:t>10</a:t>
            </a:r>
          </a:p>
        </p:txBody>
      </p:sp>
      <p:sp>
        <p:nvSpPr>
          <p:cNvPr name="TextBox 10" id="10"/>
          <p:cNvSpPr txBox="true"/>
          <p:nvPr/>
        </p:nvSpPr>
        <p:spPr>
          <a:xfrm rot="0">
            <a:off x="9542393" y="5810174"/>
            <a:ext cx="2176272" cy="416195"/>
          </a:xfrm>
          <a:prstGeom prst="rect">
            <a:avLst/>
          </a:prstGeom>
        </p:spPr>
        <p:txBody>
          <a:bodyPr anchor="t" rtlCol="false" tIns="0" lIns="0" bIns="0" rIns="0">
            <a:spAutoFit/>
          </a:bodyPr>
          <a:lstStyle/>
          <a:p>
            <a:pPr algn="l">
              <a:lnSpc>
                <a:spcPts val="3359"/>
              </a:lnSpc>
            </a:pPr>
            <a:r>
              <a:rPr lang="en-US" sz="2400">
                <a:solidFill>
                  <a:srgbClr val="000000"/>
                </a:solidFill>
                <a:latin typeface="Noto Sans"/>
                <a:ea typeface="Noto Sans"/>
                <a:cs typeface="Noto Sans"/>
                <a:sym typeface="Noto Sans"/>
              </a:rPr>
              <a:t>人⽣のグラフ化</a:t>
            </a:r>
          </a:p>
        </p:txBody>
      </p:sp>
      <p:sp>
        <p:nvSpPr>
          <p:cNvPr name="TextBox 11" id="11"/>
          <p:cNvSpPr txBox="true"/>
          <p:nvPr/>
        </p:nvSpPr>
        <p:spPr>
          <a:xfrm rot="0">
            <a:off x="8083582" y="7852581"/>
            <a:ext cx="5152111" cy="473754"/>
          </a:xfrm>
          <a:prstGeom prst="rect">
            <a:avLst/>
          </a:prstGeom>
        </p:spPr>
        <p:txBody>
          <a:bodyPr anchor="t" rtlCol="false" tIns="0" lIns="0" bIns="0" rIns="0">
            <a:spAutoFit/>
          </a:bodyPr>
          <a:lstStyle/>
          <a:p>
            <a:pPr algn="l">
              <a:lnSpc>
                <a:spcPts val="3359"/>
              </a:lnSpc>
            </a:pPr>
            <a:r>
              <a:rPr lang="en-US" sz="2400">
                <a:solidFill>
                  <a:srgbClr val="000000"/>
                </a:solidFill>
                <a:latin typeface="Noto Sans"/>
                <a:ea typeface="Noto Sans"/>
                <a:cs typeface="Noto Sans"/>
                <a:sym typeface="Noto Sans"/>
              </a:rPr>
              <a:t>現実的な⽬線で将来像を</a:t>
            </a:r>
            <a:r>
              <a:rPr lang="en-US" b="true" sz="2400">
                <a:solidFill>
                  <a:srgbClr val="000000"/>
                </a:solidFill>
                <a:latin typeface="Noto Sans Bold"/>
                <a:ea typeface="Noto Sans Bold"/>
                <a:cs typeface="Noto Sans Bold"/>
                <a:sym typeface="Noto Sans Bold"/>
              </a:rPr>
              <a:t>2</a:t>
            </a:r>
            <a:r>
              <a:rPr lang="en-US" sz="2400">
                <a:solidFill>
                  <a:srgbClr val="000000"/>
                </a:solidFill>
                <a:latin typeface="Noto Sans"/>
                <a:ea typeface="Noto Sans"/>
                <a:cs typeface="Noto Sans"/>
                <a:sym typeface="Noto Sans"/>
              </a:rPr>
              <a:t>択で考える</a:t>
            </a:r>
          </a:p>
        </p:txBody>
      </p:sp>
      <p:sp>
        <p:nvSpPr>
          <p:cNvPr name="TextBox 12" id="12"/>
          <p:cNvSpPr txBox="true"/>
          <p:nvPr/>
        </p:nvSpPr>
        <p:spPr>
          <a:xfrm rot="0">
            <a:off x="7865993" y="3764013"/>
            <a:ext cx="5596138" cy="416195"/>
          </a:xfrm>
          <a:prstGeom prst="rect">
            <a:avLst/>
          </a:prstGeom>
        </p:spPr>
        <p:txBody>
          <a:bodyPr anchor="t" rtlCol="false" tIns="0" lIns="0" bIns="0" rIns="0">
            <a:spAutoFit/>
          </a:bodyPr>
          <a:lstStyle/>
          <a:p>
            <a:pPr algn="l">
              <a:lnSpc>
                <a:spcPts val="3359"/>
              </a:lnSpc>
            </a:pPr>
            <a:r>
              <a:rPr lang="en-US" sz="2400">
                <a:solidFill>
                  <a:srgbClr val="000000"/>
                </a:solidFill>
                <a:latin typeface="Noto Sans"/>
                <a:ea typeface="Noto Sans"/>
                <a:cs typeface="Noto Sans"/>
                <a:sym typeface="Noto Sans"/>
              </a:rPr>
              <a:t>「どこでもドア」があったら何をする？</a:t>
            </a:r>
          </a:p>
        </p:txBody>
      </p:sp>
      <p:sp>
        <p:nvSpPr>
          <p:cNvPr name="TextBox 13" id="13"/>
          <p:cNvSpPr txBox="true"/>
          <p:nvPr/>
        </p:nvSpPr>
        <p:spPr>
          <a:xfrm rot="0">
            <a:off x="7583072" y="4760185"/>
            <a:ext cx="6528826" cy="416195"/>
          </a:xfrm>
          <a:prstGeom prst="rect">
            <a:avLst/>
          </a:prstGeom>
        </p:spPr>
        <p:txBody>
          <a:bodyPr anchor="t" rtlCol="false" tIns="0" lIns="0" bIns="0" rIns="0">
            <a:spAutoFit/>
          </a:bodyPr>
          <a:lstStyle/>
          <a:p>
            <a:pPr algn="l">
              <a:lnSpc>
                <a:spcPts val="3359"/>
              </a:lnSpc>
            </a:pPr>
            <a:r>
              <a:rPr lang="en-US" sz="2400">
                <a:solidFill>
                  <a:srgbClr val="000000"/>
                </a:solidFill>
                <a:latin typeface="Noto Sans"/>
                <a:ea typeface="Noto Sans"/>
                <a:cs typeface="Noto Sans"/>
                <a:sym typeface="Noto Sans"/>
              </a:rPr>
              <a:t>年後に必ず死んでしまうとしたら、何をする？</a:t>
            </a:r>
          </a:p>
        </p:txBody>
      </p:sp>
      <p:sp>
        <p:nvSpPr>
          <p:cNvPr name="TextBox 14" id="14"/>
          <p:cNvSpPr txBox="true"/>
          <p:nvPr/>
        </p:nvSpPr>
        <p:spPr>
          <a:xfrm rot="0">
            <a:off x="6711982" y="6802603"/>
            <a:ext cx="7950175" cy="473754"/>
          </a:xfrm>
          <a:prstGeom prst="rect">
            <a:avLst/>
          </a:prstGeom>
        </p:spPr>
        <p:txBody>
          <a:bodyPr anchor="t" rtlCol="false" tIns="0" lIns="0" bIns="0" rIns="0">
            <a:spAutoFit/>
          </a:bodyPr>
          <a:lstStyle/>
          <a:p>
            <a:pPr algn="l">
              <a:lnSpc>
                <a:spcPts val="3359"/>
              </a:lnSpc>
            </a:pPr>
            <a:r>
              <a:rPr lang="en-US" sz="2400">
                <a:solidFill>
                  <a:srgbClr val="000000"/>
                </a:solidFill>
                <a:latin typeface="Noto Sans"/>
                <a:ea typeface="Noto Sans"/>
                <a:cs typeface="Noto Sans"/>
                <a:sym typeface="Noto Sans"/>
              </a:rPr>
              <a:t>死ぬまでに</a:t>
            </a:r>
            <a:r>
              <a:rPr lang="en-US" b="true" sz="2400">
                <a:solidFill>
                  <a:srgbClr val="000000"/>
                </a:solidFill>
                <a:latin typeface="Noto Sans Bold"/>
                <a:ea typeface="Noto Sans Bold"/>
                <a:cs typeface="Noto Sans Bold"/>
                <a:sym typeface="Noto Sans Bold"/>
              </a:rPr>
              <a:t>5</a:t>
            </a:r>
            <a:r>
              <a:rPr lang="en-US" sz="2400">
                <a:solidFill>
                  <a:srgbClr val="000000"/>
                </a:solidFill>
                <a:latin typeface="Noto Sans"/>
                <a:ea typeface="Noto Sans"/>
                <a:cs typeface="Noto Sans"/>
                <a:sym typeface="Noto Sans"/>
              </a:rPr>
              <a:t>つだけこの世に遺せるとしたら、何を遺す？</a:t>
            </a:r>
          </a:p>
        </p:txBody>
      </p:sp>
      <p:sp>
        <p:nvSpPr>
          <p:cNvPr name="TextBox 15" id="15"/>
          <p:cNvSpPr txBox="true"/>
          <p:nvPr/>
        </p:nvSpPr>
        <p:spPr>
          <a:xfrm rot="0">
            <a:off x="3404921" y="7935487"/>
            <a:ext cx="661130" cy="415957"/>
          </a:xfrm>
          <a:prstGeom prst="rect">
            <a:avLst/>
          </a:prstGeom>
        </p:spPr>
        <p:txBody>
          <a:bodyPr anchor="t" rtlCol="false" tIns="0" lIns="0" bIns="0" rIns="0">
            <a:spAutoFit/>
          </a:bodyPr>
          <a:lstStyle/>
          <a:p>
            <a:pPr algn="l">
              <a:lnSpc>
                <a:spcPts val="3357"/>
              </a:lnSpc>
            </a:pPr>
            <a:r>
              <a:rPr lang="en-US" b="true" sz="2398">
                <a:solidFill>
                  <a:srgbClr val="000000"/>
                </a:solidFill>
                <a:latin typeface="Noto Sans Bold"/>
                <a:ea typeface="Noto Sans Bold"/>
                <a:cs typeface="Noto Sans Bold"/>
                <a:sym typeface="Noto Sans Bold"/>
              </a:rPr>
              <a:t>3/19</a:t>
            </a:r>
          </a:p>
        </p:txBody>
      </p:sp>
      <p:sp>
        <p:nvSpPr>
          <p:cNvPr name="TextBox 16" id="16"/>
          <p:cNvSpPr txBox="true"/>
          <p:nvPr/>
        </p:nvSpPr>
        <p:spPr>
          <a:xfrm rot="0">
            <a:off x="7410583" y="1370333"/>
            <a:ext cx="3535880" cy="637927"/>
          </a:xfrm>
          <a:prstGeom prst="rect">
            <a:avLst/>
          </a:prstGeom>
        </p:spPr>
        <p:txBody>
          <a:bodyPr anchor="t" rtlCol="false" tIns="0" lIns="0" bIns="0" rIns="0">
            <a:spAutoFit/>
          </a:bodyPr>
          <a:lstStyle/>
          <a:p>
            <a:pPr algn="l">
              <a:lnSpc>
                <a:spcPts val="4479"/>
              </a:lnSpc>
            </a:pPr>
            <a:r>
              <a:rPr lang="en-US" b="true" sz="3199" spc="479">
                <a:solidFill>
                  <a:srgbClr val="242424"/>
                </a:solidFill>
                <a:latin typeface="Noto Sans Bold"/>
                <a:ea typeface="Noto Sans Bold"/>
                <a:cs typeface="Noto Sans Bold"/>
                <a:sym typeface="Noto Sans Bold"/>
              </a:rPr>
              <a:t>[ </a:t>
            </a:r>
            <a:r>
              <a:rPr lang="en-US" sz="3199" spc="479">
                <a:solidFill>
                  <a:srgbClr val="242424"/>
                </a:solidFill>
                <a:latin typeface="Noto Sans"/>
                <a:ea typeface="Noto Sans"/>
                <a:cs typeface="Noto Sans"/>
                <a:sym typeface="Noto Sans"/>
              </a:rPr>
              <a:t>スケジュール</a:t>
            </a:r>
            <a:r>
              <a:rPr lang="en-US" b="true" sz="3199" spc="479">
                <a:solidFill>
                  <a:srgbClr val="242424"/>
                </a:solidFill>
                <a:latin typeface="Noto Sans Bold"/>
                <a:ea typeface="Noto Sans Bold"/>
                <a:cs typeface="Noto Sans Bold"/>
                <a:sym typeface="Noto Sans Bold"/>
              </a:rPr>
              <a:t> ]</a:t>
            </a: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bg>
      <p:bgPr>
        <a:solidFill>
          <a:srgbClr val="F8F6F6"/>
        </a:solidFill>
      </p:bgPr>
    </p:bg>
    <p:spTree>
      <p:nvGrpSpPr>
        <p:cNvPr id="1" name=""/>
        <p:cNvGrpSpPr/>
        <p:nvPr/>
      </p:nvGrpSpPr>
      <p:grpSpPr>
        <a:xfrm>
          <a:off x="0" y="0"/>
          <a:ext cx="0" cy="0"/>
          <a:chOff x="0" y="0"/>
          <a:chExt cx="0" cy="0"/>
        </a:xfrm>
      </p:grpSpPr>
      <p:sp>
        <p:nvSpPr>
          <p:cNvPr name="Freeform 2" id="2"/>
          <p:cNvSpPr/>
          <p:nvPr/>
        </p:nvSpPr>
        <p:spPr>
          <a:xfrm flipH="false" flipV="false" rot="0">
            <a:off x="-63503" y="-63503"/>
            <a:ext cx="17974913" cy="9973913"/>
          </a:xfrm>
          <a:custGeom>
            <a:avLst/>
            <a:gdLst/>
            <a:ahLst/>
            <a:cxnLst/>
            <a:rect r="r" b="b" t="t" l="l"/>
            <a:pathLst>
              <a:path h="9973913" w="17974913">
                <a:moveTo>
                  <a:pt x="0" y="0"/>
                </a:moveTo>
                <a:lnTo>
                  <a:pt x="17974913" y="0"/>
                </a:lnTo>
                <a:lnTo>
                  <a:pt x="17974913" y="9973913"/>
                </a:lnTo>
                <a:lnTo>
                  <a:pt x="0" y="9973913"/>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TextBox 3" id="3"/>
          <p:cNvSpPr txBox="true"/>
          <p:nvPr/>
        </p:nvSpPr>
        <p:spPr>
          <a:xfrm rot="0">
            <a:off x="8776278" y="3182388"/>
            <a:ext cx="479098" cy="591112"/>
          </a:xfrm>
          <a:prstGeom prst="rect">
            <a:avLst/>
          </a:prstGeom>
        </p:spPr>
        <p:txBody>
          <a:bodyPr anchor="t" rtlCol="false" tIns="0" lIns="0" bIns="0" rIns="0">
            <a:spAutoFit/>
          </a:bodyPr>
          <a:lstStyle/>
          <a:p>
            <a:pPr algn="l">
              <a:lnSpc>
                <a:spcPts val="4479"/>
              </a:lnSpc>
            </a:pPr>
            <a:r>
              <a:rPr lang="en-US" b="true" sz="3199">
                <a:solidFill>
                  <a:srgbClr val="FFFFFF"/>
                </a:solidFill>
                <a:latin typeface="Futura Bold"/>
                <a:ea typeface="Futura Bold"/>
                <a:cs typeface="Futura Bold"/>
                <a:sym typeface="Futura Bold"/>
              </a:rPr>
              <a:t>03</a:t>
            </a:r>
          </a:p>
        </p:txBody>
      </p:sp>
      <p:sp>
        <p:nvSpPr>
          <p:cNvPr name="TextBox 4" id="4"/>
          <p:cNvSpPr txBox="true"/>
          <p:nvPr/>
        </p:nvSpPr>
        <p:spPr>
          <a:xfrm rot="0">
            <a:off x="4819545" y="4486475"/>
            <a:ext cx="8821664" cy="1059523"/>
          </a:xfrm>
          <a:prstGeom prst="rect">
            <a:avLst/>
          </a:prstGeom>
        </p:spPr>
        <p:txBody>
          <a:bodyPr anchor="t" rtlCol="false" tIns="0" lIns="0" bIns="0" rIns="0">
            <a:spAutoFit/>
          </a:bodyPr>
          <a:lstStyle/>
          <a:p>
            <a:pPr algn="l">
              <a:lnSpc>
                <a:spcPts val="8400"/>
              </a:lnSpc>
            </a:pPr>
            <a:r>
              <a:rPr lang="en-US" sz="6000" spc="900">
                <a:solidFill>
                  <a:srgbClr val="242424"/>
                </a:solidFill>
                <a:latin typeface="Noto Sans"/>
                <a:ea typeface="Noto Sans"/>
                <a:cs typeface="Noto Sans"/>
                <a:sym typeface="Noto Sans"/>
              </a:rPr>
              <a:t>得たもの・学んだこと</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DAHGJ7F3oxQ</dc:identifier>
  <dcterms:modified xsi:type="dcterms:W3CDTF">2011-08-01T06:04:30Z</dcterms:modified>
  <cp:revision>1</cp:revision>
  <dc:title>学びと成長の確認・共有・発展 (1).pptx.pdf</dc:title>
</cp:coreProperties>
</file>