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7" r:id="rId2"/>
  </p:sldIdLst>
  <p:sldSz cx="12192000" cy="6858000"/>
  <p:notesSz cx="9939338" cy="68072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FF8D"/>
    <a:srgbClr val="D6BBDB"/>
    <a:srgbClr val="D1B3D7"/>
    <a:srgbClr val="BBB3D7"/>
    <a:srgbClr val="AF7BB9"/>
    <a:srgbClr val="00E668"/>
    <a:srgbClr val="FFD357"/>
    <a:srgbClr val="7BB999"/>
    <a:srgbClr val="C0748F"/>
    <a:srgbClr val="7F7C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850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4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6888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29275" y="0"/>
            <a:ext cx="430847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5A338A-74C0-4EB1-AC45-18C79D88A849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927350" y="850900"/>
            <a:ext cx="4084638" cy="2297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3775" y="3276600"/>
            <a:ext cx="7951788" cy="2679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465888"/>
            <a:ext cx="4306888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29275" y="6465888"/>
            <a:ext cx="430847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E3CF54-A896-4FCD-B339-31D3476D01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7131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D8251-1AFE-40AA-BB18-7650F76C2792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92096-A61E-48A7-B219-44A2C322D9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461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D8251-1AFE-40AA-BB18-7650F76C2792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92096-A61E-48A7-B219-44A2C322D9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6025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D8251-1AFE-40AA-BB18-7650F76C2792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92096-A61E-48A7-B219-44A2C322D9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7225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D8251-1AFE-40AA-BB18-7650F76C2792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92096-A61E-48A7-B219-44A2C322D9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1293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D8251-1AFE-40AA-BB18-7650F76C2792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92096-A61E-48A7-B219-44A2C322D9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5606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D8251-1AFE-40AA-BB18-7650F76C2792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92096-A61E-48A7-B219-44A2C322D9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60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D8251-1AFE-40AA-BB18-7650F76C2792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92096-A61E-48A7-B219-44A2C322D9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6743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D8251-1AFE-40AA-BB18-7650F76C2792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92096-A61E-48A7-B219-44A2C322D9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5309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D8251-1AFE-40AA-BB18-7650F76C2792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92096-A61E-48A7-B219-44A2C322D9D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タイトル 4">
            <a:extLst>
              <a:ext uri="{FF2B5EF4-FFF2-40B4-BE49-F238E27FC236}">
                <a16:creationId xmlns:a16="http://schemas.microsoft.com/office/drawing/2014/main" id="{FB3AEE45-F80D-B083-F723-AB41F76EC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58063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D8251-1AFE-40AA-BB18-7650F76C2792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92096-A61E-48A7-B219-44A2C322D9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3911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D8251-1AFE-40AA-BB18-7650F76C2792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92096-A61E-48A7-B219-44A2C322D9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2949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D8251-1AFE-40AA-BB18-7650F76C2792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A92096-A61E-48A7-B219-44A2C322D9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3856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image" Target="../media/image10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9.sv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11" Type="http://schemas.openxmlformats.org/officeDocument/2006/relationships/image" Target="../media/image8.png"/><Relationship Id="rId5" Type="http://schemas.openxmlformats.org/officeDocument/2006/relationships/image" Target="../media/image4.png"/><Relationship Id="rId15" Type="http://schemas.openxmlformats.org/officeDocument/2006/relationships/image" Target="../media/image12.png"/><Relationship Id="rId10" Type="http://schemas.openxmlformats.org/officeDocument/2006/relationships/hyperlink" Target="mailto:kichans@hotmail.com" TargetMode="External"/><Relationship Id="rId4" Type="http://schemas.openxmlformats.org/officeDocument/2006/relationships/image" Target="../media/image3.svg"/><Relationship Id="rId9" Type="http://schemas.openxmlformats.org/officeDocument/2006/relationships/hyperlink" Target="https://ritsumei-ac-jp.zoom.us/meeting/register/oC_fETc3TgeNYReFGkzKwg" TargetMode="External"/><Relationship Id="rId14" Type="http://schemas.openxmlformats.org/officeDocument/2006/relationships/image" Target="../media/image11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60761" y="260122"/>
            <a:ext cx="12006966" cy="1698252"/>
          </a:xfrm>
          <a:prstGeom prst="rect">
            <a:avLst/>
          </a:prstGeom>
          <a:pattFill prst="smCheck">
            <a:fgClr>
              <a:srgbClr val="D6BBDB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800" b="1" dirty="0">
              <a:solidFill>
                <a:srgbClr val="FFFFFF"/>
              </a:solidFill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915495" y="173172"/>
            <a:ext cx="836101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algn="ctr">
              <a:defRPr sz="2400" b="1">
                <a:solidFill>
                  <a:schemeClr val="bg1"/>
                </a:solidFill>
                <a:latin typeface="ＤＦ平成明朝体W7" panose="02020709000000000000" pitchFamily="17" charset="-128"/>
                <a:ea typeface="ＤＦ平成明朝体W7" panose="02020709000000000000" pitchFamily="17" charset="-128"/>
              </a:defRPr>
            </a:lvl1pPr>
          </a:lstStyle>
          <a:p>
            <a:pPr algn="dist"/>
            <a:r>
              <a:rPr lang="ja-JP" altLang="en-US" sz="3600" dirty="0">
                <a:solidFill>
                  <a:schemeClr val="tx1"/>
                </a:solidFill>
                <a:latin typeface="Noto Sans JP Black" panose="020B0500000000000000" pitchFamily="34" charset="-128"/>
                <a:ea typeface="Noto Sans JP Black" panose="020B0500000000000000" pitchFamily="34" charset="-128"/>
              </a:rPr>
              <a:t>第</a:t>
            </a:r>
            <a:r>
              <a:rPr lang="en-US" altLang="ja-JP" sz="3600" dirty="0">
                <a:solidFill>
                  <a:schemeClr val="tx1"/>
                </a:solidFill>
                <a:latin typeface="Noto Sans JP Black" panose="020B0500000000000000" pitchFamily="34" charset="-128"/>
                <a:ea typeface="Noto Sans JP Black" panose="020B0500000000000000" pitchFamily="34" charset="-128"/>
              </a:rPr>
              <a:t>139</a:t>
            </a:r>
            <a:r>
              <a:rPr lang="ja-JP" altLang="en-US" sz="3600" dirty="0">
                <a:solidFill>
                  <a:schemeClr val="tx1"/>
                </a:solidFill>
                <a:latin typeface="Noto Sans JP Black" panose="020B0500000000000000" pitchFamily="34" charset="-128"/>
                <a:ea typeface="Noto Sans JP Black" panose="020B0500000000000000" pitchFamily="34" charset="-128"/>
              </a:rPr>
              <a:t>回　立命館コリア研究センター</a:t>
            </a:r>
            <a:endParaRPr lang="en-US" altLang="ja-JP" sz="3600" dirty="0">
              <a:solidFill>
                <a:schemeClr val="tx1"/>
              </a:solidFill>
              <a:latin typeface="Noto Sans JP Black" panose="020B0500000000000000" pitchFamily="34" charset="-128"/>
              <a:ea typeface="Noto Sans JP Black" panose="020B0500000000000000" pitchFamily="34" charset="-128"/>
            </a:endParaRPr>
          </a:p>
        </p:txBody>
      </p:sp>
      <p:cxnSp>
        <p:nvCxnSpPr>
          <p:cNvPr id="26" name="直線コネクタ 25"/>
          <p:cNvCxnSpPr>
            <a:cxnSpLocks/>
          </p:cNvCxnSpPr>
          <p:nvPr/>
        </p:nvCxnSpPr>
        <p:spPr>
          <a:xfrm flipV="1">
            <a:off x="874794" y="6281971"/>
            <a:ext cx="10464714" cy="50667"/>
          </a:xfrm>
          <a:prstGeom prst="line">
            <a:avLst/>
          </a:prstGeom>
          <a:ln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3B6CD68-53C8-4CFB-BCAE-C6ED568ED512}"/>
              </a:ext>
            </a:extLst>
          </p:cNvPr>
          <p:cNvSpPr txBox="1"/>
          <p:nvPr/>
        </p:nvSpPr>
        <p:spPr>
          <a:xfrm>
            <a:off x="5208146" y="828678"/>
            <a:ext cx="400697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algn="ctr">
              <a:defRPr sz="4400" b="1">
                <a:solidFill>
                  <a:srgbClr val="FFFFFF"/>
                </a:solidFill>
                <a:latin typeface="ＤＦ平成明朝体W7" panose="02020709000000000000" pitchFamily="17" charset="-128"/>
                <a:ea typeface="ＤＦ平成明朝体W7" panose="02020709000000000000" pitchFamily="17" charset="-128"/>
              </a:defRPr>
            </a:lvl1pPr>
          </a:lstStyle>
          <a:p>
            <a:pPr algn="dist"/>
            <a:r>
              <a:rPr lang="ja-JP" altLang="en-US" sz="4000" dirty="0">
                <a:solidFill>
                  <a:srgbClr val="00B050"/>
                </a:solidFill>
                <a:latin typeface="Noto Sans JP Black" panose="020B0500000000000000" pitchFamily="34" charset="-128"/>
                <a:ea typeface="Noto Sans JP Black" panose="020B0500000000000000" pitchFamily="34" charset="-128"/>
              </a:rPr>
              <a:t>月例</a:t>
            </a:r>
            <a:r>
              <a:rPr lang="ja-JP" altLang="en-US" sz="4000" dirty="0">
                <a:solidFill>
                  <a:schemeClr val="tx1"/>
                </a:solidFill>
                <a:latin typeface="Noto Sans JP Black" panose="020B0500000000000000" pitchFamily="34" charset="-128"/>
                <a:ea typeface="Noto Sans JP Black" panose="020B0500000000000000" pitchFamily="34" charset="-128"/>
              </a:rPr>
              <a:t>研究会</a:t>
            </a:r>
          </a:p>
        </p:txBody>
      </p:sp>
      <p:pic>
        <p:nvPicPr>
          <p:cNvPr id="37" name="図 36">
            <a:extLst>
              <a:ext uri="{FF2B5EF4-FFF2-40B4-BE49-F238E27FC236}">
                <a16:creationId xmlns:a16="http://schemas.microsoft.com/office/drawing/2014/main" id="{BCAD9FC7-ED4A-4890-B30F-3D3A1812C8F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6060" y="1203676"/>
            <a:ext cx="1865591" cy="468000"/>
          </a:xfrm>
          <a:prstGeom prst="rect">
            <a:avLst/>
          </a:prstGeom>
        </p:spPr>
      </p:pic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E1991582-0BA5-4502-BD31-9ABB97A71ABE}"/>
              </a:ext>
            </a:extLst>
          </p:cNvPr>
          <p:cNvGrpSpPr/>
          <p:nvPr/>
        </p:nvGrpSpPr>
        <p:grpSpPr>
          <a:xfrm>
            <a:off x="591636" y="1754805"/>
            <a:ext cx="10905271" cy="830997"/>
            <a:chOff x="491277" y="2115893"/>
            <a:chExt cx="11217724" cy="830997"/>
          </a:xfrm>
        </p:grpSpPr>
        <p:sp>
          <p:nvSpPr>
            <p:cNvPr id="19" name="テキスト ボックス 18"/>
            <p:cNvSpPr txBox="1"/>
            <p:nvPr/>
          </p:nvSpPr>
          <p:spPr>
            <a:xfrm>
              <a:off x="2241734" y="2115893"/>
              <a:ext cx="946726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b="1" dirty="0">
                  <a:latin typeface="Yu Mincho Demibold" panose="02020400000000000000" pitchFamily="18" charset="-128"/>
                  <a:ea typeface="Yu Mincho Demibold" panose="02020400000000000000" pitchFamily="18" charset="-128"/>
                </a:rPr>
                <a:t> </a:t>
              </a:r>
              <a:endParaRPr lang="en-US" altLang="ja-JP" sz="1400" b="1" dirty="0">
                <a:latin typeface="Yu Mincho Demibold" panose="02020400000000000000" pitchFamily="18" charset="-128"/>
                <a:ea typeface="Yu Mincho Demibold" panose="02020400000000000000" pitchFamily="18" charset="-128"/>
              </a:endParaRPr>
            </a:p>
            <a:p>
              <a:r>
                <a:rPr lang="ja-JP" altLang="ja-JP" sz="3200">
                  <a:solidFill>
                    <a:srgbClr val="000000"/>
                  </a:solidFill>
                  <a:effectLst/>
                  <a:latin typeface="游明朝 Demibold" panose="02020600000000000000" pitchFamily="18" charset="-128"/>
                  <a:ea typeface="游明朝 Demibold" panose="02020600000000000000" pitchFamily="18" charset="-128"/>
                  <a:cs typeface="ＭＳ Ｐゴシック" panose="020B0600070205080204" pitchFamily="50" charset="-128"/>
                </a:rPr>
                <a:t>趙一東</a:t>
              </a:r>
              <a:r>
                <a:rPr lang="en-US" altLang="ko-KR" sz="3200" dirty="0">
                  <a:solidFill>
                    <a:srgbClr val="000000"/>
                  </a:solidFill>
                  <a:effectLst/>
                  <a:latin typeface="游明朝 Demibold" panose="02020600000000000000" pitchFamily="18" charset="-128"/>
                  <a:ea typeface="游明朝 Demibold" panose="02020600000000000000" pitchFamily="18" charset="-128"/>
                  <a:cs typeface="ＭＳ Ｐゴシック" panose="020B0600070205080204" pitchFamily="50" charset="-128"/>
                </a:rPr>
                <a:t>(</a:t>
              </a:r>
              <a:r>
                <a:rPr lang="ko-KR" altLang="en-US" sz="2400" dirty="0" err="1">
                  <a:solidFill>
                    <a:srgbClr val="000000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  <a:cs typeface="ＭＳ Ｐゴシック" panose="020B0600070205080204" pitchFamily="50" charset="-128"/>
                </a:rPr>
                <a:t>チョ</a:t>
              </a:r>
              <a:r>
                <a:rPr lang="ko-KR" altLang="en-US" sz="2400" dirty="0">
                  <a:solidFill>
                    <a:srgbClr val="000000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  <a:cs typeface="ＭＳ Ｐゴシック" panose="020B0600070205080204" pitchFamily="50" charset="-128"/>
                </a:rPr>
                <a:t>・</a:t>
              </a:r>
              <a:r>
                <a:rPr lang="ja-JP" altLang="en-US" sz="2400">
                  <a:solidFill>
                    <a:srgbClr val="000000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  <a:cs typeface="ＭＳ Ｐゴシック" panose="020B0600070205080204" pitchFamily="50" charset="-128"/>
                </a:rPr>
                <a:t>イルドン</a:t>
              </a:r>
              <a:r>
                <a:rPr lang="en-US" altLang="ko-KR" sz="3200" dirty="0">
                  <a:solidFill>
                    <a:srgbClr val="000000"/>
                  </a:solidFill>
                  <a:effectLst/>
                  <a:latin typeface="游明朝 Demibold" panose="02020600000000000000" pitchFamily="18" charset="-128"/>
                  <a:ea typeface="游明朝 Demibold" panose="02020600000000000000" pitchFamily="18" charset="-128"/>
                  <a:cs typeface="ＭＳ Ｐゴシック" panose="020B0600070205080204" pitchFamily="50" charset="-128"/>
                </a:rPr>
                <a:t>)</a:t>
              </a:r>
              <a:r>
                <a:rPr lang="ja-JP" altLang="en-US" sz="3200">
                  <a:solidFill>
                    <a:srgbClr val="000000"/>
                  </a:solidFill>
                  <a:effectLst/>
                  <a:latin typeface="游明朝 Demibold" panose="02020600000000000000" pitchFamily="18" charset="-128"/>
                  <a:ea typeface="游明朝 Demibold" panose="02020600000000000000" pitchFamily="18" charset="-128"/>
                  <a:cs typeface="ＭＳ Ｐゴシック" panose="020B0600070205080204" pitchFamily="50" charset="-128"/>
                </a:rPr>
                <a:t>さん</a:t>
              </a:r>
              <a:r>
                <a:rPr lang="en-US" altLang="ja-JP" sz="2000" b="1" dirty="0"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(</a:t>
              </a:r>
              <a:r>
                <a:rPr lang="ja-JP" altLang="ja-JP" sz="2000" dirty="0">
                  <a:solidFill>
                    <a:srgbClr val="000000"/>
                  </a:solidFill>
                  <a:effectLst/>
                  <a:latin typeface="游明朝 Demibold" panose="02020600000000000000" pitchFamily="18" charset="-128"/>
                  <a:ea typeface="游明朝 Demibold" panose="02020600000000000000" pitchFamily="18" charset="-128"/>
                  <a:cs typeface="ＭＳ Ｐゴシック" panose="020B0600070205080204" pitchFamily="50" charset="-128"/>
                </a:rPr>
                <a:t>韓国学中央研究院</a:t>
              </a:r>
              <a:r>
                <a:rPr lang="ja-JP" altLang="en-US" sz="2000" dirty="0">
                  <a:solidFill>
                    <a:srgbClr val="000000"/>
                  </a:solidFill>
                  <a:effectLst/>
                  <a:latin typeface="游明朝 Demibold" panose="02020600000000000000" pitchFamily="18" charset="-128"/>
                  <a:ea typeface="游明朝 Demibold" panose="02020600000000000000" pitchFamily="18" charset="-128"/>
                  <a:cs typeface="ＭＳ Ｐゴシック" panose="020B0600070205080204" pitchFamily="50" charset="-128"/>
                </a:rPr>
                <a:t>　</a:t>
              </a:r>
              <a:r>
                <a:rPr lang="ja-JP" altLang="ja-JP" sz="2000">
                  <a:solidFill>
                    <a:srgbClr val="000000"/>
                  </a:solidFill>
                  <a:effectLst/>
                  <a:latin typeface="游明朝 Demibold" panose="02020600000000000000" pitchFamily="18" charset="-128"/>
                  <a:ea typeface="游明朝 Demibold" panose="02020600000000000000" pitchFamily="18" charset="-128"/>
                  <a:cs typeface="ＭＳ Ｐゴシック" panose="020B0600070205080204" pitchFamily="50" charset="-128"/>
                </a:rPr>
                <a:t>教授</a:t>
              </a:r>
              <a:r>
                <a:rPr lang="ja-JP" altLang="en-US" sz="2000">
                  <a:solidFill>
                    <a:srgbClr val="000000"/>
                  </a:solidFill>
                  <a:effectLst/>
                  <a:latin typeface="游明朝 Demibold" panose="02020600000000000000" pitchFamily="18" charset="-128"/>
                  <a:ea typeface="游明朝 Demibold" panose="02020600000000000000" pitchFamily="18" charset="-128"/>
                  <a:cs typeface="ＭＳ Ｐゴシック" panose="020B0600070205080204" pitchFamily="50" charset="-128"/>
                </a:rPr>
                <a:t>　</a:t>
              </a:r>
              <a:r>
                <a:rPr lang="ja-JP" altLang="en-US" sz="2000">
                  <a:solidFill>
                    <a:srgbClr val="000000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  <a:cs typeface="ＭＳ Ｐゴシック" panose="020B0600070205080204" pitchFamily="50" charset="-128"/>
                </a:rPr>
                <a:t>音楽人類学</a:t>
              </a:r>
              <a:r>
                <a:rPr lang="en-US" altLang="ja-JP" sz="1950" b="1" dirty="0"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)</a:t>
              </a:r>
            </a:p>
          </p:txBody>
        </p:sp>
        <p:grpSp>
          <p:nvGrpSpPr>
            <p:cNvPr id="38" name="グループ化 37">
              <a:extLst>
                <a:ext uri="{FF2B5EF4-FFF2-40B4-BE49-F238E27FC236}">
                  <a16:creationId xmlns:a16="http://schemas.microsoft.com/office/drawing/2014/main" id="{F48EEDC5-D8CF-423B-B36B-84521D07EFAD}"/>
                </a:ext>
              </a:extLst>
            </p:cNvPr>
            <p:cNvGrpSpPr/>
            <p:nvPr/>
          </p:nvGrpSpPr>
          <p:grpSpPr>
            <a:xfrm>
              <a:off x="491277" y="2361196"/>
              <a:ext cx="1470985" cy="540000"/>
              <a:chOff x="1016607" y="2446756"/>
              <a:chExt cx="1470985" cy="540000"/>
            </a:xfrm>
          </p:grpSpPr>
          <p:sp>
            <p:nvSpPr>
              <p:cNvPr id="9" name="テキスト ボックス 8"/>
              <p:cNvSpPr txBox="1"/>
              <p:nvPr/>
            </p:nvSpPr>
            <p:spPr>
              <a:xfrm>
                <a:off x="1016607" y="2508087"/>
                <a:ext cx="954107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>
                <a:defPPr>
                  <a:defRPr lang="ja-JP"/>
                </a:defPPr>
                <a:lvl1pPr algn="ctr">
                  <a:defRPr sz="2400" b="1">
                    <a:solidFill>
                      <a:schemeClr val="bg1"/>
                    </a:solidFill>
                    <a:latin typeface="ＤＦ平成明朝体W7" panose="02020709000000000000" pitchFamily="17" charset="-128"/>
                    <a:ea typeface="ＤＦ平成明朝体W7" panose="02020709000000000000" pitchFamily="17" charset="-128"/>
                  </a:defRPr>
                </a:lvl1pPr>
              </a:lstStyle>
              <a:p>
                <a:r>
                  <a:rPr lang="ja-JP" altLang="en-US" sz="2000" dirty="0">
                    <a:solidFill>
                      <a:schemeClr val="tx1"/>
                    </a:solidFill>
                    <a:latin typeface="Yu Mincho Demibold" panose="02020400000000000000" pitchFamily="18" charset="-128"/>
                    <a:ea typeface="Yu Mincho Demibold" panose="02020400000000000000" pitchFamily="18" charset="-128"/>
                  </a:rPr>
                  <a:t>講　師</a:t>
                </a:r>
              </a:p>
            </p:txBody>
          </p:sp>
          <p:pic>
            <p:nvPicPr>
              <p:cNvPr id="30" name="グラフィックス 29" descr="ユーザー">
                <a:extLst>
                  <a:ext uri="{FF2B5EF4-FFF2-40B4-BE49-F238E27FC236}">
                    <a16:creationId xmlns:a16="http://schemas.microsoft.com/office/drawing/2014/main" id="{F7367687-6364-483D-83DA-80A66564330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1947592" y="2446756"/>
                <a:ext cx="540000" cy="540000"/>
              </a:xfrm>
              <a:prstGeom prst="rect">
                <a:avLst/>
              </a:prstGeom>
            </p:spPr>
          </p:pic>
        </p:grpSp>
      </p:grp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B7564AE1-50D2-20AE-80E0-C26C51B7BADE}"/>
              </a:ext>
            </a:extLst>
          </p:cNvPr>
          <p:cNvGrpSpPr/>
          <p:nvPr/>
        </p:nvGrpSpPr>
        <p:grpSpPr>
          <a:xfrm>
            <a:off x="547032" y="2500896"/>
            <a:ext cx="11417149" cy="1077218"/>
            <a:chOff x="491277" y="3124382"/>
            <a:chExt cx="11417149" cy="936886"/>
          </a:xfrm>
        </p:grpSpPr>
        <p:sp>
          <p:nvSpPr>
            <p:cNvPr id="20" name="テキスト ボックス 19"/>
            <p:cNvSpPr txBox="1"/>
            <p:nvPr/>
          </p:nvSpPr>
          <p:spPr>
            <a:xfrm>
              <a:off x="1965894" y="3124382"/>
              <a:ext cx="9942532" cy="936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ja-JP"/>
              </a:defPPr>
              <a:lvl1pPr>
                <a:defRPr sz="2000">
                  <a:latin typeface="AR P明朝体L" panose="02020300000000000000" pitchFamily="18" charset="-128"/>
                  <a:ea typeface="AR P明朝体L" panose="02020300000000000000" pitchFamily="18" charset="-128"/>
                </a:defRPr>
              </a:lvl1pPr>
            </a:lstStyle>
            <a:p>
              <a:r>
                <a:rPr lang="ja-JP" altLang="en-US" sz="3200" b="1" dirty="0">
                  <a:solidFill>
                    <a:srgbClr val="000000"/>
                  </a:solidFill>
                  <a:effectLst/>
                  <a:latin typeface="游明朝 Demibold" panose="02020600000000000000" pitchFamily="18" charset="-128"/>
                  <a:ea typeface="游明朝 Demibold" panose="02020600000000000000" pitchFamily="18" charset="-128"/>
                  <a:cs typeface="ＭＳ Ｐゴシック" panose="020B0600070205080204" pitchFamily="50" charset="-128"/>
                </a:rPr>
                <a:t>「</a:t>
              </a:r>
              <a:r>
                <a:rPr lang="ja-JP" altLang="ja-JP" sz="3200" b="1" dirty="0">
                  <a:solidFill>
                    <a:srgbClr val="000000"/>
                  </a:solidFill>
                  <a:effectLst/>
                  <a:latin typeface="游明朝 Demibold" panose="02020600000000000000" pitchFamily="18" charset="-128"/>
                  <a:ea typeface="游明朝 Demibold" panose="02020600000000000000" pitchFamily="18" charset="-128"/>
                  <a:cs typeface="ＭＳ Ｐゴシック" panose="020B0600070205080204" pitchFamily="50" charset="-128"/>
                </a:rPr>
                <a:t>インディミュージシャンの映画音楽参加を通じて</a:t>
              </a:r>
              <a:endParaRPr lang="en-US" altLang="ja-JP" sz="3200" b="1" dirty="0">
                <a:solidFill>
                  <a:srgbClr val="000000"/>
                </a:solidFill>
                <a:effectLst/>
                <a:latin typeface="游明朝 Demibold" panose="02020600000000000000" pitchFamily="18" charset="-128"/>
                <a:ea typeface="游明朝 Demibold" panose="02020600000000000000" pitchFamily="18" charset="-128"/>
                <a:cs typeface="ＭＳ Ｐゴシック" panose="020B0600070205080204" pitchFamily="50" charset="-128"/>
              </a:endParaRPr>
            </a:p>
            <a:p>
              <a:r>
                <a:rPr lang="ja-JP" altLang="en-US" sz="3200" b="1" dirty="0">
                  <a:solidFill>
                    <a:srgbClr val="000000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  <a:cs typeface="ＭＳ Ｐゴシック" panose="020B0600070205080204" pitchFamily="50" charset="-128"/>
                </a:rPr>
                <a:t>　</a:t>
              </a:r>
              <a:r>
                <a:rPr lang="ja-JP" altLang="ja-JP" sz="3200" b="1" dirty="0">
                  <a:solidFill>
                    <a:srgbClr val="000000"/>
                  </a:solidFill>
                  <a:effectLst/>
                  <a:latin typeface="游明朝 Demibold" panose="02020600000000000000" pitchFamily="18" charset="-128"/>
                  <a:ea typeface="游明朝 Demibold" panose="02020600000000000000" pitchFamily="18" charset="-128"/>
                  <a:cs typeface="ＭＳ Ｐゴシック" panose="020B0600070205080204" pitchFamily="50" charset="-128"/>
                </a:rPr>
                <a:t>見た韓国映像産業の変化</a:t>
              </a:r>
              <a:r>
                <a:rPr lang="ja-JP" altLang="en-US" sz="3200" b="1" dirty="0"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」</a:t>
              </a:r>
              <a:endParaRPr lang="en-US" altLang="ja-JP" sz="3200" b="1" dirty="0"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</p:txBody>
        </p:sp>
        <p:grpSp>
          <p:nvGrpSpPr>
            <p:cNvPr id="39" name="グループ化 38">
              <a:extLst>
                <a:ext uri="{FF2B5EF4-FFF2-40B4-BE49-F238E27FC236}">
                  <a16:creationId xmlns:a16="http://schemas.microsoft.com/office/drawing/2014/main" id="{4D4864D7-F836-45E7-8E64-781FA257E8B1}"/>
                </a:ext>
              </a:extLst>
            </p:cNvPr>
            <p:cNvGrpSpPr/>
            <p:nvPr/>
          </p:nvGrpSpPr>
          <p:grpSpPr>
            <a:xfrm>
              <a:off x="491277" y="3270808"/>
              <a:ext cx="1552013" cy="540000"/>
              <a:chOff x="1005925" y="3802022"/>
              <a:chExt cx="1552013" cy="540000"/>
            </a:xfrm>
          </p:grpSpPr>
          <p:sp>
            <p:nvSpPr>
              <p:cNvPr id="12" name="テキスト ボックス 11"/>
              <p:cNvSpPr txBox="1"/>
              <p:nvPr/>
            </p:nvSpPr>
            <p:spPr>
              <a:xfrm>
                <a:off x="1005925" y="3904168"/>
                <a:ext cx="954107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>
                <a:defPPr>
                  <a:defRPr lang="ja-JP"/>
                </a:defPPr>
                <a:lvl1pPr algn="ctr">
                  <a:defRPr sz="2400" b="1">
                    <a:solidFill>
                      <a:schemeClr val="bg1"/>
                    </a:solidFill>
                    <a:latin typeface="ＤＦ平成明朝体W7" panose="02020709000000000000" pitchFamily="17" charset="-128"/>
                    <a:ea typeface="ＤＦ平成明朝体W7" panose="02020709000000000000" pitchFamily="17" charset="-128"/>
                  </a:defRPr>
                </a:lvl1pPr>
              </a:lstStyle>
              <a:p>
                <a:r>
                  <a:rPr lang="ja-JP" altLang="en-US" sz="2000" dirty="0">
                    <a:solidFill>
                      <a:schemeClr val="tx1"/>
                    </a:solidFill>
                    <a:latin typeface="Yu Mincho Demibold" panose="02020400000000000000" pitchFamily="18" charset="-128"/>
                    <a:ea typeface="Yu Mincho Demibold" panose="02020400000000000000" pitchFamily="18" charset="-128"/>
                  </a:rPr>
                  <a:t>テーマ</a:t>
                </a:r>
              </a:p>
            </p:txBody>
          </p:sp>
          <p:pic>
            <p:nvPicPr>
              <p:cNvPr id="32" name="グラフィックス 31" descr="ドキュメント">
                <a:extLst>
                  <a:ext uri="{FF2B5EF4-FFF2-40B4-BE49-F238E27FC236}">
                    <a16:creationId xmlns:a16="http://schemas.microsoft.com/office/drawing/2014/main" id="{A0DD22F5-23B7-4DDF-85BA-3C0F0125F87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>
              <a:xfrm>
                <a:off x="2017938" y="3802022"/>
                <a:ext cx="540000" cy="540000"/>
              </a:xfrm>
              <a:prstGeom prst="rect">
                <a:avLst/>
              </a:prstGeom>
            </p:spPr>
          </p:pic>
        </p:grpSp>
      </p:grp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F8B0A8C5-5F50-0B13-ADFB-62D695F29B20}"/>
              </a:ext>
            </a:extLst>
          </p:cNvPr>
          <p:cNvGrpSpPr/>
          <p:nvPr/>
        </p:nvGrpSpPr>
        <p:grpSpPr>
          <a:xfrm>
            <a:off x="538200" y="3930481"/>
            <a:ext cx="7457225" cy="800219"/>
            <a:chOff x="493596" y="3780182"/>
            <a:chExt cx="7457225" cy="800219"/>
          </a:xfrm>
        </p:grpSpPr>
        <p:sp>
          <p:nvSpPr>
            <p:cNvPr id="21" name="テキスト ボックス 20"/>
            <p:cNvSpPr txBox="1"/>
            <p:nvPr/>
          </p:nvSpPr>
          <p:spPr>
            <a:xfrm>
              <a:off x="2241735" y="3780182"/>
              <a:ext cx="5709086" cy="800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2000" b="1" dirty="0">
                  <a:latin typeface="Yu Mincho Demibold" panose="02020400000000000000" pitchFamily="18" charset="-128"/>
                  <a:ea typeface="Yu Mincho Demibold" panose="02020400000000000000" pitchFamily="18" charset="-128"/>
                </a:rPr>
                <a:t>2025</a:t>
              </a:r>
              <a:r>
                <a:rPr lang="ja-JP" altLang="en-US" sz="2000" b="1" dirty="0">
                  <a:latin typeface="Yu Mincho Demibold" panose="02020400000000000000" pitchFamily="18" charset="-128"/>
                  <a:ea typeface="Yu Mincho Demibold" panose="02020400000000000000" pitchFamily="18" charset="-128"/>
                </a:rPr>
                <a:t>年</a:t>
              </a:r>
              <a:r>
                <a:rPr lang="en-US" altLang="ja-JP" sz="2000" b="1" dirty="0">
                  <a:latin typeface="Yu Mincho Demibold" panose="02020400000000000000" pitchFamily="18" charset="-128"/>
                  <a:ea typeface="Yu Mincho Demibold" panose="02020400000000000000" pitchFamily="18" charset="-128"/>
                </a:rPr>
                <a:t> </a:t>
              </a:r>
              <a:r>
                <a:rPr lang="en-US" altLang="ja-JP" sz="3200" b="1" dirty="0">
                  <a:latin typeface="Yu Mincho Demibold" panose="02020400000000000000" pitchFamily="18" charset="-128"/>
                  <a:ea typeface="Yu Mincho Demibold" panose="02020400000000000000" pitchFamily="18" charset="-128"/>
                </a:rPr>
                <a:t>11</a:t>
              </a:r>
              <a:r>
                <a:rPr lang="ja-JP" altLang="en-US" sz="2000" b="1" dirty="0">
                  <a:latin typeface="Yu Mincho Demibold" panose="02020400000000000000" pitchFamily="18" charset="-128"/>
                  <a:ea typeface="Yu Mincho Demibold" panose="02020400000000000000" pitchFamily="18" charset="-128"/>
                </a:rPr>
                <a:t>月</a:t>
              </a:r>
              <a:r>
                <a:rPr lang="en-US" altLang="ja-JP" sz="3200" b="1" dirty="0">
                  <a:latin typeface="Yu Mincho Demibold" panose="02020400000000000000" pitchFamily="18" charset="-128"/>
                  <a:ea typeface="Yu Mincho Demibold" panose="02020400000000000000" pitchFamily="18" charset="-128"/>
                </a:rPr>
                <a:t>28</a:t>
              </a:r>
              <a:r>
                <a:rPr lang="ja-JP" altLang="en-US" sz="2000" b="1" dirty="0">
                  <a:latin typeface="Yu Mincho Demibold" panose="02020400000000000000" pitchFamily="18" charset="-128"/>
                  <a:ea typeface="Yu Mincho Demibold" panose="02020400000000000000" pitchFamily="18" charset="-128"/>
                </a:rPr>
                <a:t>日</a:t>
              </a:r>
              <a:r>
                <a:rPr lang="en-US" altLang="ja-JP" sz="2000" b="1" dirty="0">
                  <a:latin typeface="Yu Mincho Demibold" panose="02020400000000000000" pitchFamily="18" charset="-128"/>
                  <a:ea typeface="Yu Mincho Demibold" panose="02020400000000000000" pitchFamily="18" charset="-128"/>
                </a:rPr>
                <a:t>(</a:t>
              </a:r>
              <a:r>
                <a:rPr lang="ja-JP" altLang="en-US" sz="2000" b="1" dirty="0">
                  <a:latin typeface="Yu Mincho Demibold" panose="02020400000000000000" pitchFamily="18" charset="-128"/>
                  <a:ea typeface="Yu Mincho Demibold" panose="02020400000000000000" pitchFamily="18" charset="-128"/>
                </a:rPr>
                <a:t>金</a:t>
              </a:r>
              <a:r>
                <a:rPr lang="en-US" altLang="ja-JP" sz="2000" b="1" dirty="0">
                  <a:latin typeface="Yu Mincho Demibold" panose="02020400000000000000" pitchFamily="18" charset="-128"/>
                  <a:ea typeface="Yu Mincho Demibold" panose="02020400000000000000" pitchFamily="18" charset="-128"/>
                </a:rPr>
                <a:t>)</a:t>
              </a:r>
              <a:r>
                <a:rPr lang="ja-JP" altLang="en-US" sz="2000" b="1" dirty="0">
                  <a:latin typeface="Yu Mincho Demibold" panose="02020400000000000000" pitchFamily="18" charset="-128"/>
                  <a:ea typeface="Yu Mincho Demibold" panose="02020400000000000000" pitchFamily="18" charset="-128"/>
                </a:rPr>
                <a:t>　</a:t>
              </a:r>
              <a:r>
                <a:rPr lang="en-US" altLang="ja-JP" sz="2800" b="1" dirty="0">
                  <a:latin typeface="Yu Mincho Demibold" panose="02020400000000000000" pitchFamily="18" charset="-128"/>
                  <a:ea typeface="Yu Mincho Demibold" panose="02020400000000000000" pitchFamily="18" charset="-128"/>
                </a:rPr>
                <a:t>18:00</a:t>
              </a:r>
              <a:r>
                <a:rPr lang="ja-JP" altLang="en-US" sz="2000" b="1" dirty="0">
                  <a:latin typeface="Yu Mincho Demibold" panose="02020400000000000000" pitchFamily="18" charset="-128"/>
                  <a:ea typeface="Yu Mincho Demibold" panose="02020400000000000000" pitchFamily="18" charset="-128"/>
                </a:rPr>
                <a:t>～</a:t>
              </a:r>
              <a:r>
                <a:rPr lang="en-US" altLang="ja-JP" sz="2800" b="1" dirty="0">
                  <a:latin typeface="Yu Mincho Demibold" panose="02020400000000000000" pitchFamily="18" charset="-128"/>
                  <a:ea typeface="Yu Mincho Demibold" panose="02020400000000000000" pitchFamily="18" charset="-128"/>
                </a:rPr>
                <a:t>20:00</a:t>
              </a:r>
              <a:r>
                <a:rPr lang="en-US" altLang="ja-JP" b="1" dirty="0">
                  <a:latin typeface="Yu Mincho Demibold" panose="02020400000000000000" pitchFamily="18" charset="-128"/>
                  <a:ea typeface="Yu Mincho Demibold" panose="02020400000000000000" pitchFamily="18" charset="-128"/>
                </a:rPr>
                <a:t>(</a:t>
              </a:r>
              <a:r>
                <a:rPr lang="ja-JP" altLang="en-US" b="1" dirty="0">
                  <a:latin typeface="Yu Mincho Demibold" panose="02020400000000000000" pitchFamily="18" charset="-128"/>
                  <a:ea typeface="Yu Mincho Demibold" panose="02020400000000000000" pitchFamily="18" charset="-128"/>
                </a:rPr>
                <a:t>予定</a:t>
              </a:r>
              <a:r>
                <a:rPr lang="en-US" altLang="ja-JP" b="1" dirty="0">
                  <a:latin typeface="Yu Mincho Demibold" panose="02020400000000000000" pitchFamily="18" charset="-128"/>
                  <a:ea typeface="Yu Mincho Demibold" panose="02020400000000000000" pitchFamily="18" charset="-128"/>
                </a:rPr>
                <a:t>) </a:t>
              </a:r>
            </a:p>
            <a:p>
              <a:r>
                <a:rPr lang="ja-JP" altLang="en-US" sz="1400" b="1" dirty="0">
                  <a:latin typeface="Yu Mincho Demibold" panose="02020400000000000000" pitchFamily="18" charset="-128"/>
                  <a:ea typeface="Yu Mincho Demibold" panose="02020400000000000000" pitchFamily="18" charset="-128"/>
                </a:rPr>
                <a:t>　</a:t>
              </a:r>
              <a:endParaRPr lang="ja-JP" altLang="en-US" sz="2800" b="1" dirty="0">
                <a:highlight>
                  <a:srgbClr val="FFFF00"/>
                </a:highlight>
                <a:latin typeface="Yu Mincho Demibold" panose="02020400000000000000" pitchFamily="18" charset="-128"/>
                <a:ea typeface="Yu Mincho Demibold" panose="02020400000000000000" pitchFamily="18" charset="-128"/>
              </a:endParaRPr>
            </a:p>
          </p:txBody>
        </p:sp>
        <p:grpSp>
          <p:nvGrpSpPr>
            <p:cNvPr id="40" name="グループ化 39">
              <a:extLst>
                <a:ext uri="{FF2B5EF4-FFF2-40B4-BE49-F238E27FC236}">
                  <a16:creationId xmlns:a16="http://schemas.microsoft.com/office/drawing/2014/main" id="{7387A5AF-A2B9-402D-9DEE-A960D2070356}"/>
                </a:ext>
              </a:extLst>
            </p:cNvPr>
            <p:cNvGrpSpPr/>
            <p:nvPr/>
          </p:nvGrpSpPr>
          <p:grpSpPr>
            <a:xfrm>
              <a:off x="493596" y="3820657"/>
              <a:ext cx="1521167" cy="540000"/>
              <a:chOff x="1036771" y="4427151"/>
              <a:chExt cx="1521167" cy="540000"/>
            </a:xfrm>
          </p:grpSpPr>
          <p:sp>
            <p:nvSpPr>
              <p:cNvPr id="15" name="テキスト ボックス 14"/>
              <p:cNvSpPr txBox="1"/>
              <p:nvPr/>
            </p:nvSpPr>
            <p:spPr>
              <a:xfrm>
                <a:off x="1036771" y="4462609"/>
                <a:ext cx="954107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>
                <a:defPPr>
                  <a:defRPr lang="ja-JP"/>
                </a:defPPr>
                <a:lvl1pPr algn="ctr">
                  <a:defRPr sz="2400" b="1">
                    <a:solidFill>
                      <a:schemeClr val="bg1"/>
                    </a:solidFill>
                    <a:latin typeface="ＤＦ平成明朝体W7" panose="02020709000000000000" pitchFamily="17" charset="-128"/>
                    <a:ea typeface="ＤＦ平成明朝体W7" panose="02020709000000000000" pitchFamily="17" charset="-128"/>
                  </a:defRPr>
                </a:lvl1pPr>
              </a:lstStyle>
              <a:p>
                <a:r>
                  <a:rPr lang="ja-JP" altLang="en-US" sz="2000" dirty="0">
                    <a:solidFill>
                      <a:schemeClr val="tx1"/>
                    </a:solidFill>
                    <a:latin typeface="Yu Mincho Demibold" panose="02020400000000000000" pitchFamily="18" charset="-128"/>
                    <a:ea typeface="Yu Mincho Demibold" panose="02020400000000000000" pitchFamily="18" charset="-128"/>
                  </a:rPr>
                  <a:t>日　時</a:t>
                </a:r>
              </a:p>
            </p:txBody>
          </p:sp>
          <p:pic>
            <p:nvPicPr>
              <p:cNvPr id="36" name="グラフィックス 35" descr="時計">
                <a:extLst>
                  <a:ext uri="{FF2B5EF4-FFF2-40B4-BE49-F238E27FC236}">
                    <a16:creationId xmlns:a16="http://schemas.microsoft.com/office/drawing/2014/main" id="{B32087AF-2444-4715-A8E2-63BDC7F0B65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p:blipFill>
            <p:spPr>
              <a:xfrm>
                <a:off x="2017938" y="4427151"/>
                <a:ext cx="540000" cy="540000"/>
              </a:xfrm>
              <a:prstGeom prst="rect">
                <a:avLst/>
              </a:prstGeom>
            </p:spPr>
          </p:pic>
        </p:grpSp>
      </p:grpSp>
      <p:grpSp>
        <p:nvGrpSpPr>
          <p:cNvPr id="46" name="グループ化 45">
            <a:extLst>
              <a:ext uri="{FF2B5EF4-FFF2-40B4-BE49-F238E27FC236}">
                <a16:creationId xmlns:a16="http://schemas.microsoft.com/office/drawing/2014/main" id="{99E3B7FB-A2A9-40C5-A8CA-303FEE712FED}"/>
              </a:ext>
            </a:extLst>
          </p:cNvPr>
          <p:cNvGrpSpPr/>
          <p:nvPr/>
        </p:nvGrpSpPr>
        <p:grpSpPr>
          <a:xfrm>
            <a:off x="2806922" y="956035"/>
            <a:ext cx="2375290" cy="637870"/>
            <a:chOff x="1558672" y="1317959"/>
            <a:chExt cx="2375290" cy="637870"/>
          </a:xfrm>
        </p:grpSpPr>
        <p:sp>
          <p:nvSpPr>
            <p:cNvPr id="44" name="四角形: メモ 43">
              <a:extLst>
                <a:ext uri="{FF2B5EF4-FFF2-40B4-BE49-F238E27FC236}">
                  <a16:creationId xmlns:a16="http://schemas.microsoft.com/office/drawing/2014/main" id="{C06C1607-FC43-4A62-BC41-975900BB524F}"/>
                </a:ext>
              </a:extLst>
            </p:cNvPr>
            <p:cNvSpPr/>
            <p:nvPr/>
          </p:nvSpPr>
          <p:spPr>
            <a:xfrm rot="21304094">
              <a:off x="1558672" y="1317959"/>
              <a:ext cx="2375290" cy="637870"/>
            </a:xfrm>
            <a:prstGeom prst="foldedCorner">
              <a:avLst>
                <a:gd name="adj" fmla="val 37248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5" name="テキスト ボックス 44">
              <a:extLst>
                <a:ext uri="{FF2B5EF4-FFF2-40B4-BE49-F238E27FC236}">
                  <a16:creationId xmlns:a16="http://schemas.microsoft.com/office/drawing/2014/main" id="{B6F8FCDD-E0D9-42A1-9B5D-0C59EFB9CE1B}"/>
                </a:ext>
              </a:extLst>
            </p:cNvPr>
            <p:cNvSpPr txBox="1"/>
            <p:nvPr/>
          </p:nvSpPr>
          <p:spPr>
            <a:xfrm rot="21295539">
              <a:off x="1577110" y="1409347"/>
              <a:ext cx="233910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2800"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</a:rPr>
                <a:t>ハイブリッド</a:t>
              </a:r>
              <a:endParaRPr kumimoji="1" lang="ja-JP" altLang="en-US" sz="2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endParaRPr>
            </a:p>
          </p:txBody>
        </p:sp>
      </p:grp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5DCDEAFC-AB08-4990-ADE3-65499029B6F0}"/>
              </a:ext>
            </a:extLst>
          </p:cNvPr>
          <p:cNvSpPr txBox="1"/>
          <p:nvPr/>
        </p:nvSpPr>
        <p:spPr>
          <a:xfrm>
            <a:off x="558189" y="5099719"/>
            <a:ext cx="11151590" cy="1143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800"/>
              </a:lnSpc>
            </a:pPr>
            <a:r>
              <a:rPr lang="en-US" altLang="ja-JP" b="1" dirty="0">
                <a:latin typeface="Yu Gothic Medium" panose="020B0400000000000000" pitchFamily="34" charset="-128"/>
                <a:ea typeface="Yu Gothic Medium" panose="020B0400000000000000" pitchFamily="34" charset="-128"/>
              </a:rPr>
              <a:t>【</a:t>
            </a:r>
            <a:r>
              <a:rPr lang="ja-JP" altLang="en-US" b="1" dirty="0">
                <a:latin typeface="Yu Gothic Medium" panose="020B0400000000000000" pitchFamily="34" charset="-128"/>
                <a:ea typeface="Yu Gothic Medium" panose="020B0400000000000000" pitchFamily="34" charset="-128"/>
              </a:rPr>
              <a:t>参加方法</a:t>
            </a:r>
            <a:r>
              <a:rPr lang="en-US" altLang="ja-JP" b="1" dirty="0">
                <a:latin typeface="Yu Gothic Medium" panose="020B0400000000000000" pitchFamily="34" charset="-128"/>
                <a:ea typeface="Yu Gothic Medium" panose="020B0400000000000000" pitchFamily="34" charset="-128"/>
              </a:rPr>
              <a:t>】</a:t>
            </a:r>
            <a:r>
              <a:rPr lang="ja-JP" altLang="en-US" b="1" dirty="0">
                <a:latin typeface="Yu Gothic Medium" panose="020B0400000000000000" pitchFamily="34" charset="-128"/>
                <a:ea typeface="Yu Gothic Medium" panose="020B0400000000000000" pitchFamily="34" charset="-128"/>
              </a:rPr>
              <a:t>当日の正午までに、下記リンクから</a:t>
            </a:r>
            <a:r>
              <a:rPr lang="ja-JP" altLang="en-US" b="1" dirty="0">
                <a:solidFill>
                  <a:srgbClr val="FF000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事前登録</a:t>
            </a:r>
            <a:r>
              <a:rPr lang="ja-JP" altLang="en-US" b="1" dirty="0">
                <a:latin typeface="Yu Gothic Medium" panose="020B0400000000000000" pitchFamily="34" charset="-128"/>
                <a:ea typeface="Yu Gothic Medium" panose="020B0400000000000000" pitchFamily="34" charset="-128"/>
              </a:rPr>
              <a:t>してください。</a:t>
            </a:r>
            <a:br>
              <a:rPr lang="ja-JP" altLang="en-US" b="1" dirty="0">
                <a:latin typeface="Yu Gothic Medium" panose="020B0400000000000000" pitchFamily="34" charset="-128"/>
                <a:ea typeface="Yu Gothic Medium" panose="020B0400000000000000" pitchFamily="34" charset="-128"/>
              </a:rPr>
            </a:br>
            <a:r>
              <a:rPr lang="en-US" altLang="ja-JP" b="1" dirty="0">
                <a:solidFill>
                  <a:srgbClr val="FF000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                      </a:t>
            </a:r>
            <a:r>
              <a:rPr lang="en-US" altLang="ja-JP" u="sng" dirty="0">
                <a:hlinkClick r:id="rId9"/>
              </a:rPr>
              <a:t>https://ritsumei-ac-jp.zoom.us/meeting/register/oC_fETc3TgeNYReFGkzKwg</a:t>
            </a:r>
            <a:endParaRPr lang="en-US" altLang="ja-JP" u="sng" dirty="0"/>
          </a:p>
          <a:p>
            <a:pPr>
              <a:lnSpc>
                <a:spcPts val="2800"/>
              </a:lnSpc>
            </a:pPr>
            <a:r>
              <a:rPr lang="en" altLang="ja-JP" sz="1600" dirty="0">
                <a:latin typeface="Yu Gothic Medium" panose="020B0400000000000000" pitchFamily="34" charset="-128"/>
                <a:ea typeface="Yu Gothic Medium" panose="020B0400000000000000" pitchFamily="34" charset="-128"/>
              </a:rPr>
              <a:t>                        </a:t>
            </a:r>
            <a:r>
              <a:rPr lang="ja-JP" altLang="en-US" sz="1600" dirty="0">
                <a:latin typeface="Yu Gothic Medium" panose="020B0400000000000000" pitchFamily="34" charset="-128"/>
                <a:ea typeface="Yu Gothic Medium" panose="020B0400000000000000" pitchFamily="34" charset="-128"/>
              </a:rPr>
              <a:t>ご</a:t>
            </a:r>
            <a:r>
              <a:rPr lang="ja-JP" altLang="en-US" dirty="0">
                <a:latin typeface="Yu Gothic Medium" panose="020B0400000000000000" pitchFamily="34" charset="-128"/>
                <a:ea typeface="Yu Gothic Medium" panose="020B0400000000000000" pitchFamily="34" charset="-128"/>
              </a:rPr>
              <a:t>登録後、ミーティング参加に関する情報の確認メールが届きます。</a:t>
            </a:r>
            <a:endParaRPr kumimoji="1" lang="ja-JP" altLang="en-US" sz="1600" u="sng" dirty="0">
              <a:solidFill>
                <a:srgbClr val="FF0000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237F9573-BEB0-4B51-9F86-266DA1A9986C}"/>
              </a:ext>
            </a:extLst>
          </p:cNvPr>
          <p:cNvSpPr txBox="1"/>
          <p:nvPr/>
        </p:nvSpPr>
        <p:spPr>
          <a:xfrm>
            <a:off x="6819254" y="6393342"/>
            <a:ext cx="5285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b="1" dirty="0">
                <a:latin typeface="Yu Mincho Demibold" panose="02020400000000000000" pitchFamily="18" charset="-128"/>
                <a:ea typeface="Yu Mincho Demibold" panose="02020400000000000000" pitchFamily="18" charset="-128"/>
              </a:rPr>
              <a:t>【</a:t>
            </a:r>
            <a:r>
              <a:rPr lang="ja-JP" altLang="en-US" b="1" dirty="0">
                <a:latin typeface="Yu Mincho Demibold" panose="02020400000000000000" pitchFamily="18" charset="-128"/>
                <a:ea typeface="Yu Mincho Demibold" panose="02020400000000000000" pitchFamily="18" charset="-128"/>
              </a:rPr>
              <a:t>問い合わせ先</a:t>
            </a:r>
            <a:r>
              <a:rPr lang="en-US" altLang="ja-JP" b="1" dirty="0">
                <a:latin typeface="Yu Mincho Demibold" panose="02020400000000000000" pitchFamily="18" charset="-128"/>
                <a:ea typeface="Yu Mincho Demibold" panose="02020400000000000000" pitchFamily="18" charset="-128"/>
              </a:rPr>
              <a:t>】</a:t>
            </a:r>
            <a:r>
              <a:rPr lang="ja-JP" altLang="en-US" b="1" dirty="0">
                <a:latin typeface="Yu Mincho Demibold" panose="02020400000000000000" pitchFamily="18" charset="-128"/>
                <a:ea typeface="Yu Mincho Demibold" panose="02020400000000000000" pitchFamily="18" charset="-128"/>
              </a:rPr>
              <a:t> </a:t>
            </a:r>
            <a:r>
              <a:rPr lang="en-US" altLang="ja-JP" u="sng" dirty="0">
                <a:hlinkClick r:id="rId10"/>
              </a:rPr>
              <a:t>kichans@hotmail.com</a:t>
            </a:r>
            <a:r>
              <a:rPr lang="ja-JP" altLang="en-US" b="1" dirty="0">
                <a:latin typeface="Yu Mincho Demibold" panose="02020400000000000000" pitchFamily="18" charset="-128"/>
                <a:ea typeface="Yu Mincho Demibold" panose="02020400000000000000" pitchFamily="18" charset="-128"/>
              </a:rPr>
              <a:t>（宋）</a:t>
            </a:r>
            <a:endParaRPr lang="en-US" altLang="ja-JP" b="1" dirty="0">
              <a:latin typeface="Yu Mincho Demibold" panose="02020400000000000000" pitchFamily="18" charset="-128"/>
              <a:ea typeface="Yu Mincho Demibold" panose="02020400000000000000" pitchFamily="18" charset="-128"/>
            </a:endParaRPr>
          </a:p>
        </p:txBody>
      </p: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0C7FF91D-04F8-D1E1-65EB-00D9BC216DF5}"/>
              </a:ext>
            </a:extLst>
          </p:cNvPr>
          <p:cNvGrpSpPr/>
          <p:nvPr/>
        </p:nvGrpSpPr>
        <p:grpSpPr>
          <a:xfrm>
            <a:off x="535881" y="4505063"/>
            <a:ext cx="7640147" cy="633624"/>
            <a:chOff x="491277" y="4548333"/>
            <a:chExt cx="7640147" cy="633624"/>
          </a:xfrm>
        </p:grpSpPr>
        <p:grpSp>
          <p:nvGrpSpPr>
            <p:cNvPr id="16" name="グループ化 15">
              <a:extLst>
                <a:ext uri="{FF2B5EF4-FFF2-40B4-BE49-F238E27FC236}">
                  <a16:creationId xmlns:a16="http://schemas.microsoft.com/office/drawing/2014/main" id="{1A35B2A0-E7F5-E8B1-2020-563BE01E125A}"/>
                </a:ext>
              </a:extLst>
            </p:cNvPr>
            <p:cNvGrpSpPr/>
            <p:nvPr/>
          </p:nvGrpSpPr>
          <p:grpSpPr>
            <a:xfrm>
              <a:off x="491277" y="4548333"/>
              <a:ext cx="1569855" cy="633624"/>
              <a:chOff x="926319" y="4476935"/>
              <a:chExt cx="1569855" cy="633624"/>
            </a:xfrm>
          </p:grpSpPr>
          <p:sp>
            <p:nvSpPr>
              <p:cNvPr id="10" name="テキスト ボックス 9">
                <a:extLst>
                  <a:ext uri="{FF2B5EF4-FFF2-40B4-BE49-F238E27FC236}">
                    <a16:creationId xmlns:a16="http://schemas.microsoft.com/office/drawing/2014/main" id="{445531C3-3AE0-9527-FC7A-20D0E20A3A05}"/>
                  </a:ext>
                </a:extLst>
              </p:cNvPr>
              <p:cNvSpPr txBox="1"/>
              <p:nvPr/>
            </p:nvSpPr>
            <p:spPr>
              <a:xfrm>
                <a:off x="926319" y="4608978"/>
                <a:ext cx="954107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>
                <a:defPPr>
                  <a:defRPr lang="ja-JP"/>
                </a:defPPr>
                <a:lvl1pPr algn="ctr">
                  <a:defRPr sz="2400" b="1">
                    <a:solidFill>
                      <a:schemeClr val="bg1"/>
                    </a:solidFill>
                    <a:latin typeface="ＤＦ平成明朝体W7" panose="02020709000000000000" pitchFamily="17" charset="-128"/>
                    <a:ea typeface="ＤＦ平成明朝体W7" panose="02020709000000000000" pitchFamily="17" charset="-128"/>
                  </a:defRPr>
                </a:lvl1pPr>
              </a:lstStyle>
              <a:p>
                <a:r>
                  <a:rPr lang="ja-JP" altLang="en-US" sz="2000" dirty="0">
                    <a:solidFill>
                      <a:schemeClr val="tx1"/>
                    </a:solidFill>
                    <a:latin typeface="Yu Mincho Demibold" panose="02020400000000000000" pitchFamily="18" charset="-128"/>
                    <a:ea typeface="Yu Mincho Demibold" panose="02020400000000000000" pitchFamily="18" charset="-128"/>
                  </a:rPr>
                  <a:t>会　場</a:t>
                </a:r>
              </a:p>
            </p:txBody>
          </p:sp>
          <p:pic>
            <p:nvPicPr>
              <p:cNvPr id="14" name="グラフィックス 13" descr="銀行 単色塗りつぶし">
                <a:extLst>
                  <a:ext uri="{FF2B5EF4-FFF2-40B4-BE49-F238E27FC236}">
                    <a16:creationId xmlns:a16="http://schemas.microsoft.com/office/drawing/2014/main" id="{C809A6B4-A42D-AF84-68A5-0A688F956AE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p:blipFill>
            <p:spPr>
              <a:xfrm>
                <a:off x="1862550" y="4476935"/>
                <a:ext cx="633624" cy="633624"/>
              </a:xfrm>
              <a:prstGeom prst="rect">
                <a:avLst/>
              </a:prstGeom>
            </p:spPr>
          </p:pic>
        </p:grpSp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3692FCE5-DB4C-131E-18CE-1ECABD8EFDFD}"/>
                </a:ext>
              </a:extLst>
            </p:cNvPr>
            <p:cNvSpPr txBox="1"/>
            <p:nvPr/>
          </p:nvSpPr>
          <p:spPr>
            <a:xfrm>
              <a:off x="2241734" y="4638026"/>
              <a:ext cx="588969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ja-JP"/>
              </a:defPPr>
              <a:lvl1pPr>
                <a:defRPr sz="2000">
                  <a:latin typeface="AR P明朝体L" panose="02020300000000000000" pitchFamily="18" charset="-128"/>
                  <a:ea typeface="AR P明朝体L" panose="02020300000000000000" pitchFamily="18" charset="-128"/>
                </a:defRPr>
              </a:lvl1pPr>
            </a:lstStyle>
            <a:p>
              <a:r>
                <a:rPr lang="ja-JP" altLang="en-US" sz="2800" b="1" dirty="0">
                  <a:latin typeface="Yu Mincho Demibold" panose="02020400000000000000" pitchFamily="18" charset="-128"/>
                  <a:ea typeface="Yu Mincho Demibold" panose="02020400000000000000" pitchFamily="18" charset="-128"/>
                </a:rPr>
                <a:t>対面</a:t>
              </a:r>
              <a:r>
                <a:rPr lang="en-US" altLang="ja-JP" sz="2800" b="1" dirty="0">
                  <a:latin typeface="Yu Mincho Demibold" panose="02020400000000000000" pitchFamily="18" charset="-128"/>
                  <a:ea typeface="Yu Mincho Demibold" panose="02020400000000000000" pitchFamily="18" charset="-128"/>
                </a:rPr>
                <a:t>(</a:t>
              </a:r>
              <a:r>
                <a:rPr lang="ja-JP" altLang="en-US" sz="2800" b="1" dirty="0">
                  <a:latin typeface="Yu Mincho Demibold" panose="02020400000000000000" pitchFamily="18" charset="-128"/>
                  <a:ea typeface="Yu Mincho Demibold" panose="02020400000000000000" pitchFamily="18" charset="-128"/>
                </a:rPr>
                <a:t>学而館</a:t>
              </a:r>
              <a:r>
                <a:rPr lang="en-US" altLang="ja-JP" sz="2800" b="1" dirty="0">
                  <a:latin typeface="Yu Mincho Demibold" panose="02020400000000000000" pitchFamily="18" charset="-128"/>
                  <a:ea typeface="Yu Mincho Demibold" panose="02020400000000000000" pitchFamily="18" charset="-128"/>
                </a:rPr>
                <a:t>GJ312)</a:t>
              </a:r>
              <a:r>
                <a:rPr lang="ja-JP" altLang="en-US" sz="2800" b="1" dirty="0">
                  <a:latin typeface="Yu Mincho Demibold" panose="02020400000000000000" pitchFamily="18" charset="-128"/>
                  <a:ea typeface="Yu Mincho Demibold" panose="02020400000000000000" pitchFamily="18" charset="-128"/>
                </a:rPr>
                <a:t>＋</a:t>
              </a:r>
              <a:r>
                <a:rPr lang="en-US" altLang="ja-JP" sz="2800" b="1" dirty="0">
                  <a:latin typeface="Yu Mincho Demibold" panose="02020400000000000000" pitchFamily="18" charset="-128"/>
                  <a:ea typeface="Yu Mincho Demibold" panose="02020400000000000000" pitchFamily="18" charset="-128"/>
                </a:rPr>
                <a:t>Zoom</a:t>
              </a:r>
              <a:endParaRPr lang="ja-JP" altLang="ja-JP" sz="2800" b="1" dirty="0">
                <a:latin typeface="Yu Mincho Demibold" panose="02020400000000000000" pitchFamily="18" charset="-128"/>
                <a:ea typeface="Yu Mincho Demibold" panose="02020400000000000000" pitchFamily="18" charset="-128"/>
              </a:endParaRPr>
            </a:p>
          </p:txBody>
        </p:sp>
      </p:grp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93B88B6-1405-4E6D-1946-824C111BECCF}"/>
              </a:ext>
            </a:extLst>
          </p:cNvPr>
          <p:cNvSpPr txBox="1"/>
          <p:nvPr/>
        </p:nvSpPr>
        <p:spPr>
          <a:xfrm>
            <a:off x="5543297" y="1542286"/>
            <a:ext cx="1847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en-US" altLang="ja-JP" sz="2000" dirty="0">
              <a:solidFill>
                <a:srgbClr val="C00000"/>
              </a:solidFill>
            </a:endParaRPr>
          </a:p>
          <a:p>
            <a:endParaRPr kumimoji="1" lang="ja-JP" altLang="en-US" sz="2000" dirty="0">
              <a:solidFill>
                <a:srgbClr val="C00000"/>
              </a:solidFill>
            </a:endParaRPr>
          </a:p>
        </p:txBody>
      </p:sp>
      <p:sp>
        <p:nvSpPr>
          <p:cNvPr id="23" name="Rectangle 3">
            <a:extLst>
              <a:ext uri="{FF2B5EF4-FFF2-40B4-BE49-F238E27FC236}">
                <a16:creationId xmlns:a16="http://schemas.microsoft.com/office/drawing/2014/main" id="{EF54D6DB-3A5B-6F0D-C5FD-BA53A28BB0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44678"/>
            <a:ext cx="21352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41" name="グループ化 40">
            <a:extLst>
              <a:ext uri="{FF2B5EF4-FFF2-40B4-BE49-F238E27FC236}">
                <a16:creationId xmlns:a16="http://schemas.microsoft.com/office/drawing/2014/main" id="{B64D2AC0-0C17-4032-BB11-0BA6EBA61F6C}"/>
              </a:ext>
            </a:extLst>
          </p:cNvPr>
          <p:cNvGrpSpPr/>
          <p:nvPr/>
        </p:nvGrpSpPr>
        <p:grpSpPr>
          <a:xfrm>
            <a:off x="540472" y="3480637"/>
            <a:ext cx="7454952" cy="460494"/>
            <a:chOff x="493596" y="3856115"/>
            <a:chExt cx="7454952" cy="460494"/>
          </a:xfrm>
        </p:grpSpPr>
        <p:sp>
          <p:nvSpPr>
            <p:cNvPr id="42" name="テキスト ボックス 41">
              <a:extLst>
                <a:ext uri="{FF2B5EF4-FFF2-40B4-BE49-F238E27FC236}">
                  <a16:creationId xmlns:a16="http://schemas.microsoft.com/office/drawing/2014/main" id="{0E889017-3DBC-43D0-AF66-40796742FF61}"/>
                </a:ext>
              </a:extLst>
            </p:cNvPr>
            <p:cNvSpPr txBox="1"/>
            <p:nvPr/>
          </p:nvSpPr>
          <p:spPr>
            <a:xfrm>
              <a:off x="2239462" y="3916499"/>
              <a:ext cx="570908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2000" b="1" dirty="0">
                  <a:latin typeface="Yu Mincho Demibold" panose="02020400000000000000" pitchFamily="18" charset="-128"/>
                  <a:ea typeface="Yu Mincho Demibold" panose="02020400000000000000" pitchFamily="18" charset="-128"/>
                </a:rPr>
                <a:t>韓国語（通訳あり）</a:t>
              </a:r>
              <a:endParaRPr lang="ja-JP" altLang="en-US" sz="2800" b="1" dirty="0">
                <a:latin typeface="Yu Mincho Demibold" panose="02020400000000000000" pitchFamily="18" charset="-128"/>
                <a:ea typeface="Yu Mincho Demibold" panose="02020400000000000000" pitchFamily="18" charset="-128"/>
              </a:endParaRPr>
            </a:p>
          </p:txBody>
        </p:sp>
        <p:sp>
          <p:nvSpPr>
            <p:cNvPr id="47" name="テキスト ボックス 46">
              <a:extLst>
                <a:ext uri="{FF2B5EF4-FFF2-40B4-BE49-F238E27FC236}">
                  <a16:creationId xmlns:a16="http://schemas.microsoft.com/office/drawing/2014/main" id="{B50B45A5-BBF5-4406-8A38-68DD072ED50B}"/>
                </a:ext>
              </a:extLst>
            </p:cNvPr>
            <p:cNvSpPr txBox="1"/>
            <p:nvPr/>
          </p:nvSpPr>
          <p:spPr>
            <a:xfrm>
              <a:off x="493596" y="3856115"/>
              <a:ext cx="954107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>
              <a:defPPr>
                <a:defRPr lang="ja-JP"/>
              </a:defPPr>
              <a:lvl1pPr algn="ctr">
                <a:defRPr sz="2400" b="1">
                  <a:solidFill>
                    <a:schemeClr val="bg1"/>
                  </a:solidFill>
                  <a:latin typeface="ＤＦ平成明朝体W7" panose="02020709000000000000" pitchFamily="17" charset="-128"/>
                  <a:ea typeface="ＤＦ平成明朝体W7" panose="02020709000000000000" pitchFamily="17" charset="-128"/>
                </a:defRPr>
              </a:lvl1pPr>
            </a:lstStyle>
            <a:p>
              <a:r>
                <a:rPr lang="ja-JP" altLang="en-US" sz="2000" dirty="0">
                  <a:solidFill>
                    <a:schemeClr val="tx1"/>
                  </a:solidFill>
                  <a:latin typeface="Yu Mincho Demibold" panose="02020400000000000000" pitchFamily="18" charset="-128"/>
                  <a:ea typeface="Yu Mincho Demibold" panose="02020400000000000000" pitchFamily="18" charset="-128"/>
                </a:rPr>
                <a:t>言　語</a:t>
              </a:r>
            </a:p>
          </p:txBody>
        </p:sp>
      </p:grpSp>
      <p:pic>
        <p:nvPicPr>
          <p:cNvPr id="25" name="グラフィックス 24" descr="世界">
            <a:extLst>
              <a:ext uri="{FF2B5EF4-FFF2-40B4-BE49-F238E27FC236}">
                <a16:creationId xmlns:a16="http://schemas.microsoft.com/office/drawing/2014/main" id="{A0D3DED0-508B-4F34-B88F-1011A7CA32FB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489988" y="3378041"/>
            <a:ext cx="580868" cy="580868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8A26C3BE-88A9-C112-9823-13FD85BC6918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9446855" y="3832778"/>
            <a:ext cx="1568817" cy="1603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02669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1169</TotalTime>
  <Words>141</Words>
  <Application>Microsoft Office PowerPoint</Application>
  <PresentationFormat>ワイド画面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Noto Sans JP Black</vt:lpstr>
      <vt:lpstr>UD デジタル 教科書体 N-B</vt:lpstr>
      <vt:lpstr>游ゴシック</vt:lpstr>
      <vt:lpstr>Yu Gothic Medium</vt:lpstr>
      <vt:lpstr>Yu Mincho Demibold</vt:lpstr>
      <vt:lpstr>Yu Mincho Demibold</vt:lpstr>
      <vt:lpstr>Arial</vt:lpstr>
      <vt:lpstr>Calibri</vt:lpstr>
      <vt:lpstr>Calibri Light</vt:lpstr>
      <vt:lpstr>Office テーマ</vt:lpstr>
      <vt:lpstr>PowerPoint プレゼンテーション</vt:lpstr>
    </vt:vector>
  </TitlesOfParts>
  <Company>学校法人立命館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伊藤 あずみ</dc:creator>
  <cp:lastModifiedBy>遠藤 千尋(c-endo)</cp:lastModifiedBy>
  <cp:revision>174</cp:revision>
  <cp:lastPrinted>2020-12-04T00:44:03Z</cp:lastPrinted>
  <dcterms:created xsi:type="dcterms:W3CDTF">2018-08-29T00:18:47Z</dcterms:created>
  <dcterms:modified xsi:type="dcterms:W3CDTF">2025-10-28T23:48:15Z</dcterms:modified>
</cp:coreProperties>
</file>