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1" r:id="rId4"/>
  </p:sldMasterIdLst>
  <p:notesMasterIdLst>
    <p:notesMasterId r:id="rId18"/>
  </p:notesMasterIdLst>
  <p:sldIdLst>
    <p:sldId id="2146848808" r:id="rId5"/>
    <p:sldId id="2146848800" r:id="rId6"/>
    <p:sldId id="2146848809" r:id="rId7"/>
    <p:sldId id="2146848812" r:id="rId8"/>
    <p:sldId id="2146848805" r:id="rId9"/>
    <p:sldId id="2146848811" r:id="rId10"/>
    <p:sldId id="2146848813" r:id="rId11"/>
    <p:sldId id="2146848814" r:id="rId12"/>
    <p:sldId id="2146848815" r:id="rId13"/>
    <p:sldId id="2146848816" r:id="rId14"/>
    <p:sldId id="2146848817" r:id="rId15"/>
    <p:sldId id="2146848818" r:id="rId16"/>
    <p:sldId id="2146848819" r:id="rId17"/>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12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EFFF"/>
    <a:srgbClr val="DDF7FF"/>
    <a:srgbClr val="CCECFF"/>
    <a:srgbClr val="DDECF7"/>
    <a:srgbClr val="FF3399"/>
    <a:srgbClr val="FF33CC"/>
    <a:srgbClr val="164266"/>
    <a:srgbClr val="CCCFD3"/>
    <a:srgbClr val="E7E9EA"/>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608" autoAdjust="0"/>
    <p:restoredTop sz="91515" autoAdjust="0"/>
  </p:normalViewPr>
  <p:slideViewPr>
    <p:cSldViewPr snapToGrid="0">
      <p:cViewPr varScale="1">
        <p:scale>
          <a:sx n="101" d="100"/>
          <a:sy n="101" d="100"/>
        </p:scale>
        <p:origin x="2022" y="108"/>
      </p:cViewPr>
      <p:guideLst>
        <p:guide pos="3120"/>
        <p:guide orient="horz" pos="2160"/>
      </p:guideLst>
    </p:cSldViewPr>
  </p:slideViewPr>
  <p:notesTextViewPr>
    <p:cViewPr>
      <p:scale>
        <a:sx n="1" d="1"/>
        <a:sy n="1" d="1"/>
      </p:scale>
      <p:origin x="0" y="0"/>
    </p:cViewPr>
  </p:notesTextViewPr>
  <p:sorterViewPr>
    <p:cViewPr>
      <p:scale>
        <a:sx n="100" d="100"/>
        <a:sy n="100" d="100"/>
      </p:scale>
      <p:origin x="0" y="-6990"/>
    </p:cViewPr>
  </p:sorterViewPr>
  <p:notesViewPr>
    <p:cSldViewPr snapToGrid="0">
      <p:cViewPr varScale="1">
        <p:scale>
          <a:sx n="80" d="100"/>
          <a:sy n="80" d="100"/>
        </p:scale>
        <p:origin x="4014" y="12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BCE65227-0A65-45B9-B1C7-B291248E3389}" type="datetimeFigureOut">
              <a:rPr kumimoji="1" lang="ja-JP" altLang="en-US" smtClean="0"/>
              <a:t>2025/9/11</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F214A479-59DE-4F5D-9626-157D11CD07E1}" type="slidenum">
              <a:rPr kumimoji="1" lang="ja-JP" altLang="en-US" smtClean="0"/>
              <a:t>‹#›</a:t>
            </a:fld>
            <a:endParaRPr kumimoji="1" lang="ja-JP" altLang="en-US"/>
          </a:p>
        </p:txBody>
      </p:sp>
    </p:spTree>
    <p:extLst>
      <p:ext uri="{BB962C8B-B14F-4D97-AF65-F5344CB8AC3E}">
        <p14:creationId xmlns:p14="http://schemas.microsoft.com/office/powerpoint/2010/main" val="413255962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214A479-59DE-4F5D-9626-157D11CD07E1}" type="slidenum">
              <a:rPr kumimoji="1" lang="ja-JP" altLang="en-US" smtClean="0"/>
              <a:t>1</a:t>
            </a:fld>
            <a:endParaRPr kumimoji="1" lang="ja-JP" altLang="en-US"/>
          </a:p>
        </p:txBody>
      </p:sp>
    </p:spTree>
    <p:extLst>
      <p:ext uri="{BB962C8B-B14F-4D97-AF65-F5344CB8AC3E}">
        <p14:creationId xmlns:p14="http://schemas.microsoft.com/office/powerpoint/2010/main" val="34146831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214A479-59DE-4F5D-9626-157D11CD07E1}" type="slidenum">
              <a:rPr kumimoji="1" lang="ja-JP" altLang="en-US" smtClean="0"/>
              <a:t>11</a:t>
            </a:fld>
            <a:endParaRPr kumimoji="1" lang="ja-JP" altLang="en-US"/>
          </a:p>
        </p:txBody>
      </p:sp>
    </p:spTree>
    <p:extLst>
      <p:ext uri="{BB962C8B-B14F-4D97-AF65-F5344CB8AC3E}">
        <p14:creationId xmlns:p14="http://schemas.microsoft.com/office/powerpoint/2010/main" val="2162008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214A479-59DE-4F5D-9626-157D11CD07E1}" type="slidenum">
              <a:rPr kumimoji="1" lang="ja-JP" altLang="en-US" smtClean="0"/>
              <a:t>12</a:t>
            </a:fld>
            <a:endParaRPr kumimoji="1" lang="ja-JP" altLang="en-US"/>
          </a:p>
        </p:txBody>
      </p:sp>
    </p:spTree>
    <p:extLst>
      <p:ext uri="{BB962C8B-B14F-4D97-AF65-F5344CB8AC3E}">
        <p14:creationId xmlns:p14="http://schemas.microsoft.com/office/powerpoint/2010/main" val="606354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214A479-59DE-4F5D-9626-157D11CD07E1}" type="slidenum">
              <a:rPr kumimoji="1" lang="ja-JP" altLang="en-US" smtClean="0"/>
              <a:t>3</a:t>
            </a:fld>
            <a:endParaRPr kumimoji="1" lang="ja-JP" altLang="en-US"/>
          </a:p>
        </p:txBody>
      </p:sp>
    </p:spTree>
    <p:extLst>
      <p:ext uri="{BB962C8B-B14F-4D97-AF65-F5344CB8AC3E}">
        <p14:creationId xmlns:p14="http://schemas.microsoft.com/office/powerpoint/2010/main" val="2357610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214A479-59DE-4F5D-9626-157D11CD07E1}" type="slidenum">
              <a:rPr kumimoji="1" lang="ja-JP" altLang="en-US" smtClean="0"/>
              <a:t>4</a:t>
            </a:fld>
            <a:endParaRPr kumimoji="1" lang="ja-JP" altLang="en-US"/>
          </a:p>
        </p:txBody>
      </p:sp>
    </p:spTree>
    <p:extLst>
      <p:ext uri="{BB962C8B-B14F-4D97-AF65-F5344CB8AC3E}">
        <p14:creationId xmlns:p14="http://schemas.microsoft.com/office/powerpoint/2010/main" val="39746679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214A479-59DE-4F5D-9626-157D11CD07E1}" type="slidenum">
              <a:rPr kumimoji="1" lang="ja-JP" altLang="en-US" smtClean="0"/>
              <a:t>5</a:t>
            </a:fld>
            <a:endParaRPr kumimoji="1" lang="ja-JP" altLang="en-US"/>
          </a:p>
        </p:txBody>
      </p:sp>
    </p:spTree>
    <p:extLst>
      <p:ext uri="{BB962C8B-B14F-4D97-AF65-F5344CB8AC3E}">
        <p14:creationId xmlns:p14="http://schemas.microsoft.com/office/powerpoint/2010/main" val="20469256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214A479-59DE-4F5D-9626-157D11CD07E1}" type="slidenum">
              <a:rPr kumimoji="1" lang="ja-JP" altLang="en-US" smtClean="0"/>
              <a:t>6</a:t>
            </a:fld>
            <a:endParaRPr kumimoji="1" lang="ja-JP" altLang="en-US"/>
          </a:p>
        </p:txBody>
      </p:sp>
    </p:spTree>
    <p:extLst>
      <p:ext uri="{BB962C8B-B14F-4D97-AF65-F5344CB8AC3E}">
        <p14:creationId xmlns:p14="http://schemas.microsoft.com/office/powerpoint/2010/main" val="42060623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214A479-59DE-4F5D-9626-157D11CD07E1}" type="slidenum">
              <a:rPr kumimoji="1" lang="ja-JP" altLang="en-US" smtClean="0"/>
              <a:t>7</a:t>
            </a:fld>
            <a:endParaRPr kumimoji="1" lang="ja-JP" altLang="en-US"/>
          </a:p>
        </p:txBody>
      </p:sp>
    </p:spTree>
    <p:extLst>
      <p:ext uri="{BB962C8B-B14F-4D97-AF65-F5344CB8AC3E}">
        <p14:creationId xmlns:p14="http://schemas.microsoft.com/office/powerpoint/2010/main" val="1722463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214A479-59DE-4F5D-9626-157D11CD07E1}" type="slidenum">
              <a:rPr kumimoji="1" lang="ja-JP" altLang="en-US" smtClean="0"/>
              <a:t>8</a:t>
            </a:fld>
            <a:endParaRPr kumimoji="1" lang="ja-JP" altLang="en-US"/>
          </a:p>
        </p:txBody>
      </p:sp>
    </p:spTree>
    <p:extLst>
      <p:ext uri="{BB962C8B-B14F-4D97-AF65-F5344CB8AC3E}">
        <p14:creationId xmlns:p14="http://schemas.microsoft.com/office/powerpoint/2010/main" val="27936392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214A479-59DE-4F5D-9626-157D11CD07E1}" type="slidenum">
              <a:rPr kumimoji="1" lang="ja-JP" altLang="en-US" smtClean="0"/>
              <a:t>9</a:t>
            </a:fld>
            <a:endParaRPr kumimoji="1" lang="ja-JP" altLang="en-US"/>
          </a:p>
        </p:txBody>
      </p:sp>
    </p:spTree>
    <p:extLst>
      <p:ext uri="{BB962C8B-B14F-4D97-AF65-F5344CB8AC3E}">
        <p14:creationId xmlns:p14="http://schemas.microsoft.com/office/powerpoint/2010/main" val="852254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214A479-59DE-4F5D-9626-157D11CD07E1}" type="slidenum">
              <a:rPr kumimoji="1" lang="ja-JP" altLang="en-US" smtClean="0"/>
              <a:t>10</a:t>
            </a:fld>
            <a:endParaRPr kumimoji="1" lang="ja-JP" altLang="en-US"/>
          </a:p>
        </p:txBody>
      </p:sp>
    </p:spTree>
    <p:extLst>
      <p:ext uri="{BB962C8B-B14F-4D97-AF65-F5344CB8AC3E}">
        <p14:creationId xmlns:p14="http://schemas.microsoft.com/office/powerpoint/2010/main" val="3366671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FFB1B2-7FF0-42FC-A58E-4B3C78744F1E}"/>
              </a:ext>
            </a:extLst>
          </p:cNvPr>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9B1D422-DF2D-4674-9CFF-595E80B1B4E9}"/>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899257EA-A6DC-451A-B721-F0720D8757A6}"/>
              </a:ext>
            </a:extLst>
          </p:cNvPr>
          <p:cNvSpPr>
            <a:spLocks noGrp="1"/>
          </p:cNvSpPr>
          <p:nvPr>
            <p:ph type="dt" sz="half" idx="10"/>
          </p:nvPr>
        </p:nvSpPr>
        <p:spPr/>
        <p:txBody>
          <a:bodyPr/>
          <a:lstStyle/>
          <a:p>
            <a:fld id="{07213322-8B90-4BF3-862A-2A0FF5BBBB4E}" type="datetime1">
              <a:rPr kumimoji="1" lang="ja-JP" altLang="en-US" smtClean="0"/>
              <a:t>2025/9/11</a:t>
            </a:fld>
            <a:endParaRPr kumimoji="1" lang="ja-JP" altLang="en-US"/>
          </a:p>
        </p:txBody>
      </p:sp>
      <p:sp>
        <p:nvSpPr>
          <p:cNvPr id="5" name="フッター プレースホルダー 4">
            <a:extLst>
              <a:ext uri="{FF2B5EF4-FFF2-40B4-BE49-F238E27FC236}">
                <a16:creationId xmlns:a16="http://schemas.microsoft.com/office/drawing/2014/main" id="{73A18A29-492E-434C-AFE1-7FFD77BFDF0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6A0B955-21D8-4836-BBE7-E7F2435C1F00}"/>
              </a:ext>
            </a:extLst>
          </p:cNvPr>
          <p:cNvSpPr>
            <a:spLocks noGrp="1"/>
          </p:cNvSpPr>
          <p:nvPr>
            <p:ph type="sldNum" sz="quarter" idx="12"/>
          </p:nvPr>
        </p:nvSpPr>
        <p:spPr/>
        <p:txBody>
          <a:bodyPr/>
          <a:lstStyle/>
          <a:p>
            <a:fld id="{A809F234-B6E2-4946-94FF-DCF496C37159}" type="slidenum">
              <a:rPr kumimoji="1" lang="ja-JP" altLang="en-US" smtClean="0"/>
              <a:t>‹#›</a:t>
            </a:fld>
            <a:endParaRPr kumimoji="1" lang="ja-JP" altLang="en-US"/>
          </a:p>
        </p:txBody>
      </p:sp>
    </p:spTree>
    <p:extLst>
      <p:ext uri="{BB962C8B-B14F-4D97-AF65-F5344CB8AC3E}">
        <p14:creationId xmlns:p14="http://schemas.microsoft.com/office/powerpoint/2010/main" val="2955171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7_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71D2934-5E45-457D-B61F-E00702312822}"/>
              </a:ext>
            </a:extLst>
          </p:cNvPr>
          <p:cNvSpPr>
            <a:spLocks noGrp="1"/>
          </p:cNvSpPr>
          <p:nvPr>
            <p:ph type="dt" sz="half" idx="10"/>
          </p:nvPr>
        </p:nvSpPr>
        <p:spPr/>
        <p:txBody>
          <a:bodyPr/>
          <a:lstStyle/>
          <a:p>
            <a:fld id="{040E5441-BBA0-4122-9119-27B6D7B439FC}" type="datetime1">
              <a:rPr kumimoji="1" lang="ja-JP" altLang="en-US" smtClean="0"/>
              <a:t>2025/9/11</a:t>
            </a:fld>
            <a:endParaRPr kumimoji="1" lang="ja-JP" altLang="en-US"/>
          </a:p>
        </p:txBody>
      </p:sp>
      <p:sp>
        <p:nvSpPr>
          <p:cNvPr id="3" name="フッター プレースホルダー 2">
            <a:extLst>
              <a:ext uri="{FF2B5EF4-FFF2-40B4-BE49-F238E27FC236}">
                <a16:creationId xmlns:a16="http://schemas.microsoft.com/office/drawing/2014/main" id="{6ED83AEB-5931-4B40-A85A-70667847F71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FEEBF47-3047-4BE2-8E61-5482A2839C44}"/>
              </a:ext>
            </a:extLst>
          </p:cNvPr>
          <p:cNvSpPr>
            <a:spLocks noGrp="1"/>
          </p:cNvSpPr>
          <p:nvPr>
            <p:ph type="sldNum" sz="quarter" idx="12"/>
          </p:nvPr>
        </p:nvSpPr>
        <p:spPr>
          <a:xfrm>
            <a:off x="7579169" y="6519510"/>
            <a:ext cx="2228850" cy="365125"/>
          </a:xfrm>
        </p:spPr>
        <p:txBody>
          <a:bodyPr/>
          <a:lstStyle>
            <a:lvl1pPr>
              <a:defRPr sz="1050" b="0">
                <a:solidFill>
                  <a:schemeClr val="accent2"/>
                </a:solidFill>
                <a:effectLst>
                  <a:outerShdw blurRad="38100" dist="38100" dir="2700000" algn="tl">
                    <a:srgbClr val="000000">
                      <a:alpha val="43137"/>
                    </a:srgbClr>
                  </a:outerShdw>
                </a:effectLst>
              </a:defRPr>
            </a:lvl1pPr>
          </a:lstStyle>
          <a:p>
            <a:fld id="{A809F234-B6E2-4946-94FF-DCF496C37159}" type="slidenum">
              <a:rPr lang="ja-JP" altLang="en-US" smtClean="0"/>
              <a:pPr/>
              <a:t>‹#›</a:t>
            </a:fld>
            <a:endParaRPr lang="ja-JP" altLang="en-US" dirty="0"/>
          </a:p>
        </p:txBody>
      </p:sp>
      <p:sp>
        <p:nvSpPr>
          <p:cNvPr id="7" name="テキスト ボックス 6">
            <a:extLst>
              <a:ext uri="{FF2B5EF4-FFF2-40B4-BE49-F238E27FC236}">
                <a16:creationId xmlns:a16="http://schemas.microsoft.com/office/drawing/2014/main" id="{ED446E74-1AC6-9D22-6799-5DEA8483811E}"/>
              </a:ext>
            </a:extLst>
          </p:cNvPr>
          <p:cNvSpPr txBox="1"/>
          <p:nvPr/>
        </p:nvSpPr>
        <p:spPr>
          <a:xfrm>
            <a:off x="4754874" y="6532189"/>
            <a:ext cx="4637844" cy="365125"/>
          </a:xfrm>
          <a:prstGeom prst="rect">
            <a:avLst/>
          </a:prstGeom>
          <a:noFill/>
        </p:spPr>
        <p:txBody>
          <a:bodyPr wrap="square" rtlCol="0" anchor="ctr">
            <a:noAutofit/>
          </a:bodyPr>
          <a:lstStyle/>
          <a:p>
            <a:pPr marL="0" marR="0" lvl="0" indent="0" algn="r" defTabSz="371447" rtl="0" eaLnBrk="1" fontAlgn="auto" latinLnBrk="0" hangingPunct="1">
              <a:lnSpc>
                <a:spcPct val="100000"/>
              </a:lnSpc>
              <a:spcBef>
                <a:spcPts val="0"/>
              </a:spcBef>
              <a:spcAft>
                <a:spcPts val="0"/>
              </a:spcAft>
              <a:buClrTx/>
              <a:buSzTx/>
              <a:buFontTx/>
              <a:buNone/>
              <a:tabLst/>
              <a:defRPr/>
            </a:pPr>
            <a:r>
              <a:rPr kumimoji="1" lang="en-US" altLang="ja-JP" sz="650" b="1" dirty="0">
                <a:solidFill>
                  <a:schemeClr val="accent2"/>
                </a:solidFill>
                <a:latin typeface="+mn-lt"/>
                <a:cs typeface="Segoe UI" panose="020B0502040204020203" pitchFamily="34" charset="0"/>
              </a:rPr>
              <a:t>Copyright </a:t>
            </a:r>
            <a:r>
              <a:rPr kumimoji="1" lang="ja-JP" altLang="en-US" sz="650" b="1" dirty="0">
                <a:solidFill>
                  <a:schemeClr val="accent2"/>
                </a:solidFill>
                <a:latin typeface="+mn-lt"/>
                <a:cs typeface="Segoe UI" panose="020B0502040204020203" pitchFamily="34" charset="0"/>
              </a:rPr>
              <a:t>Ⓒ </a:t>
            </a:r>
            <a:r>
              <a:rPr kumimoji="1" lang="en-US" altLang="ja-JP" sz="650" b="1" dirty="0">
                <a:solidFill>
                  <a:schemeClr val="accent2"/>
                </a:solidFill>
                <a:latin typeface="+mn-lt"/>
                <a:cs typeface="Segoe UI" panose="020B0502040204020203" pitchFamily="34" charset="0"/>
              </a:rPr>
              <a:t>2024 KANSAI STARTUP ACADEMIA COALITION . All Rights Reserved.</a:t>
            </a:r>
            <a:endParaRPr kumimoji="1" lang="ja-JP" altLang="en-US" sz="650" b="1" dirty="0">
              <a:solidFill>
                <a:schemeClr val="accent2"/>
              </a:solidFill>
              <a:latin typeface="+mn-lt"/>
              <a:cs typeface="Segoe UI" panose="020B0502040204020203" pitchFamily="34" charset="0"/>
            </a:endParaRPr>
          </a:p>
        </p:txBody>
      </p:sp>
      <p:pic>
        <p:nvPicPr>
          <p:cNvPr id="6" name="図 5">
            <a:extLst>
              <a:ext uri="{FF2B5EF4-FFF2-40B4-BE49-F238E27FC236}">
                <a16:creationId xmlns:a16="http://schemas.microsoft.com/office/drawing/2014/main" id="{0D9508D5-53B7-6244-9A8C-2D23EBD42C56}"/>
              </a:ext>
            </a:extLst>
          </p:cNvPr>
          <p:cNvPicPr>
            <a:picLocks noChangeAspect="1"/>
          </p:cNvPicPr>
          <p:nvPr userDrawn="1"/>
        </p:nvPicPr>
        <p:blipFill>
          <a:blip r:embed="rId2"/>
          <a:stretch>
            <a:fillRect/>
          </a:stretch>
        </p:blipFill>
        <p:spPr>
          <a:xfrm>
            <a:off x="8604689" y="0"/>
            <a:ext cx="1310190" cy="365125"/>
          </a:xfrm>
          <a:prstGeom prst="rect">
            <a:avLst/>
          </a:prstGeom>
          <a:ln>
            <a:noFill/>
          </a:ln>
        </p:spPr>
      </p:pic>
      <p:cxnSp>
        <p:nvCxnSpPr>
          <p:cNvPr id="10" name="直線コネクタ 9">
            <a:extLst>
              <a:ext uri="{FF2B5EF4-FFF2-40B4-BE49-F238E27FC236}">
                <a16:creationId xmlns:a16="http://schemas.microsoft.com/office/drawing/2014/main" id="{656CCF69-C7C9-FC18-87AB-BA4276ACD664}"/>
              </a:ext>
            </a:extLst>
          </p:cNvPr>
          <p:cNvCxnSpPr>
            <a:cxnSpLocks/>
          </p:cNvCxnSpPr>
          <p:nvPr userDrawn="1"/>
        </p:nvCxnSpPr>
        <p:spPr>
          <a:xfrm>
            <a:off x="129000" y="396000"/>
            <a:ext cx="9648000" cy="0"/>
          </a:xfrm>
          <a:prstGeom prst="line">
            <a:avLst/>
          </a:prstGeom>
          <a:ln w="38100">
            <a:gradFill flip="none" rotWithShape="1">
              <a:gsLst>
                <a:gs pos="0">
                  <a:schemeClr val="accent2"/>
                </a:gs>
                <a:gs pos="79000">
                  <a:schemeClr val="accent2"/>
                </a:gs>
                <a:gs pos="100000">
                  <a:srgbClr val="FF33CC"/>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6556328"/>
      </p:ext>
    </p:extLst>
  </p:cSld>
  <p:clrMapOvr>
    <a:masterClrMapping/>
  </p:clrMapOvr>
  <p:hf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8_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71D2934-5E45-457D-B61F-E00702312822}"/>
              </a:ext>
            </a:extLst>
          </p:cNvPr>
          <p:cNvSpPr>
            <a:spLocks noGrp="1"/>
          </p:cNvSpPr>
          <p:nvPr>
            <p:ph type="dt" sz="half" idx="10"/>
          </p:nvPr>
        </p:nvSpPr>
        <p:spPr/>
        <p:txBody>
          <a:bodyPr/>
          <a:lstStyle/>
          <a:p>
            <a:fld id="{040E5441-BBA0-4122-9119-27B6D7B439FC}" type="datetime1">
              <a:rPr kumimoji="1" lang="ja-JP" altLang="en-US" smtClean="0"/>
              <a:t>2025/9/11</a:t>
            </a:fld>
            <a:endParaRPr kumimoji="1" lang="ja-JP" altLang="en-US"/>
          </a:p>
        </p:txBody>
      </p:sp>
      <p:sp>
        <p:nvSpPr>
          <p:cNvPr id="3" name="フッター プレースホルダー 2">
            <a:extLst>
              <a:ext uri="{FF2B5EF4-FFF2-40B4-BE49-F238E27FC236}">
                <a16:creationId xmlns:a16="http://schemas.microsoft.com/office/drawing/2014/main" id="{6ED83AEB-5931-4B40-A85A-70667847F71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FEEBF47-3047-4BE2-8E61-5482A2839C44}"/>
              </a:ext>
            </a:extLst>
          </p:cNvPr>
          <p:cNvSpPr>
            <a:spLocks noGrp="1"/>
          </p:cNvSpPr>
          <p:nvPr>
            <p:ph type="sldNum" sz="quarter" idx="12"/>
          </p:nvPr>
        </p:nvSpPr>
        <p:spPr>
          <a:xfrm>
            <a:off x="7579169" y="6519510"/>
            <a:ext cx="2228850" cy="365125"/>
          </a:xfrm>
        </p:spPr>
        <p:txBody>
          <a:bodyPr/>
          <a:lstStyle>
            <a:lvl1pPr>
              <a:defRPr sz="1050" b="0">
                <a:solidFill>
                  <a:schemeClr val="accent2"/>
                </a:solidFill>
                <a:effectLst>
                  <a:outerShdw blurRad="38100" dist="38100" dir="2700000" algn="tl">
                    <a:srgbClr val="000000">
                      <a:alpha val="43137"/>
                    </a:srgbClr>
                  </a:outerShdw>
                </a:effectLst>
              </a:defRPr>
            </a:lvl1pPr>
          </a:lstStyle>
          <a:p>
            <a:fld id="{A809F234-B6E2-4946-94FF-DCF496C37159}" type="slidenum">
              <a:rPr lang="ja-JP" altLang="en-US" smtClean="0"/>
              <a:pPr/>
              <a:t>‹#›</a:t>
            </a:fld>
            <a:endParaRPr lang="ja-JP" altLang="en-US" dirty="0"/>
          </a:p>
        </p:txBody>
      </p:sp>
      <p:sp>
        <p:nvSpPr>
          <p:cNvPr id="7" name="テキスト ボックス 6">
            <a:extLst>
              <a:ext uri="{FF2B5EF4-FFF2-40B4-BE49-F238E27FC236}">
                <a16:creationId xmlns:a16="http://schemas.microsoft.com/office/drawing/2014/main" id="{ED446E74-1AC6-9D22-6799-5DEA8483811E}"/>
              </a:ext>
            </a:extLst>
          </p:cNvPr>
          <p:cNvSpPr txBox="1"/>
          <p:nvPr/>
        </p:nvSpPr>
        <p:spPr>
          <a:xfrm>
            <a:off x="4754874" y="6532189"/>
            <a:ext cx="4637844" cy="365125"/>
          </a:xfrm>
          <a:prstGeom prst="rect">
            <a:avLst/>
          </a:prstGeom>
          <a:noFill/>
        </p:spPr>
        <p:txBody>
          <a:bodyPr wrap="square" rtlCol="0" anchor="ctr">
            <a:noAutofit/>
          </a:bodyPr>
          <a:lstStyle/>
          <a:p>
            <a:pPr marL="0" marR="0" lvl="0" indent="0" algn="r" defTabSz="371447" rtl="0" eaLnBrk="1" fontAlgn="auto" latinLnBrk="0" hangingPunct="1">
              <a:lnSpc>
                <a:spcPct val="100000"/>
              </a:lnSpc>
              <a:spcBef>
                <a:spcPts val="0"/>
              </a:spcBef>
              <a:spcAft>
                <a:spcPts val="0"/>
              </a:spcAft>
              <a:buClrTx/>
              <a:buSzTx/>
              <a:buFontTx/>
              <a:buNone/>
              <a:tabLst/>
              <a:defRPr/>
            </a:pPr>
            <a:r>
              <a:rPr kumimoji="1" lang="en-US" altLang="ja-JP" sz="650" b="1" dirty="0">
                <a:solidFill>
                  <a:schemeClr val="accent2"/>
                </a:solidFill>
                <a:latin typeface="+mn-lt"/>
                <a:cs typeface="Segoe UI" panose="020B0502040204020203" pitchFamily="34" charset="0"/>
              </a:rPr>
              <a:t>Copyright </a:t>
            </a:r>
            <a:r>
              <a:rPr kumimoji="1" lang="ja-JP" altLang="en-US" sz="650" b="1" dirty="0">
                <a:solidFill>
                  <a:schemeClr val="accent2"/>
                </a:solidFill>
                <a:latin typeface="+mn-lt"/>
                <a:cs typeface="Segoe UI" panose="020B0502040204020203" pitchFamily="34" charset="0"/>
              </a:rPr>
              <a:t>Ⓒ </a:t>
            </a:r>
            <a:r>
              <a:rPr kumimoji="1" lang="en-US" altLang="ja-JP" sz="650" b="1" dirty="0">
                <a:solidFill>
                  <a:schemeClr val="accent2"/>
                </a:solidFill>
                <a:latin typeface="+mn-lt"/>
                <a:cs typeface="Segoe UI" panose="020B0502040204020203" pitchFamily="34" charset="0"/>
              </a:rPr>
              <a:t>2024 KANSAI STARTUP ACADEMIA COALITION . All Rights Reserved.</a:t>
            </a:r>
            <a:endParaRPr kumimoji="1" lang="ja-JP" altLang="en-US" sz="650" b="1" dirty="0">
              <a:solidFill>
                <a:schemeClr val="accent2"/>
              </a:solidFill>
              <a:latin typeface="+mn-lt"/>
              <a:cs typeface="Segoe UI" panose="020B0502040204020203" pitchFamily="34" charset="0"/>
            </a:endParaRPr>
          </a:p>
        </p:txBody>
      </p:sp>
      <p:sp>
        <p:nvSpPr>
          <p:cNvPr id="9" name="正方形/長方形 8">
            <a:extLst>
              <a:ext uri="{FF2B5EF4-FFF2-40B4-BE49-F238E27FC236}">
                <a16:creationId xmlns:a16="http://schemas.microsoft.com/office/drawing/2014/main" id="{6C595136-675B-70DD-7C91-7574E2C9BEF5}"/>
              </a:ext>
            </a:extLst>
          </p:cNvPr>
          <p:cNvSpPr/>
          <p:nvPr userDrawn="1"/>
        </p:nvSpPr>
        <p:spPr>
          <a:xfrm>
            <a:off x="0" y="0"/>
            <a:ext cx="9906000" cy="468000"/>
          </a:xfrm>
          <a:prstGeom prst="rect">
            <a:avLst/>
          </a:prstGeom>
          <a:gradFill>
            <a:gsLst>
              <a:gs pos="0">
                <a:schemeClr val="accent2"/>
              </a:gs>
              <a:gs pos="82000">
                <a:srgbClr val="FF3399"/>
              </a:gs>
              <a:gs pos="67000">
                <a:schemeClr val="accent2"/>
              </a:gs>
              <a:gs pos="100000">
                <a:srgbClr val="FF3399"/>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BF9E1BF1-18C9-6306-5994-466298766754}"/>
              </a:ext>
            </a:extLst>
          </p:cNvPr>
          <p:cNvPicPr>
            <a:picLocks noChangeAspect="1"/>
          </p:cNvPicPr>
          <p:nvPr userDrawn="1"/>
        </p:nvPicPr>
        <p:blipFill rotWithShape="1">
          <a:blip r:embed="rId2"/>
          <a:srcRect t="18606" b="12972"/>
          <a:stretch/>
        </p:blipFill>
        <p:spPr>
          <a:xfrm>
            <a:off x="0" y="-8878"/>
            <a:ext cx="1322983" cy="468000"/>
          </a:xfrm>
          <a:prstGeom prst="rect">
            <a:avLst/>
          </a:prstGeom>
        </p:spPr>
      </p:pic>
    </p:spTree>
    <p:extLst>
      <p:ext uri="{BB962C8B-B14F-4D97-AF65-F5344CB8AC3E}">
        <p14:creationId xmlns:p14="http://schemas.microsoft.com/office/powerpoint/2010/main" val="1703233731"/>
      </p:ext>
    </p:extLst>
  </p:cSld>
  <p:clrMapOvr>
    <a:masterClrMapping/>
  </p:clrMapOvr>
  <p:hf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9_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71D2934-5E45-457D-B61F-E00702312822}"/>
              </a:ext>
            </a:extLst>
          </p:cNvPr>
          <p:cNvSpPr>
            <a:spLocks noGrp="1"/>
          </p:cNvSpPr>
          <p:nvPr>
            <p:ph type="dt" sz="half" idx="10"/>
          </p:nvPr>
        </p:nvSpPr>
        <p:spPr/>
        <p:txBody>
          <a:bodyPr/>
          <a:lstStyle/>
          <a:p>
            <a:fld id="{040E5441-BBA0-4122-9119-27B6D7B439FC}" type="datetime1">
              <a:rPr kumimoji="1" lang="ja-JP" altLang="en-US" smtClean="0"/>
              <a:t>2025/9/11</a:t>
            </a:fld>
            <a:endParaRPr kumimoji="1" lang="ja-JP" altLang="en-US"/>
          </a:p>
        </p:txBody>
      </p:sp>
      <p:sp>
        <p:nvSpPr>
          <p:cNvPr id="3" name="フッター プレースホルダー 2">
            <a:extLst>
              <a:ext uri="{FF2B5EF4-FFF2-40B4-BE49-F238E27FC236}">
                <a16:creationId xmlns:a16="http://schemas.microsoft.com/office/drawing/2014/main" id="{6ED83AEB-5931-4B40-A85A-70667847F71A}"/>
              </a:ext>
            </a:extLst>
          </p:cNvPr>
          <p:cNvSpPr>
            <a:spLocks noGrp="1"/>
          </p:cNvSpPr>
          <p:nvPr>
            <p:ph type="ftr" sz="quarter" idx="11"/>
          </p:nvPr>
        </p:nvSpPr>
        <p:spPr/>
        <p:txBody>
          <a:bodyPr/>
          <a:lstStyle/>
          <a:p>
            <a:endParaRPr kumimoji="1" lang="ja-JP" altLang="en-US"/>
          </a:p>
        </p:txBody>
      </p:sp>
      <p:sp>
        <p:nvSpPr>
          <p:cNvPr id="7" name="テキスト ボックス 6">
            <a:extLst>
              <a:ext uri="{FF2B5EF4-FFF2-40B4-BE49-F238E27FC236}">
                <a16:creationId xmlns:a16="http://schemas.microsoft.com/office/drawing/2014/main" id="{ED446E74-1AC6-9D22-6799-5DEA8483811E}"/>
              </a:ext>
            </a:extLst>
          </p:cNvPr>
          <p:cNvSpPr txBox="1"/>
          <p:nvPr/>
        </p:nvSpPr>
        <p:spPr>
          <a:xfrm>
            <a:off x="4754874" y="6532189"/>
            <a:ext cx="4637844" cy="365125"/>
          </a:xfrm>
          <a:prstGeom prst="rect">
            <a:avLst/>
          </a:prstGeom>
          <a:noFill/>
        </p:spPr>
        <p:txBody>
          <a:bodyPr wrap="square" rtlCol="0" anchor="ctr">
            <a:noAutofit/>
          </a:bodyPr>
          <a:lstStyle/>
          <a:p>
            <a:pPr marL="0" marR="0" lvl="0" indent="0" algn="r" defTabSz="371447" rtl="0" eaLnBrk="1" fontAlgn="auto" latinLnBrk="0" hangingPunct="1">
              <a:lnSpc>
                <a:spcPct val="100000"/>
              </a:lnSpc>
              <a:spcBef>
                <a:spcPts val="0"/>
              </a:spcBef>
              <a:spcAft>
                <a:spcPts val="0"/>
              </a:spcAft>
              <a:buClrTx/>
              <a:buSzTx/>
              <a:buFontTx/>
              <a:buNone/>
              <a:tabLst/>
              <a:defRPr/>
            </a:pPr>
            <a:r>
              <a:rPr kumimoji="1" lang="en-US" altLang="ja-JP" sz="650" b="1" dirty="0">
                <a:solidFill>
                  <a:schemeClr val="accent2"/>
                </a:solidFill>
                <a:latin typeface="+mn-lt"/>
                <a:cs typeface="Segoe UI" panose="020B0502040204020203" pitchFamily="34" charset="0"/>
              </a:rPr>
              <a:t>Copyright </a:t>
            </a:r>
            <a:r>
              <a:rPr kumimoji="1" lang="ja-JP" altLang="en-US" sz="650" b="1" dirty="0">
                <a:solidFill>
                  <a:schemeClr val="accent2"/>
                </a:solidFill>
                <a:latin typeface="+mn-lt"/>
                <a:cs typeface="Segoe UI" panose="020B0502040204020203" pitchFamily="34" charset="0"/>
              </a:rPr>
              <a:t>Ⓒ </a:t>
            </a:r>
            <a:r>
              <a:rPr kumimoji="1" lang="en-US" altLang="ja-JP" sz="650" b="1" dirty="0">
                <a:solidFill>
                  <a:schemeClr val="accent2"/>
                </a:solidFill>
                <a:latin typeface="+mn-lt"/>
                <a:cs typeface="Segoe UI" panose="020B0502040204020203" pitchFamily="34" charset="0"/>
              </a:rPr>
              <a:t>2024 KANSAI STARTUP ACADEMIA COALITION . All Rights Reserved.</a:t>
            </a:r>
            <a:endParaRPr kumimoji="1" lang="ja-JP" altLang="en-US" sz="650" b="1" dirty="0">
              <a:solidFill>
                <a:schemeClr val="accent2"/>
              </a:solidFill>
              <a:latin typeface="+mn-lt"/>
              <a:cs typeface="Segoe UI" panose="020B0502040204020203" pitchFamily="34" charset="0"/>
            </a:endParaRPr>
          </a:p>
        </p:txBody>
      </p:sp>
      <p:sp>
        <p:nvSpPr>
          <p:cNvPr id="9" name="正方形/長方形 8">
            <a:extLst>
              <a:ext uri="{FF2B5EF4-FFF2-40B4-BE49-F238E27FC236}">
                <a16:creationId xmlns:a16="http://schemas.microsoft.com/office/drawing/2014/main" id="{6C595136-675B-70DD-7C91-7574E2C9BEF5}"/>
              </a:ext>
            </a:extLst>
          </p:cNvPr>
          <p:cNvSpPr/>
          <p:nvPr userDrawn="1"/>
        </p:nvSpPr>
        <p:spPr>
          <a:xfrm>
            <a:off x="0" y="0"/>
            <a:ext cx="9906000" cy="46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a:p>
        </p:txBody>
      </p:sp>
      <p:pic>
        <p:nvPicPr>
          <p:cNvPr id="8" name="図 7">
            <a:extLst>
              <a:ext uri="{FF2B5EF4-FFF2-40B4-BE49-F238E27FC236}">
                <a16:creationId xmlns:a16="http://schemas.microsoft.com/office/drawing/2014/main" id="{BF9E1BF1-18C9-6306-5994-466298766754}"/>
              </a:ext>
            </a:extLst>
          </p:cNvPr>
          <p:cNvPicPr>
            <a:picLocks noChangeAspect="1"/>
          </p:cNvPicPr>
          <p:nvPr userDrawn="1"/>
        </p:nvPicPr>
        <p:blipFill rotWithShape="1">
          <a:blip r:embed="rId2"/>
          <a:srcRect t="18606" b="12972"/>
          <a:stretch/>
        </p:blipFill>
        <p:spPr>
          <a:xfrm>
            <a:off x="-8878" y="-8878"/>
            <a:ext cx="1322983" cy="468000"/>
          </a:xfrm>
          <a:prstGeom prst="rect">
            <a:avLst/>
          </a:prstGeom>
        </p:spPr>
      </p:pic>
      <p:sp>
        <p:nvSpPr>
          <p:cNvPr id="5" name="正方形/長方形 4">
            <a:extLst>
              <a:ext uri="{FF2B5EF4-FFF2-40B4-BE49-F238E27FC236}">
                <a16:creationId xmlns:a16="http://schemas.microsoft.com/office/drawing/2014/main" id="{88184FFE-8EDE-F1E0-8530-4870CEB7B1C3}"/>
              </a:ext>
            </a:extLst>
          </p:cNvPr>
          <p:cNvSpPr/>
          <p:nvPr userDrawn="1"/>
        </p:nvSpPr>
        <p:spPr>
          <a:xfrm>
            <a:off x="8991600" y="-8878"/>
            <a:ext cx="914400" cy="476878"/>
          </a:xfrm>
          <a:prstGeom prst="rect">
            <a:avLst/>
          </a:prstGeom>
          <a:solidFill>
            <a:srgbClr val="FF33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スライド番号プレースホルダー 3">
            <a:extLst>
              <a:ext uri="{FF2B5EF4-FFF2-40B4-BE49-F238E27FC236}">
                <a16:creationId xmlns:a16="http://schemas.microsoft.com/office/drawing/2014/main" id="{DFEEBF47-3047-4BE2-8E61-5482A2839C44}"/>
              </a:ext>
            </a:extLst>
          </p:cNvPr>
          <p:cNvSpPr>
            <a:spLocks noGrp="1"/>
          </p:cNvSpPr>
          <p:nvPr>
            <p:ph type="sldNum" sz="quarter" idx="12"/>
          </p:nvPr>
        </p:nvSpPr>
        <p:spPr>
          <a:xfrm>
            <a:off x="8708998" y="51437"/>
            <a:ext cx="1090147" cy="365125"/>
          </a:xfrm>
        </p:spPr>
        <p:txBody>
          <a:bodyPr/>
          <a:lstStyle>
            <a:lvl1pPr>
              <a:defRPr sz="2400" b="1">
                <a:solidFill>
                  <a:schemeClr val="bg1"/>
                </a:solidFill>
                <a:effectLst/>
                <a:latin typeface="+mn-lt"/>
              </a:defRPr>
            </a:lvl1pPr>
          </a:lstStyle>
          <a:p>
            <a:fld id="{A809F234-B6E2-4946-94FF-DCF496C37159}" type="slidenum">
              <a:rPr lang="ja-JP" altLang="en-US" smtClean="0"/>
              <a:pPr/>
              <a:t>‹#›</a:t>
            </a:fld>
            <a:endParaRPr lang="ja-JP" altLang="en-US" dirty="0"/>
          </a:p>
        </p:txBody>
      </p:sp>
    </p:spTree>
    <p:extLst>
      <p:ext uri="{BB962C8B-B14F-4D97-AF65-F5344CB8AC3E}">
        <p14:creationId xmlns:p14="http://schemas.microsoft.com/office/powerpoint/2010/main" val="310304348"/>
      </p:ext>
    </p:extLst>
  </p:cSld>
  <p:clrMapOvr>
    <a:masterClrMapping/>
  </p:clrMapOvr>
  <p:hf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11_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71D2934-5E45-457D-B61F-E00702312822}"/>
              </a:ext>
            </a:extLst>
          </p:cNvPr>
          <p:cNvSpPr>
            <a:spLocks noGrp="1"/>
          </p:cNvSpPr>
          <p:nvPr>
            <p:ph type="dt" sz="half" idx="10"/>
          </p:nvPr>
        </p:nvSpPr>
        <p:spPr/>
        <p:txBody>
          <a:bodyPr/>
          <a:lstStyle/>
          <a:p>
            <a:fld id="{040E5441-BBA0-4122-9119-27B6D7B439FC}" type="datetime1">
              <a:rPr kumimoji="1" lang="ja-JP" altLang="en-US" smtClean="0"/>
              <a:t>2025/9/11</a:t>
            </a:fld>
            <a:endParaRPr kumimoji="1" lang="ja-JP" altLang="en-US"/>
          </a:p>
        </p:txBody>
      </p:sp>
      <p:sp>
        <p:nvSpPr>
          <p:cNvPr id="3" name="フッター プレースホルダー 2">
            <a:extLst>
              <a:ext uri="{FF2B5EF4-FFF2-40B4-BE49-F238E27FC236}">
                <a16:creationId xmlns:a16="http://schemas.microsoft.com/office/drawing/2014/main" id="{6ED83AEB-5931-4B40-A85A-70667847F71A}"/>
              </a:ext>
            </a:extLst>
          </p:cNvPr>
          <p:cNvSpPr>
            <a:spLocks noGrp="1"/>
          </p:cNvSpPr>
          <p:nvPr>
            <p:ph type="ftr" sz="quarter" idx="11"/>
          </p:nvPr>
        </p:nvSpPr>
        <p:spPr/>
        <p:txBody>
          <a:bodyPr/>
          <a:lstStyle/>
          <a:p>
            <a:endParaRPr kumimoji="1" lang="ja-JP" altLang="en-US"/>
          </a:p>
        </p:txBody>
      </p:sp>
      <p:sp>
        <p:nvSpPr>
          <p:cNvPr id="7" name="テキスト ボックス 6">
            <a:extLst>
              <a:ext uri="{FF2B5EF4-FFF2-40B4-BE49-F238E27FC236}">
                <a16:creationId xmlns:a16="http://schemas.microsoft.com/office/drawing/2014/main" id="{ED446E74-1AC6-9D22-6799-5DEA8483811E}"/>
              </a:ext>
            </a:extLst>
          </p:cNvPr>
          <p:cNvSpPr txBox="1"/>
          <p:nvPr/>
        </p:nvSpPr>
        <p:spPr>
          <a:xfrm>
            <a:off x="5189881" y="6532189"/>
            <a:ext cx="4637844" cy="365125"/>
          </a:xfrm>
          <a:prstGeom prst="rect">
            <a:avLst/>
          </a:prstGeom>
          <a:noFill/>
        </p:spPr>
        <p:txBody>
          <a:bodyPr wrap="square" rtlCol="0" anchor="ctr">
            <a:noAutofit/>
          </a:bodyPr>
          <a:lstStyle/>
          <a:p>
            <a:pPr marL="0" marR="0" lvl="0" indent="0" algn="r" defTabSz="371447" rtl="0" eaLnBrk="1" fontAlgn="auto" latinLnBrk="0" hangingPunct="1">
              <a:lnSpc>
                <a:spcPct val="100000"/>
              </a:lnSpc>
              <a:spcBef>
                <a:spcPts val="0"/>
              </a:spcBef>
              <a:spcAft>
                <a:spcPts val="0"/>
              </a:spcAft>
              <a:buClrTx/>
              <a:buSzTx/>
              <a:buFontTx/>
              <a:buNone/>
              <a:tabLst/>
              <a:defRPr/>
            </a:pPr>
            <a:r>
              <a:rPr kumimoji="1" lang="en-US" altLang="ja-JP" sz="650" b="1" dirty="0">
                <a:solidFill>
                  <a:schemeClr val="accent2"/>
                </a:solidFill>
                <a:latin typeface="+mn-lt"/>
                <a:cs typeface="Segoe UI" panose="020B0502040204020203" pitchFamily="34" charset="0"/>
              </a:rPr>
              <a:t>Copyright </a:t>
            </a:r>
            <a:r>
              <a:rPr kumimoji="1" lang="ja-JP" altLang="en-US" sz="650" b="1" dirty="0">
                <a:solidFill>
                  <a:schemeClr val="accent2"/>
                </a:solidFill>
                <a:latin typeface="+mn-lt"/>
                <a:cs typeface="Segoe UI" panose="020B0502040204020203" pitchFamily="34" charset="0"/>
              </a:rPr>
              <a:t>Ⓒ </a:t>
            </a:r>
            <a:r>
              <a:rPr kumimoji="1" lang="en-US" altLang="ja-JP" sz="650" b="1" dirty="0">
                <a:solidFill>
                  <a:schemeClr val="accent2"/>
                </a:solidFill>
                <a:latin typeface="+mn-lt"/>
                <a:cs typeface="Segoe UI" panose="020B0502040204020203" pitchFamily="34" charset="0"/>
              </a:rPr>
              <a:t>2024 KANSAI STARTUP ACADEMIA COALITION . All Rights Reserved.</a:t>
            </a:r>
            <a:endParaRPr kumimoji="1" lang="ja-JP" altLang="en-US" sz="650" b="1" dirty="0">
              <a:solidFill>
                <a:schemeClr val="accent2"/>
              </a:solidFill>
              <a:latin typeface="+mn-lt"/>
              <a:cs typeface="Segoe UI" panose="020B0502040204020203" pitchFamily="34" charset="0"/>
            </a:endParaRPr>
          </a:p>
        </p:txBody>
      </p:sp>
      <p:sp>
        <p:nvSpPr>
          <p:cNvPr id="9" name="正方形/長方形 8">
            <a:extLst>
              <a:ext uri="{FF2B5EF4-FFF2-40B4-BE49-F238E27FC236}">
                <a16:creationId xmlns:a16="http://schemas.microsoft.com/office/drawing/2014/main" id="{6C595136-675B-70DD-7C91-7574E2C9BEF5}"/>
              </a:ext>
            </a:extLst>
          </p:cNvPr>
          <p:cNvSpPr/>
          <p:nvPr userDrawn="1"/>
        </p:nvSpPr>
        <p:spPr>
          <a:xfrm>
            <a:off x="0" y="0"/>
            <a:ext cx="9906000" cy="468000"/>
          </a:xfrm>
          <a:prstGeom prst="rect">
            <a:avLst/>
          </a:prstGeom>
          <a:gradFill flip="none" rotWithShape="1">
            <a:gsLst>
              <a:gs pos="46000">
                <a:schemeClr val="accent2"/>
              </a:gs>
              <a:gs pos="0">
                <a:schemeClr val="accent2">
                  <a:lumMod val="40000"/>
                  <a:lumOff val="60000"/>
                  <a:alpha val="0"/>
                </a:schemeClr>
              </a:gs>
              <a:gs pos="18000">
                <a:srgbClr val="5086B1"/>
              </a:gs>
              <a:gs pos="100000">
                <a:schemeClr val="accent2"/>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a:p>
        </p:txBody>
      </p:sp>
      <p:pic>
        <p:nvPicPr>
          <p:cNvPr id="8" name="図 7">
            <a:extLst>
              <a:ext uri="{FF2B5EF4-FFF2-40B4-BE49-F238E27FC236}">
                <a16:creationId xmlns:a16="http://schemas.microsoft.com/office/drawing/2014/main" id="{BF9E1BF1-18C9-6306-5994-466298766754}"/>
              </a:ext>
            </a:extLst>
          </p:cNvPr>
          <p:cNvPicPr>
            <a:picLocks noChangeAspect="1"/>
          </p:cNvPicPr>
          <p:nvPr userDrawn="1"/>
        </p:nvPicPr>
        <p:blipFill rotWithShape="1">
          <a:blip r:embed="rId2"/>
          <a:srcRect t="18606" b="12972"/>
          <a:stretch/>
        </p:blipFill>
        <p:spPr>
          <a:xfrm>
            <a:off x="-8878" y="-8878"/>
            <a:ext cx="1322983" cy="468000"/>
          </a:xfrm>
          <a:prstGeom prst="rect">
            <a:avLst/>
          </a:prstGeom>
        </p:spPr>
      </p:pic>
      <p:sp>
        <p:nvSpPr>
          <p:cNvPr id="4" name="スライド番号プレースホルダー 3">
            <a:extLst>
              <a:ext uri="{FF2B5EF4-FFF2-40B4-BE49-F238E27FC236}">
                <a16:creationId xmlns:a16="http://schemas.microsoft.com/office/drawing/2014/main" id="{DFEEBF47-3047-4BE2-8E61-5482A2839C44}"/>
              </a:ext>
            </a:extLst>
          </p:cNvPr>
          <p:cNvSpPr>
            <a:spLocks noGrp="1"/>
          </p:cNvSpPr>
          <p:nvPr>
            <p:ph type="sldNum" sz="quarter" idx="12"/>
          </p:nvPr>
        </p:nvSpPr>
        <p:spPr>
          <a:xfrm>
            <a:off x="8708998" y="51437"/>
            <a:ext cx="1090147" cy="365125"/>
          </a:xfrm>
        </p:spPr>
        <p:txBody>
          <a:bodyPr/>
          <a:lstStyle>
            <a:lvl1pPr>
              <a:defRPr sz="2400" b="1">
                <a:solidFill>
                  <a:schemeClr val="accent2"/>
                </a:solidFill>
                <a:effectLst/>
                <a:latin typeface="+mn-lt"/>
              </a:defRPr>
            </a:lvl1pPr>
          </a:lstStyle>
          <a:p>
            <a:fld id="{A809F234-B6E2-4946-94FF-DCF496C37159}" type="slidenum">
              <a:rPr lang="ja-JP" altLang="en-US" smtClean="0"/>
              <a:pPr/>
              <a:t>‹#›</a:t>
            </a:fld>
            <a:endParaRPr lang="ja-JP" altLang="en-US" dirty="0"/>
          </a:p>
        </p:txBody>
      </p:sp>
    </p:spTree>
    <p:extLst>
      <p:ext uri="{BB962C8B-B14F-4D97-AF65-F5344CB8AC3E}">
        <p14:creationId xmlns:p14="http://schemas.microsoft.com/office/powerpoint/2010/main" val="2283437315"/>
      </p:ext>
    </p:extLst>
  </p:cSld>
  <p:clrMapOvr>
    <a:masterClrMapping/>
  </p:clrMapOvr>
  <p:hf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10_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71D2934-5E45-457D-B61F-E00702312822}"/>
              </a:ext>
            </a:extLst>
          </p:cNvPr>
          <p:cNvSpPr>
            <a:spLocks noGrp="1"/>
          </p:cNvSpPr>
          <p:nvPr>
            <p:ph type="dt" sz="half" idx="10"/>
          </p:nvPr>
        </p:nvSpPr>
        <p:spPr/>
        <p:txBody>
          <a:bodyPr/>
          <a:lstStyle/>
          <a:p>
            <a:fld id="{040E5441-BBA0-4122-9119-27B6D7B439FC}" type="datetime1">
              <a:rPr kumimoji="1" lang="ja-JP" altLang="en-US" smtClean="0"/>
              <a:t>2025/9/11</a:t>
            </a:fld>
            <a:endParaRPr kumimoji="1" lang="ja-JP" altLang="en-US"/>
          </a:p>
        </p:txBody>
      </p:sp>
      <p:sp>
        <p:nvSpPr>
          <p:cNvPr id="3" name="フッター プレースホルダー 2">
            <a:extLst>
              <a:ext uri="{FF2B5EF4-FFF2-40B4-BE49-F238E27FC236}">
                <a16:creationId xmlns:a16="http://schemas.microsoft.com/office/drawing/2014/main" id="{6ED83AEB-5931-4B40-A85A-70667847F71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FEEBF47-3047-4BE2-8E61-5482A2839C44}"/>
              </a:ext>
            </a:extLst>
          </p:cNvPr>
          <p:cNvSpPr>
            <a:spLocks noGrp="1"/>
          </p:cNvSpPr>
          <p:nvPr>
            <p:ph type="sldNum" sz="quarter" idx="12"/>
          </p:nvPr>
        </p:nvSpPr>
        <p:spPr>
          <a:xfrm>
            <a:off x="7579169" y="6519510"/>
            <a:ext cx="2228850" cy="365125"/>
          </a:xfrm>
        </p:spPr>
        <p:txBody>
          <a:bodyPr/>
          <a:lstStyle>
            <a:lvl1pPr>
              <a:defRPr sz="1050" b="0">
                <a:solidFill>
                  <a:schemeClr val="accent2"/>
                </a:solidFill>
                <a:effectLst>
                  <a:outerShdw blurRad="38100" dist="38100" dir="2700000" algn="tl">
                    <a:srgbClr val="000000">
                      <a:alpha val="43137"/>
                    </a:srgbClr>
                  </a:outerShdw>
                </a:effectLst>
              </a:defRPr>
            </a:lvl1pPr>
          </a:lstStyle>
          <a:p>
            <a:fld id="{A809F234-B6E2-4946-94FF-DCF496C37159}" type="slidenum">
              <a:rPr lang="ja-JP" altLang="en-US" smtClean="0"/>
              <a:pPr/>
              <a:t>‹#›</a:t>
            </a:fld>
            <a:endParaRPr lang="ja-JP" altLang="en-US" dirty="0"/>
          </a:p>
        </p:txBody>
      </p:sp>
      <p:sp>
        <p:nvSpPr>
          <p:cNvPr id="7" name="テキスト ボックス 6">
            <a:extLst>
              <a:ext uri="{FF2B5EF4-FFF2-40B4-BE49-F238E27FC236}">
                <a16:creationId xmlns:a16="http://schemas.microsoft.com/office/drawing/2014/main" id="{ED446E74-1AC6-9D22-6799-5DEA8483811E}"/>
              </a:ext>
            </a:extLst>
          </p:cNvPr>
          <p:cNvSpPr txBox="1"/>
          <p:nvPr/>
        </p:nvSpPr>
        <p:spPr>
          <a:xfrm>
            <a:off x="4754874" y="6532189"/>
            <a:ext cx="4637844" cy="365125"/>
          </a:xfrm>
          <a:prstGeom prst="rect">
            <a:avLst/>
          </a:prstGeom>
          <a:noFill/>
        </p:spPr>
        <p:txBody>
          <a:bodyPr wrap="square" rtlCol="0" anchor="ctr">
            <a:noAutofit/>
          </a:bodyPr>
          <a:lstStyle/>
          <a:p>
            <a:pPr marL="0" marR="0" lvl="0" indent="0" algn="r" defTabSz="371447" rtl="0" eaLnBrk="1" fontAlgn="auto" latinLnBrk="0" hangingPunct="1">
              <a:lnSpc>
                <a:spcPct val="100000"/>
              </a:lnSpc>
              <a:spcBef>
                <a:spcPts val="0"/>
              </a:spcBef>
              <a:spcAft>
                <a:spcPts val="0"/>
              </a:spcAft>
              <a:buClrTx/>
              <a:buSzTx/>
              <a:buFontTx/>
              <a:buNone/>
              <a:tabLst/>
              <a:defRPr/>
            </a:pPr>
            <a:r>
              <a:rPr kumimoji="1" lang="en-US" altLang="ja-JP" sz="650" b="1" dirty="0">
                <a:solidFill>
                  <a:schemeClr val="accent2"/>
                </a:solidFill>
                <a:latin typeface="+mn-lt"/>
                <a:cs typeface="Segoe UI" panose="020B0502040204020203" pitchFamily="34" charset="0"/>
              </a:rPr>
              <a:t>Copyright </a:t>
            </a:r>
            <a:r>
              <a:rPr kumimoji="1" lang="ja-JP" altLang="en-US" sz="650" b="1" dirty="0">
                <a:solidFill>
                  <a:schemeClr val="accent2"/>
                </a:solidFill>
                <a:latin typeface="+mn-lt"/>
                <a:cs typeface="Segoe UI" panose="020B0502040204020203" pitchFamily="34" charset="0"/>
              </a:rPr>
              <a:t>Ⓒ </a:t>
            </a:r>
            <a:r>
              <a:rPr kumimoji="1" lang="en-US" altLang="ja-JP" sz="650" b="1" dirty="0">
                <a:solidFill>
                  <a:schemeClr val="accent2"/>
                </a:solidFill>
                <a:latin typeface="+mn-lt"/>
                <a:cs typeface="Segoe UI" panose="020B0502040204020203" pitchFamily="34" charset="0"/>
              </a:rPr>
              <a:t>2024 KANSAI STARTUP ACADEMIA COALITION . All Rights Reserved.</a:t>
            </a:r>
            <a:endParaRPr kumimoji="1" lang="ja-JP" altLang="en-US" sz="650" b="1" dirty="0">
              <a:solidFill>
                <a:schemeClr val="accent2"/>
              </a:solidFill>
              <a:latin typeface="+mn-lt"/>
              <a:cs typeface="Segoe UI" panose="020B0502040204020203" pitchFamily="34" charset="0"/>
            </a:endParaRPr>
          </a:p>
        </p:txBody>
      </p:sp>
      <p:sp>
        <p:nvSpPr>
          <p:cNvPr id="9" name="正方形/長方形 8">
            <a:extLst>
              <a:ext uri="{FF2B5EF4-FFF2-40B4-BE49-F238E27FC236}">
                <a16:creationId xmlns:a16="http://schemas.microsoft.com/office/drawing/2014/main" id="{6C595136-675B-70DD-7C91-7574E2C9BEF5}"/>
              </a:ext>
            </a:extLst>
          </p:cNvPr>
          <p:cNvSpPr/>
          <p:nvPr userDrawn="1"/>
        </p:nvSpPr>
        <p:spPr>
          <a:xfrm>
            <a:off x="0" y="0"/>
            <a:ext cx="9906000" cy="46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88184FFE-8EDE-F1E0-8530-4870CEB7B1C3}"/>
              </a:ext>
            </a:extLst>
          </p:cNvPr>
          <p:cNvSpPr/>
          <p:nvPr userDrawn="1"/>
        </p:nvSpPr>
        <p:spPr>
          <a:xfrm>
            <a:off x="8991600" y="-8878"/>
            <a:ext cx="914400" cy="476878"/>
          </a:xfrm>
          <a:prstGeom prst="rect">
            <a:avLst/>
          </a:prstGeom>
          <a:solidFill>
            <a:srgbClr val="FF33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 name="図 9">
            <a:extLst>
              <a:ext uri="{FF2B5EF4-FFF2-40B4-BE49-F238E27FC236}">
                <a16:creationId xmlns:a16="http://schemas.microsoft.com/office/drawing/2014/main" id="{224BF7FB-0853-FE22-C533-BE508231DCCC}"/>
              </a:ext>
            </a:extLst>
          </p:cNvPr>
          <p:cNvPicPr>
            <a:picLocks noChangeAspect="1"/>
          </p:cNvPicPr>
          <p:nvPr userDrawn="1"/>
        </p:nvPicPr>
        <p:blipFill>
          <a:blip r:embed="rId2"/>
          <a:stretch>
            <a:fillRect/>
          </a:stretch>
        </p:blipFill>
        <p:spPr>
          <a:xfrm>
            <a:off x="0" y="0"/>
            <a:ext cx="476599" cy="468000"/>
          </a:xfrm>
          <a:prstGeom prst="rect">
            <a:avLst/>
          </a:prstGeom>
        </p:spPr>
      </p:pic>
    </p:spTree>
    <p:extLst>
      <p:ext uri="{BB962C8B-B14F-4D97-AF65-F5344CB8AC3E}">
        <p14:creationId xmlns:p14="http://schemas.microsoft.com/office/powerpoint/2010/main" val="2264671127"/>
      </p:ext>
    </p:extLst>
  </p:cSld>
  <p:clrMapOvr>
    <a:masterClrMapping/>
  </p:clrMapOvr>
  <p:hf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3_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71D2934-5E45-457D-B61F-E00702312822}"/>
              </a:ext>
            </a:extLst>
          </p:cNvPr>
          <p:cNvSpPr>
            <a:spLocks noGrp="1"/>
          </p:cNvSpPr>
          <p:nvPr>
            <p:ph type="dt" sz="half" idx="10"/>
          </p:nvPr>
        </p:nvSpPr>
        <p:spPr/>
        <p:txBody>
          <a:bodyPr/>
          <a:lstStyle/>
          <a:p>
            <a:fld id="{040E5441-BBA0-4122-9119-27B6D7B439FC}" type="datetime1">
              <a:rPr kumimoji="1" lang="ja-JP" altLang="en-US" smtClean="0"/>
              <a:t>2025/9/11</a:t>
            </a:fld>
            <a:endParaRPr kumimoji="1" lang="ja-JP" altLang="en-US"/>
          </a:p>
        </p:txBody>
      </p:sp>
      <p:sp>
        <p:nvSpPr>
          <p:cNvPr id="3" name="フッター プレースホルダー 2">
            <a:extLst>
              <a:ext uri="{FF2B5EF4-FFF2-40B4-BE49-F238E27FC236}">
                <a16:creationId xmlns:a16="http://schemas.microsoft.com/office/drawing/2014/main" id="{6ED83AEB-5931-4B40-A85A-70667847F71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FEEBF47-3047-4BE2-8E61-5482A2839C44}"/>
              </a:ext>
            </a:extLst>
          </p:cNvPr>
          <p:cNvSpPr>
            <a:spLocks noGrp="1"/>
          </p:cNvSpPr>
          <p:nvPr>
            <p:ph type="sldNum" sz="quarter" idx="12"/>
          </p:nvPr>
        </p:nvSpPr>
        <p:spPr>
          <a:xfrm>
            <a:off x="7579169" y="6492876"/>
            <a:ext cx="2228850" cy="365125"/>
          </a:xfrm>
        </p:spPr>
        <p:txBody>
          <a:bodyPr/>
          <a:lstStyle>
            <a:lvl1pPr>
              <a:defRPr>
                <a:solidFill>
                  <a:schemeClr val="accent4">
                    <a:lumMod val="40000"/>
                    <a:lumOff val="60000"/>
                  </a:schemeClr>
                </a:solidFill>
                <a:effectLst>
                  <a:outerShdw blurRad="38100" dist="38100" dir="2700000" algn="tl">
                    <a:srgbClr val="000000">
                      <a:alpha val="43137"/>
                    </a:srgbClr>
                  </a:outerShdw>
                </a:effectLst>
              </a:defRPr>
            </a:lvl1pPr>
          </a:lstStyle>
          <a:p>
            <a:fld id="{A809F234-B6E2-4946-94FF-DCF496C37159}" type="slidenum">
              <a:rPr kumimoji="1" lang="ja-JP" altLang="en-US" smtClean="0"/>
              <a:t>‹#›</a:t>
            </a:fld>
            <a:endParaRPr kumimoji="1" lang="ja-JP" altLang="en-US"/>
          </a:p>
        </p:txBody>
      </p:sp>
      <p:pic>
        <p:nvPicPr>
          <p:cNvPr id="28" name="図 27">
            <a:extLst>
              <a:ext uri="{FF2B5EF4-FFF2-40B4-BE49-F238E27FC236}">
                <a16:creationId xmlns:a16="http://schemas.microsoft.com/office/drawing/2014/main" id="{DD90339A-853A-4F62-938B-6B7DD586B7EE}"/>
              </a:ext>
            </a:extLst>
          </p:cNvPr>
          <p:cNvPicPr>
            <a:picLocks noChangeAspect="1"/>
          </p:cNvPicPr>
          <p:nvPr/>
        </p:nvPicPr>
        <p:blipFill>
          <a:blip r:embed="rId2"/>
          <a:stretch>
            <a:fillRect/>
          </a:stretch>
        </p:blipFill>
        <p:spPr>
          <a:xfrm>
            <a:off x="8654232" y="0"/>
            <a:ext cx="1259507" cy="432000"/>
          </a:xfrm>
          <a:prstGeom prst="rect">
            <a:avLst/>
          </a:prstGeom>
        </p:spPr>
      </p:pic>
      <p:sp>
        <p:nvSpPr>
          <p:cNvPr id="7" name="テキスト ボックス 6">
            <a:extLst>
              <a:ext uri="{FF2B5EF4-FFF2-40B4-BE49-F238E27FC236}">
                <a16:creationId xmlns:a16="http://schemas.microsoft.com/office/drawing/2014/main" id="{ED446E74-1AC6-9D22-6799-5DEA8483811E}"/>
              </a:ext>
            </a:extLst>
          </p:cNvPr>
          <p:cNvSpPr txBox="1"/>
          <p:nvPr/>
        </p:nvSpPr>
        <p:spPr>
          <a:xfrm>
            <a:off x="4754874" y="6505555"/>
            <a:ext cx="4637844" cy="365125"/>
          </a:xfrm>
          <a:prstGeom prst="rect">
            <a:avLst/>
          </a:prstGeom>
          <a:noFill/>
        </p:spPr>
        <p:txBody>
          <a:bodyPr wrap="square" rtlCol="0" anchor="ctr">
            <a:noAutofit/>
          </a:bodyPr>
          <a:lstStyle/>
          <a:p>
            <a:pPr marL="0" marR="0" lvl="0" indent="0" algn="r" defTabSz="371447" rtl="0" eaLnBrk="1" fontAlgn="auto" latinLnBrk="0" hangingPunct="1">
              <a:lnSpc>
                <a:spcPct val="100000"/>
              </a:lnSpc>
              <a:spcBef>
                <a:spcPts val="0"/>
              </a:spcBef>
              <a:spcAft>
                <a:spcPts val="0"/>
              </a:spcAft>
              <a:buClrTx/>
              <a:buSzTx/>
              <a:buFontTx/>
              <a:buNone/>
              <a:tabLst/>
              <a:defRPr/>
            </a:pPr>
            <a:r>
              <a:rPr kumimoji="1" lang="en-US" altLang="ja-JP" sz="650" dirty="0">
                <a:solidFill>
                  <a:schemeClr val="accent4">
                    <a:lumMod val="40000"/>
                    <a:lumOff val="60000"/>
                  </a:schemeClr>
                </a:solidFill>
                <a:latin typeface="+mn-lt"/>
                <a:cs typeface="Segoe UI" panose="020B0502040204020203" pitchFamily="34" charset="0"/>
              </a:rPr>
              <a:t>Copyright </a:t>
            </a:r>
            <a:r>
              <a:rPr kumimoji="1" lang="ja-JP" altLang="en-US" sz="650">
                <a:solidFill>
                  <a:schemeClr val="accent4">
                    <a:lumMod val="40000"/>
                    <a:lumOff val="60000"/>
                  </a:schemeClr>
                </a:solidFill>
                <a:latin typeface="+mn-lt"/>
                <a:cs typeface="Segoe UI" panose="020B0502040204020203" pitchFamily="34" charset="0"/>
              </a:rPr>
              <a:t>Ⓒ </a:t>
            </a:r>
            <a:r>
              <a:rPr kumimoji="1" lang="en-US" altLang="ja-JP" sz="650" dirty="0">
                <a:solidFill>
                  <a:schemeClr val="accent4">
                    <a:lumMod val="40000"/>
                    <a:lumOff val="60000"/>
                  </a:schemeClr>
                </a:solidFill>
                <a:latin typeface="+mn-lt"/>
                <a:cs typeface="Segoe UI" panose="020B0502040204020203" pitchFamily="34" charset="0"/>
              </a:rPr>
              <a:t>2023 KEIHANSHIN STARTUP ACADEMIA COALITION . All Rights Reserved.</a:t>
            </a:r>
            <a:endParaRPr kumimoji="1" lang="ja-JP" altLang="en-US" sz="650">
              <a:solidFill>
                <a:schemeClr val="accent4">
                  <a:lumMod val="40000"/>
                  <a:lumOff val="60000"/>
                </a:schemeClr>
              </a:solidFill>
              <a:latin typeface="+mn-lt"/>
              <a:cs typeface="Segoe UI" panose="020B0502040204020203" pitchFamily="34" charset="0"/>
            </a:endParaRPr>
          </a:p>
        </p:txBody>
      </p:sp>
    </p:spTree>
    <p:extLst>
      <p:ext uri="{BB962C8B-B14F-4D97-AF65-F5344CB8AC3E}">
        <p14:creationId xmlns:p14="http://schemas.microsoft.com/office/powerpoint/2010/main" val="3032937318"/>
      </p:ext>
    </p:extLst>
  </p:cSld>
  <p:clrMapOvr>
    <a:masterClrMapping/>
  </p:clrMapOvr>
  <p:hf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2_白紙">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AA961E14-BBB6-2799-303F-131B3D42BDC0}"/>
              </a:ext>
            </a:extLst>
          </p:cNvPr>
          <p:cNvSpPr txBox="1"/>
          <p:nvPr/>
        </p:nvSpPr>
        <p:spPr>
          <a:xfrm>
            <a:off x="0" y="-1"/>
            <a:ext cx="9906000" cy="279948"/>
          </a:xfrm>
          <a:prstGeom prst="rect">
            <a:avLst/>
          </a:prstGeom>
          <a:solidFill>
            <a:srgbClr val="164266"/>
          </a:soli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sz="1219">
              <a:solidFill>
                <a:schemeClr val="bg1"/>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821963AA-D1C6-FF07-D676-47B3F7037CAF}"/>
              </a:ext>
            </a:extLst>
          </p:cNvPr>
          <p:cNvSpPr txBox="1"/>
          <p:nvPr/>
        </p:nvSpPr>
        <p:spPr>
          <a:xfrm>
            <a:off x="0" y="6505555"/>
            <a:ext cx="9906000" cy="317459"/>
          </a:xfrm>
          <a:prstGeom prst="rect">
            <a:avLst/>
          </a:prstGeom>
          <a:solidFill>
            <a:srgbClr val="164266"/>
          </a:soli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sz="1463">
              <a:solidFill>
                <a:schemeClr val="accent4">
                  <a:lumMod val="40000"/>
                  <a:lumOff val="60000"/>
                </a:schemeClr>
              </a:solidFill>
              <a:latin typeface="Meiryo UI" panose="020B0604030504040204" pitchFamily="50" charset="-128"/>
              <a:ea typeface="Meiryo UI" panose="020B0604030504040204" pitchFamily="50" charset="-128"/>
            </a:endParaRPr>
          </a:p>
        </p:txBody>
      </p:sp>
      <p:sp>
        <p:nvSpPr>
          <p:cNvPr id="2" name="日付プレースホルダー 1">
            <a:extLst>
              <a:ext uri="{FF2B5EF4-FFF2-40B4-BE49-F238E27FC236}">
                <a16:creationId xmlns:a16="http://schemas.microsoft.com/office/drawing/2014/main" id="{571D2934-5E45-457D-B61F-E00702312822}"/>
              </a:ext>
            </a:extLst>
          </p:cNvPr>
          <p:cNvSpPr>
            <a:spLocks noGrp="1"/>
          </p:cNvSpPr>
          <p:nvPr>
            <p:ph type="dt" sz="half" idx="10"/>
          </p:nvPr>
        </p:nvSpPr>
        <p:spPr/>
        <p:txBody>
          <a:bodyPr/>
          <a:lstStyle/>
          <a:p>
            <a:fld id="{040E5441-BBA0-4122-9119-27B6D7B439FC}" type="datetime1">
              <a:rPr kumimoji="1" lang="ja-JP" altLang="en-US" smtClean="0"/>
              <a:t>2025/9/11</a:t>
            </a:fld>
            <a:endParaRPr kumimoji="1" lang="ja-JP" altLang="en-US"/>
          </a:p>
        </p:txBody>
      </p:sp>
      <p:sp>
        <p:nvSpPr>
          <p:cNvPr id="3" name="フッター プレースホルダー 2">
            <a:extLst>
              <a:ext uri="{FF2B5EF4-FFF2-40B4-BE49-F238E27FC236}">
                <a16:creationId xmlns:a16="http://schemas.microsoft.com/office/drawing/2014/main" id="{6ED83AEB-5931-4B40-A85A-70667847F71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FEEBF47-3047-4BE2-8E61-5482A2839C44}"/>
              </a:ext>
            </a:extLst>
          </p:cNvPr>
          <p:cNvSpPr>
            <a:spLocks noGrp="1"/>
          </p:cNvSpPr>
          <p:nvPr>
            <p:ph type="sldNum" sz="quarter" idx="12"/>
          </p:nvPr>
        </p:nvSpPr>
        <p:spPr>
          <a:xfrm>
            <a:off x="7579169" y="6492876"/>
            <a:ext cx="2228850" cy="365125"/>
          </a:xfrm>
        </p:spPr>
        <p:txBody>
          <a:bodyPr/>
          <a:lstStyle>
            <a:lvl1pPr>
              <a:defRPr>
                <a:solidFill>
                  <a:schemeClr val="bg1"/>
                </a:solidFill>
                <a:effectLst>
                  <a:outerShdw blurRad="38100" dist="38100" dir="2700000" algn="tl">
                    <a:srgbClr val="000000">
                      <a:alpha val="43137"/>
                    </a:srgbClr>
                  </a:outerShdw>
                </a:effectLst>
              </a:defRPr>
            </a:lvl1pPr>
          </a:lstStyle>
          <a:p>
            <a:fld id="{A809F234-B6E2-4946-94FF-DCF496C37159}" type="slidenum">
              <a:rPr kumimoji="1" lang="ja-JP" altLang="en-US" smtClean="0"/>
              <a:t>‹#›</a:t>
            </a:fld>
            <a:endParaRPr kumimoji="1" lang="ja-JP" altLang="en-US"/>
          </a:p>
        </p:txBody>
      </p:sp>
      <p:sp>
        <p:nvSpPr>
          <p:cNvPr id="7" name="テキスト ボックス 6">
            <a:extLst>
              <a:ext uri="{FF2B5EF4-FFF2-40B4-BE49-F238E27FC236}">
                <a16:creationId xmlns:a16="http://schemas.microsoft.com/office/drawing/2014/main" id="{51FF6888-536B-72A1-7A24-200D12B79C48}"/>
              </a:ext>
            </a:extLst>
          </p:cNvPr>
          <p:cNvSpPr txBox="1"/>
          <p:nvPr/>
        </p:nvSpPr>
        <p:spPr>
          <a:xfrm>
            <a:off x="4754874" y="6505555"/>
            <a:ext cx="4637844" cy="365125"/>
          </a:xfrm>
          <a:prstGeom prst="rect">
            <a:avLst/>
          </a:prstGeom>
          <a:noFill/>
        </p:spPr>
        <p:txBody>
          <a:bodyPr wrap="square" rtlCol="0" anchor="ctr">
            <a:noAutofit/>
          </a:bodyPr>
          <a:lstStyle/>
          <a:p>
            <a:pPr marL="0" marR="0" lvl="0" indent="0" algn="r" defTabSz="371447" rtl="0" eaLnBrk="1" fontAlgn="auto" latinLnBrk="0" hangingPunct="1">
              <a:lnSpc>
                <a:spcPct val="100000"/>
              </a:lnSpc>
              <a:spcBef>
                <a:spcPts val="0"/>
              </a:spcBef>
              <a:spcAft>
                <a:spcPts val="0"/>
              </a:spcAft>
              <a:buClrTx/>
              <a:buSzTx/>
              <a:buFontTx/>
              <a:buNone/>
              <a:tabLst/>
              <a:defRPr/>
            </a:pPr>
            <a:r>
              <a:rPr kumimoji="1" lang="en-US" altLang="ja-JP" sz="650" dirty="0">
                <a:solidFill>
                  <a:schemeClr val="accent4">
                    <a:lumMod val="40000"/>
                    <a:lumOff val="60000"/>
                  </a:schemeClr>
                </a:solidFill>
                <a:latin typeface="+mn-lt"/>
                <a:cs typeface="Segoe UI" panose="020B0502040204020203" pitchFamily="34" charset="0"/>
              </a:rPr>
              <a:t>Copyright </a:t>
            </a:r>
            <a:r>
              <a:rPr kumimoji="1" lang="ja-JP" altLang="en-US" sz="650">
                <a:solidFill>
                  <a:schemeClr val="accent4">
                    <a:lumMod val="40000"/>
                    <a:lumOff val="60000"/>
                  </a:schemeClr>
                </a:solidFill>
                <a:latin typeface="+mn-lt"/>
                <a:cs typeface="Segoe UI" panose="020B0502040204020203" pitchFamily="34" charset="0"/>
              </a:rPr>
              <a:t>Ⓒ </a:t>
            </a:r>
            <a:r>
              <a:rPr kumimoji="1" lang="en-US" altLang="ja-JP" sz="650" dirty="0">
                <a:solidFill>
                  <a:schemeClr val="accent4">
                    <a:lumMod val="40000"/>
                    <a:lumOff val="60000"/>
                  </a:schemeClr>
                </a:solidFill>
                <a:latin typeface="+mn-lt"/>
                <a:cs typeface="Segoe UI" panose="020B0502040204020203" pitchFamily="34" charset="0"/>
              </a:rPr>
              <a:t>2023 KEIHANSHIN STARTUP ACADEMIA COALITION . All Rights Reserved.</a:t>
            </a:r>
            <a:endParaRPr kumimoji="1" lang="ja-JP" altLang="en-US" sz="650">
              <a:solidFill>
                <a:schemeClr val="accent4">
                  <a:lumMod val="40000"/>
                  <a:lumOff val="60000"/>
                </a:schemeClr>
              </a:solidFill>
              <a:latin typeface="+mn-lt"/>
              <a:cs typeface="Segoe UI" panose="020B0502040204020203" pitchFamily="34" charset="0"/>
            </a:endParaRPr>
          </a:p>
        </p:txBody>
      </p:sp>
    </p:spTree>
    <p:extLst>
      <p:ext uri="{BB962C8B-B14F-4D97-AF65-F5344CB8AC3E}">
        <p14:creationId xmlns:p14="http://schemas.microsoft.com/office/powerpoint/2010/main" val="3944575558"/>
      </p:ext>
    </p:extLst>
  </p:cSld>
  <p:clrMapOvr>
    <a:masterClrMapping/>
  </p:clrMapOvr>
  <p:hf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AA62CA-167F-448D-93DE-B675366F326C}"/>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D14F461-6F41-4162-8A92-37AE1CC6145A}"/>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D7D7BCA-6EF5-4DFC-B0BF-2D6B32025676}"/>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69B8FEE-2C59-4E3B-8E08-380E431B40BE}"/>
              </a:ext>
            </a:extLst>
          </p:cNvPr>
          <p:cNvSpPr>
            <a:spLocks noGrp="1"/>
          </p:cNvSpPr>
          <p:nvPr>
            <p:ph type="dt" sz="half" idx="10"/>
          </p:nvPr>
        </p:nvSpPr>
        <p:spPr/>
        <p:txBody>
          <a:bodyPr/>
          <a:lstStyle/>
          <a:p>
            <a:fld id="{062545B0-F029-4362-ABC8-BFD4B335DF37}" type="datetime1">
              <a:rPr kumimoji="1" lang="ja-JP" altLang="en-US" smtClean="0"/>
              <a:t>2025/9/11</a:t>
            </a:fld>
            <a:endParaRPr kumimoji="1" lang="ja-JP" altLang="en-US"/>
          </a:p>
        </p:txBody>
      </p:sp>
      <p:sp>
        <p:nvSpPr>
          <p:cNvPr id="6" name="フッター プレースホルダー 5">
            <a:extLst>
              <a:ext uri="{FF2B5EF4-FFF2-40B4-BE49-F238E27FC236}">
                <a16:creationId xmlns:a16="http://schemas.microsoft.com/office/drawing/2014/main" id="{AE33542D-DA23-4922-AC16-0B7FA73E56C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DF9A7AD-C770-42A6-989C-3C84E34B4D38}"/>
              </a:ext>
            </a:extLst>
          </p:cNvPr>
          <p:cNvSpPr>
            <a:spLocks noGrp="1"/>
          </p:cNvSpPr>
          <p:nvPr>
            <p:ph type="sldNum" sz="quarter" idx="12"/>
          </p:nvPr>
        </p:nvSpPr>
        <p:spPr/>
        <p:txBody>
          <a:bodyPr/>
          <a:lstStyle/>
          <a:p>
            <a:fld id="{A809F234-B6E2-4946-94FF-DCF496C37159}" type="slidenum">
              <a:rPr kumimoji="1" lang="ja-JP" altLang="en-US" smtClean="0"/>
              <a:t>‹#›</a:t>
            </a:fld>
            <a:endParaRPr kumimoji="1" lang="ja-JP" altLang="en-US"/>
          </a:p>
        </p:txBody>
      </p:sp>
    </p:spTree>
    <p:extLst>
      <p:ext uri="{BB962C8B-B14F-4D97-AF65-F5344CB8AC3E}">
        <p14:creationId xmlns:p14="http://schemas.microsoft.com/office/powerpoint/2010/main" val="33158770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3A8FEB-B471-468D-A2BE-961C7123E262}"/>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E2113FD7-FE41-44A4-9A0D-7DE5BB3F7FFF}"/>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166DC259-A718-4D40-AEFB-0D80845B1732}"/>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D821868-2D1B-4203-87F2-FFB21C3C7981}"/>
              </a:ext>
            </a:extLst>
          </p:cNvPr>
          <p:cNvSpPr>
            <a:spLocks noGrp="1"/>
          </p:cNvSpPr>
          <p:nvPr>
            <p:ph type="dt" sz="half" idx="10"/>
          </p:nvPr>
        </p:nvSpPr>
        <p:spPr/>
        <p:txBody>
          <a:bodyPr/>
          <a:lstStyle/>
          <a:p>
            <a:fld id="{E177CFD9-83B8-4789-8A09-B52638964501}" type="datetime1">
              <a:rPr kumimoji="1" lang="ja-JP" altLang="en-US" smtClean="0"/>
              <a:t>2025/9/11</a:t>
            </a:fld>
            <a:endParaRPr kumimoji="1" lang="ja-JP" altLang="en-US"/>
          </a:p>
        </p:txBody>
      </p:sp>
      <p:sp>
        <p:nvSpPr>
          <p:cNvPr id="6" name="フッター プレースホルダー 5">
            <a:extLst>
              <a:ext uri="{FF2B5EF4-FFF2-40B4-BE49-F238E27FC236}">
                <a16:creationId xmlns:a16="http://schemas.microsoft.com/office/drawing/2014/main" id="{703A92AF-0411-433C-88F6-5B18C77CDAA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C978941-6571-4CCB-890F-A065E98FA030}"/>
              </a:ext>
            </a:extLst>
          </p:cNvPr>
          <p:cNvSpPr>
            <a:spLocks noGrp="1"/>
          </p:cNvSpPr>
          <p:nvPr>
            <p:ph type="sldNum" sz="quarter" idx="12"/>
          </p:nvPr>
        </p:nvSpPr>
        <p:spPr/>
        <p:txBody>
          <a:bodyPr/>
          <a:lstStyle/>
          <a:p>
            <a:fld id="{A809F234-B6E2-4946-94FF-DCF496C37159}" type="slidenum">
              <a:rPr kumimoji="1" lang="ja-JP" altLang="en-US" smtClean="0"/>
              <a:t>‹#›</a:t>
            </a:fld>
            <a:endParaRPr kumimoji="1" lang="ja-JP" altLang="en-US"/>
          </a:p>
        </p:txBody>
      </p:sp>
    </p:spTree>
    <p:extLst>
      <p:ext uri="{BB962C8B-B14F-4D97-AF65-F5344CB8AC3E}">
        <p14:creationId xmlns:p14="http://schemas.microsoft.com/office/powerpoint/2010/main" val="11843162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0DEB13-C797-4898-8501-DA24FF6BEC9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D509AAC-0C8F-4172-A81C-4961BF87FA2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FB40A34-3E6C-4D01-AF1A-E5656DE6C3CF}"/>
              </a:ext>
            </a:extLst>
          </p:cNvPr>
          <p:cNvSpPr>
            <a:spLocks noGrp="1"/>
          </p:cNvSpPr>
          <p:nvPr>
            <p:ph type="dt" sz="half" idx="10"/>
          </p:nvPr>
        </p:nvSpPr>
        <p:spPr/>
        <p:txBody>
          <a:bodyPr/>
          <a:lstStyle/>
          <a:p>
            <a:fld id="{21D51200-3D5C-47AF-93D1-878C2232A0ED}" type="datetime1">
              <a:rPr kumimoji="1" lang="ja-JP" altLang="en-US" smtClean="0"/>
              <a:t>2025/9/11</a:t>
            </a:fld>
            <a:endParaRPr kumimoji="1" lang="ja-JP" altLang="en-US"/>
          </a:p>
        </p:txBody>
      </p:sp>
      <p:sp>
        <p:nvSpPr>
          <p:cNvPr id="5" name="フッター プレースホルダー 4">
            <a:extLst>
              <a:ext uri="{FF2B5EF4-FFF2-40B4-BE49-F238E27FC236}">
                <a16:creationId xmlns:a16="http://schemas.microsoft.com/office/drawing/2014/main" id="{6A571E87-B710-4E1D-B488-5419C93840A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26E4FA6-D695-4D21-86F4-9E147228618C}"/>
              </a:ext>
            </a:extLst>
          </p:cNvPr>
          <p:cNvSpPr>
            <a:spLocks noGrp="1"/>
          </p:cNvSpPr>
          <p:nvPr>
            <p:ph type="sldNum" sz="quarter" idx="12"/>
          </p:nvPr>
        </p:nvSpPr>
        <p:spPr/>
        <p:txBody>
          <a:bodyPr/>
          <a:lstStyle/>
          <a:p>
            <a:fld id="{A809F234-B6E2-4946-94FF-DCF496C37159}" type="slidenum">
              <a:rPr kumimoji="1" lang="ja-JP" altLang="en-US" smtClean="0"/>
              <a:t>‹#›</a:t>
            </a:fld>
            <a:endParaRPr kumimoji="1" lang="ja-JP" altLang="en-US"/>
          </a:p>
        </p:txBody>
      </p:sp>
    </p:spTree>
    <p:extLst>
      <p:ext uri="{BB962C8B-B14F-4D97-AF65-F5344CB8AC3E}">
        <p14:creationId xmlns:p14="http://schemas.microsoft.com/office/powerpoint/2010/main" val="2042985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345AB49-D5FB-409D-84F5-57CE922D9D0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FA2BC61-5A22-403A-9E5F-0CFC46729702}"/>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8D55CCE-6015-4E3B-9FCC-5088E3465ADA}"/>
              </a:ext>
            </a:extLst>
          </p:cNvPr>
          <p:cNvSpPr>
            <a:spLocks noGrp="1"/>
          </p:cNvSpPr>
          <p:nvPr>
            <p:ph type="dt" sz="half" idx="10"/>
          </p:nvPr>
        </p:nvSpPr>
        <p:spPr/>
        <p:txBody>
          <a:bodyPr/>
          <a:lstStyle/>
          <a:p>
            <a:fld id="{8B00DDCF-C0D0-466F-A9D0-DA76A5F381F5}" type="datetime1">
              <a:rPr kumimoji="1" lang="ja-JP" altLang="en-US" smtClean="0"/>
              <a:t>2025/9/11</a:t>
            </a:fld>
            <a:endParaRPr kumimoji="1" lang="ja-JP" altLang="en-US"/>
          </a:p>
        </p:txBody>
      </p:sp>
      <p:sp>
        <p:nvSpPr>
          <p:cNvPr id="5" name="フッター プレースホルダー 4">
            <a:extLst>
              <a:ext uri="{FF2B5EF4-FFF2-40B4-BE49-F238E27FC236}">
                <a16:creationId xmlns:a16="http://schemas.microsoft.com/office/drawing/2014/main" id="{5E10DE19-7960-4016-AB9F-473BB47F809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F725F7A-D626-4DD3-A7FB-278DE225CF04}"/>
              </a:ext>
            </a:extLst>
          </p:cNvPr>
          <p:cNvSpPr>
            <a:spLocks noGrp="1"/>
          </p:cNvSpPr>
          <p:nvPr>
            <p:ph type="sldNum" sz="quarter" idx="12"/>
          </p:nvPr>
        </p:nvSpPr>
        <p:spPr/>
        <p:txBody>
          <a:bodyPr/>
          <a:lstStyle/>
          <a:p>
            <a:fld id="{A809F234-B6E2-4946-94FF-DCF496C37159}" type="slidenum">
              <a:rPr kumimoji="1" lang="ja-JP" altLang="en-US" smtClean="0"/>
              <a:t>‹#›</a:t>
            </a:fld>
            <a:endParaRPr kumimoji="1" lang="ja-JP" altLang="en-US"/>
          </a:p>
        </p:txBody>
      </p:sp>
    </p:spTree>
    <p:extLst>
      <p:ext uri="{BB962C8B-B14F-4D97-AF65-F5344CB8AC3E}">
        <p14:creationId xmlns:p14="http://schemas.microsoft.com/office/powerpoint/2010/main" val="39018268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24405C-895B-40D0-B7B7-A0C6AA319EE5}"/>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154C275-BE68-4756-8953-B3978C5F97E5}"/>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E477C40-F961-401B-BB19-FBBA2A43158D}"/>
              </a:ext>
            </a:extLst>
          </p:cNvPr>
          <p:cNvSpPr>
            <a:spLocks noGrp="1"/>
          </p:cNvSpPr>
          <p:nvPr>
            <p:ph type="dt" sz="half" idx="10"/>
          </p:nvPr>
        </p:nvSpPr>
        <p:spPr/>
        <p:txBody>
          <a:bodyPr/>
          <a:lstStyle/>
          <a:p>
            <a:fld id="{D48C4F68-0F5E-46DB-84BD-23B323CAA1B9}" type="datetime1">
              <a:rPr kumimoji="1" lang="ja-JP" altLang="en-US" smtClean="0"/>
              <a:t>2025/9/11</a:t>
            </a:fld>
            <a:endParaRPr kumimoji="1" lang="ja-JP" altLang="en-US"/>
          </a:p>
        </p:txBody>
      </p:sp>
      <p:sp>
        <p:nvSpPr>
          <p:cNvPr id="5" name="フッター プレースホルダー 4">
            <a:extLst>
              <a:ext uri="{FF2B5EF4-FFF2-40B4-BE49-F238E27FC236}">
                <a16:creationId xmlns:a16="http://schemas.microsoft.com/office/drawing/2014/main" id="{B87F9FED-5C44-4F44-A0AB-F0DDCE008F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FB3CB0F-54FC-4DC4-BC92-2BA60258DB41}"/>
              </a:ext>
            </a:extLst>
          </p:cNvPr>
          <p:cNvSpPr>
            <a:spLocks noGrp="1"/>
          </p:cNvSpPr>
          <p:nvPr>
            <p:ph type="sldNum" sz="quarter" idx="12"/>
          </p:nvPr>
        </p:nvSpPr>
        <p:spPr/>
        <p:txBody>
          <a:bodyPr/>
          <a:lstStyle/>
          <a:p>
            <a:fld id="{A809F234-B6E2-4946-94FF-DCF496C37159}" type="slidenum">
              <a:rPr kumimoji="1" lang="ja-JP" altLang="en-US" smtClean="0"/>
              <a:t>‹#›</a:t>
            </a:fld>
            <a:endParaRPr kumimoji="1" lang="ja-JP" altLang="en-US"/>
          </a:p>
        </p:txBody>
      </p:sp>
    </p:spTree>
    <p:extLst>
      <p:ext uri="{BB962C8B-B14F-4D97-AF65-F5344CB8AC3E}">
        <p14:creationId xmlns:p14="http://schemas.microsoft.com/office/powerpoint/2010/main" val="140232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B28BA4-679A-47FA-82E8-554D88A5CBBC}"/>
              </a:ext>
            </a:extLst>
          </p:cNvPr>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D9C1BEA-DCF1-4372-9E67-1735574761A2}"/>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4B1935B-389E-4238-A210-CEC2E7D0CC0F}"/>
              </a:ext>
            </a:extLst>
          </p:cNvPr>
          <p:cNvSpPr>
            <a:spLocks noGrp="1"/>
          </p:cNvSpPr>
          <p:nvPr>
            <p:ph type="dt" sz="half" idx="10"/>
          </p:nvPr>
        </p:nvSpPr>
        <p:spPr/>
        <p:txBody>
          <a:bodyPr/>
          <a:lstStyle/>
          <a:p>
            <a:fld id="{BE768AC9-E723-4630-BAF8-3D815A0B70E9}" type="datetime1">
              <a:rPr kumimoji="1" lang="ja-JP" altLang="en-US" smtClean="0"/>
              <a:t>2025/9/11</a:t>
            </a:fld>
            <a:endParaRPr kumimoji="1" lang="ja-JP" altLang="en-US"/>
          </a:p>
        </p:txBody>
      </p:sp>
      <p:sp>
        <p:nvSpPr>
          <p:cNvPr id="5" name="フッター プレースホルダー 4">
            <a:extLst>
              <a:ext uri="{FF2B5EF4-FFF2-40B4-BE49-F238E27FC236}">
                <a16:creationId xmlns:a16="http://schemas.microsoft.com/office/drawing/2014/main" id="{3ED01C16-9142-480F-86FE-52EC3725C38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F7B497A-CBAD-4E4C-A5C3-BB8A2B62240D}"/>
              </a:ext>
            </a:extLst>
          </p:cNvPr>
          <p:cNvSpPr>
            <a:spLocks noGrp="1"/>
          </p:cNvSpPr>
          <p:nvPr>
            <p:ph type="sldNum" sz="quarter" idx="12"/>
          </p:nvPr>
        </p:nvSpPr>
        <p:spPr/>
        <p:txBody>
          <a:bodyPr/>
          <a:lstStyle/>
          <a:p>
            <a:fld id="{A809F234-B6E2-4946-94FF-DCF496C37159}" type="slidenum">
              <a:rPr kumimoji="1" lang="ja-JP" altLang="en-US" smtClean="0"/>
              <a:t>‹#›</a:t>
            </a:fld>
            <a:endParaRPr kumimoji="1" lang="ja-JP" altLang="en-US"/>
          </a:p>
        </p:txBody>
      </p:sp>
    </p:spTree>
    <p:extLst>
      <p:ext uri="{BB962C8B-B14F-4D97-AF65-F5344CB8AC3E}">
        <p14:creationId xmlns:p14="http://schemas.microsoft.com/office/powerpoint/2010/main" val="2795498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9156CD-537A-4D2A-8DC0-5224060CA13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B2F98EC-0D22-4269-91EF-C9C754A86D85}"/>
              </a:ext>
            </a:extLst>
          </p:cNvPr>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C04B28C-D8D9-45E3-A2E9-F98EF93AC65B}"/>
              </a:ext>
            </a:extLst>
          </p:cNvPr>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F6813A5-34FC-41F6-998B-76317B7D3ED8}"/>
              </a:ext>
            </a:extLst>
          </p:cNvPr>
          <p:cNvSpPr>
            <a:spLocks noGrp="1"/>
          </p:cNvSpPr>
          <p:nvPr>
            <p:ph type="dt" sz="half" idx="10"/>
          </p:nvPr>
        </p:nvSpPr>
        <p:spPr/>
        <p:txBody>
          <a:bodyPr/>
          <a:lstStyle/>
          <a:p>
            <a:fld id="{D5F70475-24DD-48D4-8AA5-00AB9B6BB9D6}" type="datetime1">
              <a:rPr kumimoji="1" lang="ja-JP" altLang="en-US" smtClean="0"/>
              <a:t>2025/9/11</a:t>
            </a:fld>
            <a:endParaRPr kumimoji="1" lang="ja-JP" altLang="en-US"/>
          </a:p>
        </p:txBody>
      </p:sp>
      <p:sp>
        <p:nvSpPr>
          <p:cNvPr id="6" name="フッター プレースホルダー 5">
            <a:extLst>
              <a:ext uri="{FF2B5EF4-FFF2-40B4-BE49-F238E27FC236}">
                <a16:creationId xmlns:a16="http://schemas.microsoft.com/office/drawing/2014/main" id="{81F3013B-A880-480C-AB31-C79F18094FA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DAF538B-8353-4C61-A05E-70934E70BB92}"/>
              </a:ext>
            </a:extLst>
          </p:cNvPr>
          <p:cNvSpPr>
            <a:spLocks noGrp="1"/>
          </p:cNvSpPr>
          <p:nvPr>
            <p:ph type="sldNum" sz="quarter" idx="12"/>
          </p:nvPr>
        </p:nvSpPr>
        <p:spPr/>
        <p:txBody>
          <a:bodyPr/>
          <a:lstStyle/>
          <a:p>
            <a:fld id="{A809F234-B6E2-4946-94FF-DCF496C37159}" type="slidenum">
              <a:rPr kumimoji="1" lang="ja-JP" altLang="en-US" smtClean="0"/>
              <a:t>‹#›</a:t>
            </a:fld>
            <a:endParaRPr kumimoji="1" lang="ja-JP" altLang="en-US"/>
          </a:p>
        </p:txBody>
      </p:sp>
    </p:spTree>
    <p:extLst>
      <p:ext uri="{BB962C8B-B14F-4D97-AF65-F5344CB8AC3E}">
        <p14:creationId xmlns:p14="http://schemas.microsoft.com/office/powerpoint/2010/main" val="2029144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D9F02C-3A11-45BA-9A8B-AE2505CDD5DD}"/>
              </a:ext>
            </a:extLst>
          </p:cNvPr>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E432B55-AE49-4EE1-B4BA-08294CAD0E5E}"/>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8780885-F65D-404B-93F7-0E8859A4AC43}"/>
              </a:ext>
            </a:extLst>
          </p:cNvPr>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92D5617-4196-401B-BC18-1BB6F48DB655}"/>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2C14BA3-FF6C-4850-A7CF-E1151CA5EDDD}"/>
              </a:ext>
            </a:extLst>
          </p:cNvPr>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EDF8D63-FE49-4872-9D06-994EE8E8D4D3}"/>
              </a:ext>
            </a:extLst>
          </p:cNvPr>
          <p:cNvSpPr>
            <a:spLocks noGrp="1"/>
          </p:cNvSpPr>
          <p:nvPr>
            <p:ph type="dt" sz="half" idx="10"/>
          </p:nvPr>
        </p:nvSpPr>
        <p:spPr/>
        <p:txBody>
          <a:bodyPr/>
          <a:lstStyle/>
          <a:p>
            <a:fld id="{D0EC1483-6A83-45AF-B7DB-E630F340AF27}" type="datetime1">
              <a:rPr kumimoji="1" lang="ja-JP" altLang="en-US" smtClean="0"/>
              <a:t>2025/9/11</a:t>
            </a:fld>
            <a:endParaRPr kumimoji="1" lang="ja-JP" altLang="en-US"/>
          </a:p>
        </p:txBody>
      </p:sp>
      <p:sp>
        <p:nvSpPr>
          <p:cNvPr id="8" name="フッター プレースホルダー 7">
            <a:extLst>
              <a:ext uri="{FF2B5EF4-FFF2-40B4-BE49-F238E27FC236}">
                <a16:creationId xmlns:a16="http://schemas.microsoft.com/office/drawing/2014/main" id="{06B69515-9169-437B-8DA1-8137D6D337C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DAA54BA0-84D1-479E-8B20-4C63364BB692}"/>
              </a:ext>
            </a:extLst>
          </p:cNvPr>
          <p:cNvSpPr>
            <a:spLocks noGrp="1"/>
          </p:cNvSpPr>
          <p:nvPr>
            <p:ph type="sldNum" sz="quarter" idx="12"/>
          </p:nvPr>
        </p:nvSpPr>
        <p:spPr/>
        <p:txBody>
          <a:bodyPr/>
          <a:lstStyle/>
          <a:p>
            <a:fld id="{A809F234-B6E2-4946-94FF-DCF496C37159}" type="slidenum">
              <a:rPr kumimoji="1" lang="ja-JP" altLang="en-US" smtClean="0"/>
              <a:t>‹#›</a:t>
            </a:fld>
            <a:endParaRPr kumimoji="1" lang="ja-JP" altLang="en-US"/>
          </a:p>
        </p:txBody>
      </p:sp>
    </p:spTree>
    <p:extLst>
      <p:ext uri="{BB962C8B-B14F-4D97-AF65-F5344CB8AC3E}">
        <p14:creationId xmlns:p14="http://schemas.microsoft.com/office/powerpoint/2010/main" val="2948899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26BF5C-29DB-415F-B9CF-8B0247DF767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FB33E29-863D-433E-9BE6-67A2B006B373}"/>
              </a:ext>
            </a:extLst>
          </p:cNvPr>
          <p:cNvSpPr>
            <a:spLocks noGrp="1"/>
          </p:cNvSpPr>
          <p:nvPr>
            <p:ph type="dt" sz="half" idx="10"/>
          </p:nvPr>
        </p:nvSpPr>
        <p:spPr/>
        <p:txBody>
          <a:bodyPr/>
          <a:lstStyle/>
          <a:p>
            <a:fld id="{A7D0BFF8-3E8A-4DF2-850C-FB774464C651}" type="datetime1">
              <a:rPr kumimoji="1" lang="ja-JP" altLang="en-US" smtClean="0"/>
              <a:t>2025/9/11</a:t>
            </a:fld>
            <a:endParaRPr kumimoji="1" lang="ja-JP" altLang="en-US"/>
          </a:p>
        </p:txBody>
      </p:sp>
      <p:sp>
        <p:nvSpPr>
          <p:cNvPr id="4" name="フッター プレースホルダー 3">
            <a:extLst>
              <a:ext uri="{FF2B5EF4-FFF2-40B4-BE49-F238E27FC236}">
                <a16:creationId xmlns:a16="http://schemas.microsoft.com/office/drawing/2014/main" id="{DFDFDFC1-58D9-4CD9-82FF-ABF67342CAE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95EAC83-EBBC-4223-9FDE-87964F7A3A1F}"/>
              </a:ext>
            </a:extLst>
          </p:cNvPr>
          <p:cNvSpPr>
            <a:spLocks noGrp="1"/>
          </p:cNvSpPr>
          <p:nvPr>
            <p:ph type="sldNum" sz="quarter" idx="12"/>
          </p:nvPr>
        </p:nvSpPr>
        <p:spPr/>
        <p:txBody>
          <a:bodyPr/>
          <a:lstStyle/>
          <a:p>
            <a:fld id="{A809F234-B6E2-4946-94FF-DCF496C37159}" type="slidenum">
              <a:rPr kumimoji="1" lang="ja-JP" altLang="en-US" smtClean="0"/>
              <a:t>‹#›</a:t>
            </a:fld>
            <a:endParaRPr kumimoji="1" lang="ja-JP" altLang="en-US"/>
          </a:p>
        </p:txBody>
      </p:sp>
    </p:spTree>
    <p:extLst>
      <p:ext uri="{BB962C8B-B14F-4D97-AF65-F5344CB8AC3E}">
        <p14:creationId xmlns:p14="http://schemas.microsoft.com/office/powerpoint/2010/main" val="1896473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0E2886F1-EEBF-9952-2E79-275C9B86B6D7}"/>
              </a:ext>
            </a:extLst>
          </p:cNvPr>
          <p:cNvSpPr txBox="1"/>
          <p:nvPr/>
        </p:nvSpPr>
        <p:spPr>
          <a:xfrm>
            <a:off x="0" y="-1"/>
            <a:ext cx="9906000" cy="279948"/>
          </a:xfrm>
          <a:prstGeom prst="rect">
            <a:avLst/>
          </a:prstGeom>
          <a:solidFill>
            <a:srgbClr val="164266"/>
          </a:soli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sz="1219">
              <a:solidFill>
                <a:schemeClr val="bg1"/>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F3638F8F-8BFB-B4EC-929A-6B56D5B35AD7}"/>
              </a:ext>
            </a:extLst>
          </p:cNvPr>
          <p:cNvSpPr txBox="1"/>
          <p:nvPr/>
        </p:nvSpPr>
        <p:spPr>
          <a:xfrm>
            <a:off x="0" y="6505555"/>
            <a:ext cx="9906000" cy="317459"/>
          </a:xfrm>
          <a:prstGeom prst="rect">
            <a:avLst/>
          </a:prstGeom>
          <a:solidFill>
            <a:srgbClr val="164266"/>
          </a:soli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sz="1463">
              <a:solidFill>
                <a:schemeClr val="bg1"/>
              </a:solidFill>
              <a:latin typeface="Meiryo UI" panose="020B0604030504040204" pitchFamily="50" charset="-128"/>
              <a:ea typeface="Meiryo UI" panose="020B0604030504040204" pitchFamily="50" charset="-128"/>
            </a:endParaRPr>
          </a:p>
        </p:txBody>
      </p:sp>
      <p:sp>
        <p:nvSpPr>
          <p:cNvPr id="2" name="日付プレースホルダー 1">
            <a:extLst>
              <a:ext uri="{FF2B5EF4-FFF2-40B4-BE49-F238E27FC236}">
                <a16:creationId xmlns:a16="http://schemas.microsoft.com/office/drawing/2014/main" id="{571D2934-5E45-457D-B61F-E00702312822}"/>
              </a:ext>
            </a:extLst>
          </p:cNvPr>
          <p:cNvSpPr>
            <a:spLocks noGrp="1"/>
          </p:cNvSpPr>
          <p:nvPr>
            <p:ph type="dt" sz="half" idx="10"/>
          </p:nvPr>
        </p:nvSpPr>
        <p:spPr/>
        <p:txBody>
          <a:bodyPr/>
          <a:lstStyle/>
          <a:p>
            <a:fld id="{15A9DEBA-6587-4AEF-A0D1-6DDB20E5C52C}" type="datetime1">
              <a:rPr kumimoji="1" lang="ja-JP" altLang="en-US" smtClean="0"/>
              <a:t>2025/9/11</a:t>
            </a:fld>
            <a:endParaRPr kumimoji="1" lang="ja-JP" altLang="en-US"/>
          </a:p>
        </p:txBody>
      </p:sp>
      <p:sp>
        <p:nvSpPr>
          <p:cNvPr id="3" name="フッター プレースホルダー 2">
            <a:extLst>
              <a:ext uri="{FF2B5EF4-FFF2-40B4-BE49-F238E27FC236}">
                <a16:creationId xmlns:a16="http://schemas.microsoft.com/office/drawing/2014/main" id="{6ED83AEB-5931-4B40-A85A-70667847F71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FEEBF47-3047-4BE2-8E61-5482A2839C44}"/>
              </a:ext>
            </a:extLst>
          </p:cNvPr>
          <p:cNvSpPr>
            <a:spLocks noGrp="1"/>
          </p:cNvSpPr>
          <p:nvPr>
            <p:ph type="sldNum" sz="quarter" idx="12"/>
          </p:nvPr>
        </p:nvSpPr>
        <p:spPr>
          <a:xfrm>
            <a:off x="7579169" y="6492876"/>
            <a:ext cx="2228850" cy="365125"/>
          </a:xfrm>
        </p:spPr>
        <p:txBody>
          <a:bodyPr/>
          <a:lstStyle>
            <a:lvl1pPr>
              <a:defRPr>
                <a:solidFill>
                  <a:schemeClr val="accent4">
                    <a:lumMod val="40000"/>
                    <a:lumOff val="60000"/>
                  </a:schemeClr>
                </a:solidFill>
                <a:effectLst>
                  <a:outerShdw blurRad="38100" dist="38100" dir="2700000" algn="tl">
                    <a:srgbClr val="000000">
                      <a:alpha val="43137"/>
                    </a:srgbClr>
                  </a:outerShdw>
                </a:effectLst>
              </a:defRPr>
            </a:lvl1pPr>
          </a:lstStyle>
          <a:p>
            <a:fld id="{A809F234-B6E2-4946-94FF-DCF496C37159}" type="slidenum">
              <a:rPr lang="ja-JP" altLang="en-US" smtClean="0"/>
              <a:pPr/>
              <a:t>‹#›</a:t>
            </a:fld>
            <a:endParaRPr lang="ja-JP" altLang="en-US"/>
          </a:p>
        </p:txBody>
      </p:sp>
      <p:sp>
        <p:nvSpPr>
          <p:cNvPr id="7" name="テキスト ボックス 6">
            <a:extLst>
              <a:ext uri="{FF2B5EF4-FFF2-40B4-BE49-F238E27FC236}">
                <a16:creationId xmlns:a16="http://schemas.microsoft.com/office/drawing/2014/main" id="{ED446E74-1AC6-9D22-6799-5DEA8483811E}"/>
              </a:ext>
            </a:extLst>
          </p:cNvPr>
          <p:cNvSpPr txBox="1"/>
          <p:nvPr/>
        </p:nvSpPr>
        <p:spPr>
          <a:xfrm>
            <a:off x="4754874" y="6505555"/>
            <a:ext cx="4637844" cy="365125"/>
          </a:xfrm>
          <a:prstGeom prst="rect">
            <a:avLst/>
          </a:prstGeom>
          <a:noFill/>
        </p:spPr>
        <p:txBody>
          <a:bodyPr wrap="square" rtlCol="0" anchor="ctr">
            <a:noAutofit/>
          </a:bodyPr>
          <a:lstStyle/>
          <a:p>
            <a:pPr marL="0" marR="0" lvl="0" indent="0" algn="r" defTabSz="371447" rtl="0" eaLnBrk="1" fontAlgn="auto" latinLnBrk="0" hangingPunct="1">
              <a:lnSpc>
                <a:spcPct val="100000"/>
              </a:lnSpc>
              <a:spcBef>
                <a:spcPts val="0"/>
              </a:spcBef>
              <a:spcAft>
                <a:spcPts val="0"/>
              </a:spcAft>
              <a:buClrTx/>
              <a:buSzTx/>
              <a:buFontTx/>
              <a:buNone/>
              <a:tabLst/>
              <a:defRPr/>
            </a:pPr>
            <a:r>
              <a:rPr kumimoji="1" lang="en-US" altLang="ja-JP" sz="650" dirty="0">
                <a:solidFill>
                  <a:schemeClr val="accent4">
                    <a:lumMod val="40000"/>
                    <a:lumOff val="60000"/>
                  </a:schemeClr>
                </a:solidFill>
                <a:latin typeface="+mn-lt"/>
                <a:cs typeface="Segoe UI" panose="020B0502040204020203" pitchFamily="34" charset="0"/>
              </a:rPr>
              <a:t>Copyright </a:t>
            </a:r>
            <a:r>
              <a:rPr kumimoji="1" lang="ja-JP" altLang="en-US" sz="650">
                <a:solidFill>
                  <a:schemeClr val="accent4">
                    <a:lumMod val="40000"/>
                    <a:lumOff val="60000"/>
                  </a:schemeClr>
                </a:solidFill>
                <a:latin typeface="+mn-lt"/>
                <a:cs typeface="Segoe UI" panose="020B0502040204020203" pitchFamily="34" charset="0"/>
              </a:rPr>
              <a:t>Ⓒ </a:t>
            </a:r>
            <a:r>
              <a:rPr kumimoji="1" lang="en-US" altLang="ja-JP" sz="650" dirty="0">
                <a:solidFill>
                  <a:schemeClr val="accent4">
                    <a:lumMod val="40000"/>
                    <a:lumOff val="60000"/>
                  </a:schemeClr>
                </a:solidFill>
                <a:latin typeface="+mn-lt"/>
                <a:cs typeface="Segoe UI" panose="020B0502040204020203" pitchFamily="34" charset="0"/>
              </a:rPr>
              <a:t>2023 KEIHANSHIN STARTUP ACADEMIA COALITION . All Rights Reserved.</a:t>
            </a:r>
            <a:endParaRPr kumimoji="1" lang="ja-JP" altLang="en-US" sz="650">
              <a:solidFill>
                <a:schemeClr val="accent4">
                  <a:lumMod val="40000"/>
                  <a:lumOff val="60000"/>
                </a:schemeClr>
              </a:solidFill>
              <a:latin typeface="+mn-lt"/>
              <a:cs typeface="Segoe UI" panose="020B0502040204020203" pitchFamily="34" charset="0"/>
            </a:endParaRPr>
          </a:p>
        </p:txBody>
      </p:sp>
      <p:sp>
        <p:nvSpPr>
          <p:cNvPr id="6" name="テキスト ボックス 5">
            <a:extLst>
              <a:ext uri="{FF2B5EF4-FFF2-40B4-BE49-F238E27FC236}">
                <a16:creationId xmlns:a16="http://schemas.microsoft.com/office/drawing/2014/main" id="{BD718ED0-7383-4657-AD30-E5E84A0B1E71}"/>
              </a:ext>
            </a:extLst>
          </p:cNvPr>
          <p:cNvSpPr txBox="1"/>
          <p:nvPr userDrawn="1"/>
        </p:nvSpPr>
        <p:spPr>
          <a:xfrm>
            <a:off x="0" y="-1"/>
            <a:ext cx="9906000" cy="279948"/>
          </a:xfrm>
          <a:prstGeom prst="rect">
            <a:avLst/>
          </a:prstGeom>
          <a:solidFill>
            <a:srgbClr val="164266"/>
          </a:soli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sz="1219">
              <a:solidFill>
                <a:schemeClr val="bg1"/>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BBB02E91-D722-F189-1DEF-E0000A270C35}"/>
              </a:ext>
            </a:extLst>
          </p:cNvPr>
          <p:cNvSpPr txBox="1"/>
          <p:nvPr userDrawn="1"/>
        </p:nvSpPr>
        <p:spPr>
          <a:xfrm>
            <a:off x="0" y="6505556"/>
            <a:ext cx="9906000" cy="317459"/>
          </a:xfrm>
          <a:prstGeom prst="rect">
            <a:avLst/>
          </a:prstGeom>
          <a:solidFill>
            <a:srgbClr val="164266"/>
          </a:soli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sz="1463">
              <a:solidFill>
                <a:schemeClr val="bg1"/>
              </a:solidFill>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0A1705B7-0AB1-7B3B-643F-B14E95FE1BE2}"/>
              </a:ext>
            </a:extLst>
          </p:cNvPr>
          <p:cNvSpPr txBox="1"/>
          <p:nvPr userDrawn="1"/>
        </p:nvSpPr>
        <p:spPr>
          <a:xfrm>
            <a:off x="4754874" y="6505559"/>
            <a:ext cx="4637844" cy="365125"/>
          </a:xfrm>
          <a:prstGeom prst="rect">
            <a:avLst/>
          </a:prstGeom>
          <a:noFill/>
        </p:spPr>
        <p:txBody>
          <a:bodyPr wrap="square" rtlCol="0" anchor="ctr">
            <a:noAutofit/>
          </a:bodyPr>
          <a:lstStyle/>
          <a:p>
            <a:pPr marL="0" marR="0" lvl="0" indent="0" algn="r" defTabSz="371456" rtl="0" eaLnBrk="1" fontAlgn="auto" latinLnBrk="0" hangingPunct="1">
              <a:lnSpc>
                <a:spcPct val="100000"/>
              </a:lnSpc>
              <a:spcBef>
                <a:spcPts val="0"/>
              </a:spcBef>
              <a:spcAft>
                <a:spcPts val="0"/>
              </a:spcAft>
              <a:buClrTx/>
              <a:buSzTx/>
              <a:buFontTx/>
              <a:buNone/>
              <a:tabLst/>
              <a:defRPr/>
            </a:pPr>
            <a:r>
              <a:rPr kumimoji="1" lang="en-US" altLang="ja-JP" sz="650" dirty="0">
                <a:solidFill>
                  <a:schemeClr val="accent4">
                    <a:lumMod val="40000"/>
                    <a:lumOff val="60000"/>
                  </a:schemeClr>
                </a:solidFill>
                <a:latin typeface="+mn-lt"/>
                <a:cs typeface="Segoe UI" panose="020B0502040204020203" pitchFamily="34" charset="0"/>
              </a:rPr>
              <a:t>Copyright </a:t>
            </a:r>
            <a:r>
              <a:rPr kumimoji="1" lang="ja-JP" altLang="en-US" sz="650">
                <a:solidFill>
                  <a:schemeClr val="accent4">
                    <a:lumMod val="40000"/>
                    <a:lumOff val="60000"/>
                  </a:schemeClr>
                </a:solidFill>
                <a:latin typeface="+mn-lt"/>
                <a:cs typeface="Segoe UI" panose="020B0502040204020203" pitchFamily="34" charset="0"/>
              </a:rPr>
              <a:t>Ⓒ </a:t>
            </a:r>
            <a:r>
              <a:rPr kumimoji="1" lang="en-US" altLang="ja-JP" sz="650" dirty="0">
                <a:solidFill>
                  <a:schemeClr val="accent4">
                    <a:lumMod val="40000"/>
                    <a:lumOff val="60000"/>
                  </a:schemeClr>
                </a:solidFill>
                <a:latin typeface="+mn-lt"/>
                <a:cs typeface="Segoe UI" panose="020B0502040204020203" pitchFamily="34" charset="0"/>
              </a:rPr>
              <a:t>2023 KEIHANSHIN STARTUP ACADEMIA COALITION . All Rights Reserved.</a:t>
            </a:r>
            <a:endParaRPr kumimoji="1" lang="ja-JP" altLang="en-US" sz="650">
              <a:solidFill>
                <a:schemeClr val="accent4">
                  <a:lumMod val="40000"/>
                  <a:lumOff val="60000"/>
                </a:schemeClr>
              </a:solidFill>
              <a:latin typeface="+mn-lt"/>
              <a:cs typeface="Segoe UI" panose="020B0502040204020203" pitchFamily="34" charset="0"/>
            </a:endParaRPr>
          </a:p>
        </p:txBody>
      </p:sp>
      <p:pic>
        <p:nvPicPr>
          <p:cNvPr id="12" name="図 11">
            <a:extLst>
              <a:ext uri="{FF2B5EF4-FFF2-40B4-BE49-F238E27FC236}">
                <a16:creationId xmlns:a16="http://schemas.microsoft.com/office/drawing/2014/main" id="{782C348D-86CB-E256-8E50-DC438FCAE83E}"/>
              </a:ext>
            </a:extLst>
          </p:cNvPr>
          <p:cNvPicPr>
            <a:picLocks noChangeAspect="1"/>
          </p:cNvPicPr>
          <p:nvPr userDrawn="1"/>
        </p:nvPicPr>
        <p:blipFill>
          <a:blip r:embed="rId2"/>
          <a:stretch>
            <a:fillRect/>
          </a:stretch>
        </p:blipFill>
        <p:spPr>
          <a:xfrm>
            <a:off x="6452225" y="1473693"/>
            <a:ext cx="1550162" cy="432000"/>
          </a:xfrm>
          <a:prstGeom prst="rect">
            <a:avLst/>
          </a:prstGeom>
          <a:ln>
            <a:noFill/>
          </a:ln>
        </p:spPr>
      </p:pic>
    </p:spTree>
    <p:extLst>
      <p:ext uri="{BB962C8B-B14F-4D97-AF65-F5344CB8AC3E}">
        <p14:creationId xmlns:p14="http://schemas.microsoft.com/office/powerpoint/2010/main" val="4180486976"/>
      </p:ext>
    </p:extLst>
  </p:cSld>
  <p:clrMapOvr>
    <a:masterClrMapping/>
  </p:clrMapOvr>
  <p:extLst>
    <p:ext uri="{DCECCB84-F9BA-43D5-87BE-67443E8EF086}">
      <p15:sldGuideLst xmlns:p15="http://schemas.microsoft.com/office/powerpoint/2012/main">
        <p15:guide id="2" pos="3840">
          <p15:clr>
            <a:srgbClr val="FBAE40"/>
          </p15:clr>
        </p15:guide>
        <p15:guide id="3" orient="horz" pos="2160" userDrawn="1">
          <p15:clr>
            <a:srgbClr val="FBAE40"/>
          </p15:clr>
        </p15:guide>
        <p15:guide id="4" pos="312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4_白紙">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0E2886F1-EEBF-9952-2E79-275C9B86B6D7}"/>
              </a:ext>
            </a:extLst>
          </p:cNvPr>
          <p:cNvSpPr txBox="1"/>
          <p:nvPr/>
        </p:nvSpPr>
        <p:spPr>
          <a:xfrm>
            <a:off x="0" y="-1"/>
            <a:ext cx="9906000" cy="279948"/>
          </a:xfrm>
          <a:prstGeom prst="rect">
            <a:avLst/>
          </a:prstGeom>
          <a:solidFill>
            <a:srgbClr val="164266"/>
          </a:soli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sz="1219">
              <a:solidFill>
                <a:schemeClr val="bg1"/>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F3638F8F-8BFB-B4EC-929A-6B56D5B35AD7}"/>
              </a:ext>
            </a:extLst>
          </p:cNvPr>
          <p:cNvSpPr txBox="1"/>
          <p:nvPr/>
        </p:nvSpPr>
        <p:spPr>
          <a:xfrm>
            <a:off x="0" y="6505555"/>
            <a:ext cx="9906000" cy="317459"/>
          </a:xfrm>
          <a:prstGeom prst="rect">
            <a:avLst/>
          </a:prstGeom>
          <a:solidFill>
            <a:srgbClr val="164266"/>
          </a:soli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sz="1463">
              <a:solidFill>
                <a:schemeClr val="bg1"/>
              </a:solidFill>
              <a:latin typeface="Meiryo UI" panose="020B0604030504040204" pitchFamily="50" charset="-128"/>
              <a:ea typeface="Meiryo UI" panose="020B0604030504040204" pitchFamily="50" charset="-128"/>
            </a:endParaRPr>
          </a:p>
        </p:txBody>
      </p:sp>
      <p:sp>
        <p:nvSpPr>
          <p:cNvPr id="14" name="フローチャート: データ 13">
            <a:extLst>
              <a:ext uri="{FF2B5EF4-FFF2-40B4-BE49-F238E27FC236}">
                <a16:creationId xmlns:a16="http://schemas.microsoft.com/office/drawing/2014/main" id="{9D67AE90-43C8-EEF6-4F7C-EDEA71AEC90E}"/>
              </a:ext>
            </a:extLst>
          </p:cNvPr>
          <p:cNvSpPr/>
          <p:nvPr/>
        </p:nvSpPr>
        <p:spPr>
          <a:xfrm>
            <a:off x="4813697" y="0"/>
            <a:ext cx="6810375" cy="6858000"/>
          </a:xfrm>
          <a:prstGeom prst="flowChartInputOutpu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63"/>
          </a:p>
        </p:txBody>
      </p:sp>
      <p:sp>
        <p:nvSpPr>
          <p:cNvPr id="2" name="日付プレースホルダー 1">
            <a:extLst>
              <a:ext uri="{FF2B5EF4-FFF2-40B4-BE49-F238E27FC236}">
                <a16:creationId xmlns:a16="http://schemas.microsoft.com/office/drawing/2014/main" id="{571D2934-5E45-457D-B61F-E00702312822}"/>
              </a:ext>
            </a:extLst>
          </p:cNvPr>
          <p:cNvSpPr>
            <a:spLocks noGrp="1"/>
          </p:cNvSpPr>
          <p:nvPr>
            <p:ph type="dt" sz="half" idx="10"/>
          </p:nvPr>
        </p:nvSpPr>
        <p:spPr/>
        <p:txBody>
          <a:bodyPr/>
          <a:lstStyle/>
          <a:p>
            <a:fld id="{040E5441-BBA0-4122-9119-27B6D7B439FC}" type="datetime1">
              <a:rPr kumimoji="1" lang="ja-JP" altLang="en-US" smtClean="0"/>
              <a:t>2025/9/11</a:t>
            </a:fld>
            <a:endParaRPr kumimoji="1" lang="ja-JP" altLang="en-US"/>
          </a:p>
        </p:txBody>
      </p:sp>
      <p:sp>
        <p:nvSpPr>
          <p:cNvPr id="3" name="フッター プレースホルダー 2">
            <a:extLst>
              <a:ext uri="{FF2B5EF4-FFF2-40B4-BE49-F238E27FC236}">
                <a16:creationId xmlns:a16="http://schemas.microsoft.com/office/drawing/2014/main" id="{6ED83AEB-5931-4B40-A85A-70667847F71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FEEBF47-3047-4BE2-8E61-5482A2839C44}"/>
              </a:ext>
            </a:extLst>
          </p:cNvPr>
          <p:cNvSpPr>
            <a:spLocks noGrp="1"/>
          </p:cNvSpPr>
          <p:nvPr>
            <p:ph type="sldNum" sz="quarter" idx="12"/>
          </p:nvPr>
        </p:nvSpPr>
        <p:spPr>
          <a:xfrm>
            <a:off x="7579169" y="6492876"/>
            <a:ext cx="2228850" cy="365125"/>
          </a:xfrm>
        </p:spPr>
        <p:txBody>
          <a:bodyPr/>
          <a:lstStyle>
            <a:lvl1pPr>
              <a:defRPr>
                <a:solidFill>
                  <a:schemeClr val="bg1"/>
                </a:solidFill>
                <a:effectLst>
                  <a:outerShdw blurRad="38100" dist="38100" dir="2700000" algn="tl">
                    <a:srgbClr val="000000">
                      <a:alpha val="43137"/>
                    </a:srgbClr>
                  </a:outerShdw>
                </a:effectLst>
              </a:defRPr>
            </a:lvl1pPr>
          </a:lstStyle>
          <a:p>
            <a:fld id="{A809F234-B6E2-4946-94FF-DCF496C37159}" type="slidenum">
              <a:rPr kumimoji="1" lang="ja-JP" altLang="en-US" smtClean="0"/>
              <a:t>‹#›</a:t>
            </a:fld>
            <a:endParaRPr kumimoji="1" lang="ja-JP" altLang="en-US"/>
          </a:p>
        </p:txBody>
      </p:sp>
      <p:pic>
        <p:nvPicPr>
          <p:cNvPr id="28" name="図 27">
            <a:extLst>
              <a:ext uri="{FF2B5EF4-FFF2-40B4-BE49-F238E27FC236}">
                <a16:creationId xmlns:a16="http://schemas.microsoft.com/office/drawing/2014/main" id="{DD90339A-853A-4F62-938B-6B7DD586B7EE}"/>
              </a:ext>
            </a:extLst>
          </p:cNvPr>
          <p:cNvPicPr>
            <a:picLocks noChangeAspect="1"/>
          </p:cNvPicPr>
          <p:nvPr/>
        </p:nvPicPr>
        <p:blipFill>
          <a:blip r:embed="rId2"/>
          <a:stretch>
            <a:fillRect/>
          </a:stretch>
        </p:blipFill>
        <p:spPr>
          <a:xfrm>
            <a:off x="8654232" y="0"/>
            <a:ext cx="1259507" cy="432000"/>
          </a:xfrm>
          <a:prstGeom prst="rect">
            <a:avLst/>
          </a:prstGeom>
          <a:ln>
            <a:noFill/>
          </a:ln>
        </p:spPr>
      </p:pic>
      <p:sp>
        <p:nvSpPr>
          <p:cNvPr id="7" name="テキスト ボックス 6">
            <a:extLst>
              <a:ext uri="{FF2B5EF4-FFF2-40B4-BE49-F238E27FC236}">
                <a16:creationId xmlns:a16="http://schemas.microsoft.com/office/drawing/2014/main" id="{ED446E74-1AC6-9D22-6799-5DEA8483811E}"/>
              </a:ext>
            </a:extLst>
          </p:cNvPr>
          <p:cNvSpPr txBox="1"/>
          <p:nvPr/>
        </p:nvSpPr>
        <p:spPr>
          <a:xfrm>
            <a:off x="4754874" y="6505555"/>
            <a:ext cx="4637844" cy="365125"/>
          </a:xfrm>
          <a:prstGeom prst="rect">
            <a:avLst/>
          </a:prstGeom>
          <a:noFill/>
        </p:spPr>
        <p:txBody>
          <a:bodyPr wrap="square" rtlCol="0" anchor="ctr">
            <a:noAutofit/>
          </a:bodyPr>
          <a:lstStyle/>
          <a:p>
            <a:pPr marL="0" marR="0" lvl="0" indent="0" algn="r" defTabSz="371447" rtl="0" eaLnBrk="1" fontAlgn="auto" latinLnBrk="0" hangingPunct="1">
              <a:lnSpc>
                <a:spcPct val="100000"/>
              </a:lnSpc>
              <a:spcBef>
                <a:spcPts val="0"/>
              </a:spcBef>
              <a:spcAft>
                <a:spcPts val="0"/>
              </a:spcAft>
              <a:buClrTx/>
              <a:buSzTx/>
              <a:buFontTx/>
              <a:buNone/>
              <a:tabLst/>
              <a:defRPr/>
            </a:pPr>
            <a:r>
              <a:rPr kumimoji="1" lang="en-US" altLang="ja-JP" sz="650" b="1" dirty="0">
                <a:solidFill>
                  <a:schemeClr val="bg1"/>
                </a:solidFill>
                <a:latin typeface="+mn-lt"/>
                <a:cs typeface="Segoe UI" panose="020B0502040204020203" pitchFamily="34" charset="0"/>
              </a:rPr>
              <a:t>Copyright </a:t>
            </a:r>
            <a:r>
              <a:rPr kumimoji="1" lang="ja-JP" altLang="en-US" sz="650" b="1">
                <a:solidFill>
                  <a:schemeClr val="bg1"/>
                </a:solidFill>
                <a:latin typeface="+mn-lt"/>
                <a:cs typeface="Segoe UI" panose="020B0502040204020203" pitchFamily="34" charset="0"/>
              </a:rPr>
              <a:t>Ⓒ </a:t>
            </a:r>
            <a:r>
              <a:rPr kumimoji="1" lang="en-US" altLang="ja-JP" sz="650" b="1" dirty="0">
                <a:solidFill>
                  <a:schemeClr val="bg1"/>
                </a:solidFill>
                <a:latin typeface="+mn-lt"/>
                <a:cs typeface="Segoe UI" panose="020B0502040204020203" pitchFamily="34" charset="0"/>
              </a:rPr>
              <a:t>2023 KEIHANSHIN STARTUP ACADEMIA COALITION . All Rights Reserved.</a:t>
            </a:r>
            <a:endParaRPr kumimoji="1" lang="ja-JP" altLang="en-US" sz="650" b="1">
              <a:solidFill>
                <a:schemeClr val="bg1"/>
              </a:solidFill>
              <a:latin typeface="+mn-lt"/>
              <a:cs typeface="Segoe UI" panose="020B0502040204020203" pitchFamily="34" charset="0"/>
            </a:endParaRPr>
          </a:p>
        </p:txBody>
      </p:sp>
      <p:sp>
        <p:nvSpPr>
          <p:cNvPr id="15" name="正方形/長方形 14">
            <a:extLst>
              <a:ext uri="{FF2B5EF4-FFF2-40B4-BE49-F238E27FC236}">
                <a16:creationId xmlns:a16="http://schemas.microsoft.com/office/drawing/2014/main" id="{9FB7B88D-E2C2-6803-DDC5-DA50C1FBCBD3}"/>
              </a:ext>
            </a:extLst>
          </p:cNvPr>
          <p:cNvSpPr/>
          <p:nvPr/>
        </p:nvSpPr>
        <p:spPr>
          <a:xfrm>
            <a:off x="3219450" y="395999"/>
            <a:ext cx="7290197" cy="61053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63"/>
          </a:p>
        </p:txBody>
      </p:sp>
    </p:spTree>
    <p:extLst>
      <p:ext uri="{BB962C8B-B14F-4D97-AF65-F5344CB8AC3E}">
        <p14:creationId xmlns:p14="http://schemas.microsoft.com/office/powerpoint/2010/main" val="974806857"/>
      </p:ext>
    </p:extLst>
  </p:cSld>
  <p:clrMapOvr>
    <a:masterClrMapping/>
  </p:clrMapOvr>
  <p:hf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5_白紙">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0E2886F1-EEBF-9952-2E79-275C9B86B6D7}"/>
              </a:ext>
            </a:extLst>
          </p:cNvPr>
          <p:cNvSpPr txBox="1"/>
          <p:nvPr/>
        </p:nvSpPr>
        <p:spPr>
          <a:xfrm>
            <a:off x="0" y="-1"/>
            <a:ext cx="9906000" cy="324000"/>
          </a:xfrm>
          <a:prstGeom prst="rect">
            <a:avLst/>
          </a:prstGeom>
          <a:solidFill>
            <a:srgbClr val="164266"/>
          </a:soli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sz="1219">
              <a:solidFill>
                <a:schemeClr val="bg1"/>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F3638F8F-8BFB-B4EC-929A-6B56D5B35AD7}"/>
              </a:ext>
            </a:extLst>
          </p:cNvPr>
          <p:cNvSpPr txBox="1"/>
          <p:nvPr/>
        </p:nvSpPr>
        <p:spPr>
          <a:xfrm>
            <a:off x="0" y="6549945"/>
            <a:ext cx="9906000" cy="317459"/>
          </a:xfrm>
          <a:prstGeom prst="rect">
            <a:avLst/>
          </a:prstGeom>
          <a:gradFill flip="none" rotWithShape="1">
            <a:gsLst>
              <a:gs pos="59000">
                <a:schemeClr val="accent2"/>
              </a:gs>
              <a:gs pos="2000">
                <a:schemeClr val="accent2"/>
              </a:gs>
              <a:gs pos="100000">
                <a:srgbClr val="FF33CC"/>
              </a:gs>
            </a:gsLst>
            <a:lin ang="0" scaled="1"/>
            <a:tileRect/>
          </a:gra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sz="1463">
              <a:solidFill>
                <a:schemeClr val="bg1"/>
              </a:solidFill>
              <a:latin typeface="Meiryo UI" panose="020B0604030504040204" pitchFamily="50" charset="-128"/>
              <a:ea typeface="Meiryo UI" panose="020B0604030504040204" pitchFamily="50" charset="-128"/>
            </a:endParaRPr>
          </a:p>
        </p:txBody>
      </p:sp>
      <p:sp>
        <p:nvSpPr>
          <p:cNvPr id="2" name="日付プレースホルダー 1">
            <a:extLst>
              <a:ext uri="{FF2B5EF4-FFF2-40B4-BE49-F238E27FC236}">
                <a16:creationId xmlns:a16="http://schemas.microsoft.com/office/drawing/2014/main" id="{571D2934-5E45-457D-B61F-E00702312822}"/>
              </a:ext>
            </a:extLst>
          </p:cNvPr>
          <p:cNvSpPr>
            <a:spLocks noGrp="1"/>
          </p:cNvSpPr>
          <p:nvPr>
            <p:ph type="dt" sz="half" idx="10"/>
          </p:nvPr>
        </p:nvSpPr>
        <p:spPr/>
        <p:txBody>
          <a:bodyPr/>
          <a:lstStyle/>
          <a:p>
            <a:fld id="{040E5441-BBA0-4122-9119-27B6D7B439FC}" type="datetime1">
              <a:rPr kumimoji="1" lang="ja-JP" altLang="en-US" smtClean="0"/>
              <a:t>2025/9/11</a:t>
            </a:fld>
            <a:endParaRPr kumimoji="1" lang="ja-JP" altLang="en-US"/>
          </a:p>
        </p:txBody>
      </p:sp>
      <p:sp>
        <p:nvSpPr>
          <p:cNvPr id="3" name="フッター プレースホルダー 2">
            <a:extLst>
              <a:ext uri="{FF2B5EF4-FFF2-40B4-BE49-F238E27FC236}">
                <a16:creationId xmlns:a16="http://schemas.microsoft.com/office/drawing/2014/main" id="{6ED83AEB-5931-4B40-A85A-70667847F71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FEEBF47-3047-4BE2-8E61-5482A2839C44}"/>
              </a:ext>
            </a:extLst>
          </p:cNvPr>
          <p:cNvSpPr>
            <a:spLocks noGrp="1"/>
          </p:cNvSpPr>
          <p:nvPr>
            <p:ph type="sldNum" sz="quarter" idx="12"/>
          </p:nvPr>
        </p:nvSpPr>
        <p:spPr>
          <a:xfrm>
            <a:off x="7579169" y="6519510"/>
            <a:ext cx="2228850" cy="365125"/>
          </a:xfrm>
        </p:spPr>
        <p:txBody>
          <a:bodyPr/>
          <a:lstStyle>
            <a:lvl1pPr>
              <a:defRPr sz="1050" b="0">
                <a:solidFill>
                  <a:schemeClr val="bg1"/>
                </a:solidFill>
                <a:effectLst>
                  <a:outerShdw blurRad="38100" dist="38100" dir="2700000" algn="tl">
                    <a:srgbClr val="000000">
                      <a:alpha val="43137"/>
                    </a:srgbClr>
                  </a:outerShdw>
                </a:effectLst>
              </a:defRPr>
            </a:lvl1pPr>
          </a:lstStyle>
          <a:p>
            <a:fld id="{A809F234-B6E2-4946-94FF-DCF496C37159}" type="slidenum">
              <a:rPr lang="ja-JP" altLang="en-US" smtClean="0"/>
              <a:pPr/>
              <a:t>‹#›</a:t>
            </a:fld>
            <a:endParaRPr lang="ja-JP" altLang="en-US" dirty="0"/>
          </a:p>
        </p:txBody>
      </p:sp>
      <p:sp>
        <p:nvSpPr>
          <p:cNvPr id="7" name="テキスト ボックス 6">
            <a:extLst>
              <a:ext uri="{FF2B5EF4-FFF2-40B4-BE49-F238E27FC236}">
                <a16:creationId xmlns:a16="http://schemas.microsoft.com/office/drawing/2014/main" id="{ED446E74-1AC6-9D22-6799-5DEA8483811E}"/>
              </a:ext>
            </a:extLst>
          </p:cNvPr>
          <p:cNvSpPr txBox="1"/>
          <p:nvPr/>
        </p:nvSpPr>
        <p:spPr>
          <a:xfrm>
            <a:off x="4754874" y="6532189"/>
            <a:ext cx="4637844" cy="365125"/>
          </a:xfrm>
          <a:prstGeom prst="rect">
            <a:avLst/>
          </a:prstGeom>
          <a:noFill/>
        </p:spPr>
        <p:txBody>
          <a:bodyPr wrap="square" rtlCol="0" anchor="ctr">
            <a:noAutofit/>
          </a:bodyPr>
          <a:lstStyle/>
          <a:p>
            <a:pPr marL="0" marR="0" lvl="0" indent="0" algn="r" defTabSz="371447" rtl="0" eaLnBrk="1" fontAlgn="auto" latinLnBrk="0" hangingPunct="1">
              <a:lnSpc>
                <a:spcPct val="100000"/>
              </a:lnSpc>
              <a:spcBef>
                <a:spcPts val="0"/>
              </a:spcBef>
              <a:spcAft>
                <a:spcPts val="0"/>
              </a:spcAft>
              <a:buClrTx/>
              <a:buSzTx/>
              <a:buFontTx/>
              <a:buNone/>
              <a:tabLst/>
              <a:defRPr/>
            </a:pPr>
            <a:r>
              <a:rPr kumimoji="1" lang="en-US" altLang="ja-JP" sz="650" b="1" dirty="0">
                <a:solidFill>
                  <a:schemeClr val="bg1"/>
                </a:solidFill>
                <a:latin typeface="+mn-lt"/>
                <a:cs typeface="Segoe UI" panose="020B0502040204020203" pitchFamily="34" charset="0"/>
              </a:rPr>
              <a:t>Copyright </a:t>
            </a:r>
            <a:r>
              <a:rPr kumimoji="1" lang="ja-JP" altLang="en-US" sz="650" b="1" dirty="0">
                <a:solidFill>
                  <a:schemeClr val="bg1"/>
                </a:solidFill>
                <a:latin typeface="+mn-lt"/>
                <a:cs typeface="Segoe UI" panose="020B0502040204020203" pitchFamily="34" charset="0"/>
              </a:rPr>
              <a:t>Ⓒ </a:t>
            </a:r>
            <a:r>
              <a:rPr kumimoji="1" lang="en-US" altLang="ja-JP" sz="650" b="1" dirty="0">
                <a:solidFill>
                  <a:schemeClr val="bg1"/>
                </a:solidFill>
                <a:latin typeface="+mn-lt"/>
                <a:cs typeface="Segoe UI" panose="020B0502040204020203" pitchFamily="34" charset="0"/>
              </a:rPr>
              <a:t>2024 KANSAI STARTUP ACADEMIA COALITION . All Rights Reserved.</a:t>
            </a:r>
            <a:endParaRPr kumimoji="1" lang="ja-JP" altLang="en-US" sz="650" b="1" dirty="0">
              <a:solidFill>
                <a:schemeClr val="bg1"/>
              </a:solidFill>
              <a:latin typeface="+mn-lt"/>
              <a:cs typeface="Segoe UI" panose="020B0502040204020203" pitchFamily="34" charset="0"/>
            </a:endParaRPr>
          </a:p>
        </p:txBody>
      </p:sp>
      <p:pic>
        <p:nvPicPr>
          <p:cNvPr id="6" name="図 5">
            <a:extLst>
              <a:ext uri="{FF2B5EF4-FFF2-40B4-BE49-F238E27FC236}">
                <a16:creationId xmlns:a16="http://schemas.microsoft.com/office/drawing/2014/main" id="{0D9508D5-53B7-6244-9A8C-2D23EBD42C56}"/>
              </a:ext>
            </a:extLst>
          </p:cNvPr>
          <p:cNvPicPr>
            <a:picLocks noChangeAspect="1"/>
          </p:cNvPicPr>
          <p:nvPr userDrawn="1"/>
        </p:nvPicPr>
        <p:blipFill>
          <a:blip r:embed="rId2"/>
          <a:stretch>
            <a:fillRect/>
          </a:stretch>
        </p:blipFill>
        <p:spPr>
          <a:xfrm>
            <a:off x="8604689" y="0"/>
            <a:ext cx="1310190" cy="365125"/>
          </a:xfrm>
          <a:prstGeom prst="rect">
            <a:avLst/>
          </a:prstGeom>
          <a:ln>
            <a:noFill/>
          </a:ln>
        </p:spPr>
      </p:pic>
    </p:spTree>
    <p:extLst>
      <p:ext uri="{BB962C8B-B14F-4D97-AF65-F5344CB8AC3E}">
        <p14:creationId xmlns:p14="http://schemas.microsoft.com/office/powerpoint/2010/main" val="3360326883"/>
      </p:ext>
    </p:extLst>
  </p:cSld>
  <p:clrMapOvr>
    <a:masterClrMapping/>
  </p:clrMapOvr>
  <p:hf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0CB20E0-0C25-4720-86D1-1A82960A1EC4}"/>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DEBD284-630D-4BA5-8B24-7E9622963F3E}"/>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EAA2C8B-B03B-41F2-B9D7-CECD5CE9BB67}"/>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040E5441-BBA0-4122-9119-27B6D7B439FC}" type="datetime1">
              <a:rPr kumimoji="1" lang="ja-JP" altLang="en-US" smtClean="0"/>
              <a:t>2025/9/11</a:t>
            </a:fld>
            <a:endParaRPr kumimoji="1" lang="ja-JP" altLang="en-US"/>
          </a:p>
        </p:txBody>
      </p:sp>
      <p:sp>
        <p:nvSpPr>
          <p:cNvPr id="5" name="フッター プレースホルダー 4">
            <a:extLst>
              <a:ext uri="{FF2B5EF4-FFF2-40B4-BE49-F238E27FC236}">
                <a16:creationId xmlns:a16="http://schemas.microsoft.com/office/drawing/2014/main" id="{3D30ECA7-8029-401A-82D7-AB7359307CE3}"/>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ACB1947-A855-4B51-93F8-2BFD0DDADB0E}"/>
              </a:ext>
            </a:extLst>
          </p:cNvPr>
          <p:cNvSpPr>
            <a:spLocks noGrp="1"/>
          </p:cNvSpPr>
          <p:nvPr>
            <p:ph type="sldNum" sz="quarter" idx="4"/>
          </p:nvPr>
        </p:nvSpPr>
        <p:spPr>
          <a:xfrm>
            <a:off x="7457951" y="6492876"/>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A809F234-B6E2-4946-94FF-DCF496C37159}" type="slidenum">
              <a:rPr kumimoji="1" lang="ja-JP" altLang="en-US" smtClean="0"/>
              <a:t>‹#›</a:t>
            </a:fld>
            <a:endParaRPr kumimoji="1" lang="ja-JP" altLang="en-US"/>
          </a:p>
        </p:txBody>
      </p:sp>
      <p:sp>
        <p:nvSpPr>
          <p:cNvPr id="9" name="テキスト ボックス 8">
            <a:extLst>
              <a:ext uri="{FF2B5EF4-FFF2-40B4-BE49-F238E27FC236}">
                <a16:creationId xmlns:a16="http://schemas.microsoft.com/office/drawing/2014/main" id="{A0BF3873-CD22-411E-9036-A7BE3DCC6FBA}"/>
              </a:ext>
            </a:extLst>
          </p:cNvPr>
          <p:cNvSpPr txBox="1"/>
          <p:nvPr/>
        </p:nvSpPr>
        <p:spPr>
          <a:xfrm>
            <a:off x="4754874" y="6505555"/>
            <a:ext cx="4637844" cy="365125"/>
          </a:xfrm>
          <a:prstGeom prst="rect">
            <a:avLst/>
          </a:prstGeom>
          <a:noFill/>
        </p:spPr>
        <p:txBody>
          <a:bodyPr wrap="square" rtlCol="0" anchor="ctr">
            <a:noAutofit/>
          </a:bodyPr>
          <a:lstStyle/>
          <a:p>
            <a:pPr marL="0" marR="0" lvl="0" indent="0" algn="r" defTabSz="371447" rtl="0" eaLnBrk="1" fontAlgn="auto" latinLnBrk="0" hangingPunct="1">
              <a:lnSpc>
                <a:spcPct val="100000"/>
              </a:lnSpc>
              <a:spcBef>
                <a:spcPts val="0"/>
              </a:spcBef>
              <a:spcAft>
                <a:spcPts val="0"/>
              </a:spcAft>
              <a:buClrTx/>
              <a:buSzTx/>
              <a:buFontTx/>
              <a:buNone/>
              <a:tabLst/>
              <a:defRPr/>
            </a:pPr>
            <a:r>
              <a:rPr kumimoji="1" lang="en-US" altLang="ja-JP" sz="650" dirty="0">
                <a:solidFill>
                  <a:schemeClr val="bg1"/>
                </a:solidFill>
                <a:latin typeface="+mn-lt"/>
                <a:cs typeface="Segoe UI" panose="020B0502040204020203" pitchFamily="34" charset="0"/>
              </a:rPr>
              <a:t>Copyright </a:t>
            </a:r>
            <a:r>
              <a:rPr kumimoji="1" lang="ja-JP" altLang="en-US" sz="650">
                <a:solidFill>
                  <a:schemeClr val="bg1"/>
                </a:solidFill>
                <a:latin typeface="+mn-lt"/>
                <a:cs typeface="Segoe UI" panose="020B0502040204020203" pitchFamily="34" charset="0"/>
              </a:rPr>
              <a:t>Ⓒ </a:t>
            </a:r>
            <a:r>
              <a:rPr kumimoji="1" lang="en-US" altLang="ja-JP" sz="650" dirty="0">
                <a:solidFill>
                  <a:schemeClr val="bg1"/>
                </a:solidFill>
                <a:latin typeface="+mn-lt"/>
                <a:cs typeface="Segoe UI" panose="020B0502040204020203" pitchFamily="34" charset="0"/>
              </a:rPr>
              <a:t>2023 KEIHANSHIN STARTUP ACADEMIA COALITION . All Rights Reserved.</a:t>
            </a:r>
            <a:endParaRPr kumimoji="1" lang="ja-JP" altLang="en-US" sz="650">
              <a:solidFill>
                <a:schemeClr val="bg1"/>
              </a:solidFill>
              <a:latin typeface="+mn-lt"/>
              <a:cs typeface="Segoe UI" panose="020B0502040204020203" pitchFamily="34" charset="0"/>
            </a:endParaRPr>
          </a:p>
        </p:txBody>
      </p:sp>
      <p:sp>
        <p:nvSpPr>
          <p:cNvPr id="7" name="テキスト ボックス 6">
            <a:extLst>
              <a:ext uri="{FF2B5EF4-FFF2-40B4-BE49-F238E27FC236}">
                <a16:creationId xmlns:a16="http://schemas.microsoft.com/office/drawing/2014/main" id="{4E1175B3-8A1A-D032-30D1-E74D63309586}"/>
              </a:ext>
            </a:extLst>
          </p:cNvPr>
          <p:cNvSpPr txBox="1"/>
          <p:nvPr userDrawn="1"/>
        </p:nvSpPr>
        <p:spPr>
          <a:xfrm>
            <a:off x="4754874" y="6505559"/>
            <a:ext cx="4637844" cy="365125"/>
          </a:xfrm>
          <a:prstGeom prst="rect">
            <a:avLst/>
          </a:prstGeom>
          <a:noFill/>
        </p:spPr>
        <p:txBody>
          <a:bodyPr wrap="square" rtlCol="0" anchor="ctr">
            <a:noAutofit/>
          </a:bodyPr>
          <a:lstStyle/>
          <a:p>
            <a:pPr marL="0" marR="0" lvl="0" indent="0" algn="r" defTabSz="371456" rtl="0" eaLnBrk="1" fontAlgn="auto" latinLnBrk="0" hangingPunct="1">
              <a:lnSpc>
                <a:spcPct val="100000"/>
              </a:lnSpc>
              <a:spcBef>
                <a:spcPts val="0"/>
              </a:spcBef>
              <a:spcAft>
                <a:spcPts val="0"/>
              </a:spcAft>
              <a:buClrTx/>
              <a:buSzTx/>
              <a:buFontTx/>
              <a:buNone/>
              <a:tabLst/>
              <a:defRPr/>
            </a:pPr>
            <a:r>
              <a:rPr kumimoji="1" lang="en-US" altLang="ja-JP" sz="650" dirty="0">
                <a:solidFill>
                  <a:schemeClr val="bg1"/>
                </a:solidFill>
                <a:latin typeface="+mn-lt"/>
                <a:cs typeface="Segoe UI" panose="020B0502040204020203" pitchFamily="34" charset="0"/>
              </a:rPr>
              <a:t>Copyright </a:t>
            </a:r>
            <a:r>
              <a:rPr kumimoji="1" lang="ja-JP" altLang="en-US" sz="650">
                <a:solidFill>
                  <a:schemeClr val="bg1"/>
                </a:solidFill>
                <a:latin typeface="+mn-lt"/>
                <a:cs typeface="Segoe UI" panose="020B0502040204020203" pitchFamily="34" charset="0"/>
              </a:rPr>
              <a:t>Ⓒ </a:t>
            </a:r>
            <a:r>
              <a:rPr kumimoji="1" lang="en-US" altLang="ja-JP" sz="650" dirty="0">
                <a:solidFill>
                  <a:schemeClr val="bg1"/>
                </a:solidFill>
                <a:latin typeface="+mn-lt"/>
                <a:cs typeface="Segoe UI" panose="020B0502040204020203" pitchFamily="34" charset="0"/>
              </a:rPr>
              <a:t>2023 KEIHANSHIN STARTUP ACADEMIA COALITION . All Rights Reserved.</a:t>
            </a:r>
            <a:endParaRPr kumimoji="1" lang="ja-JP" altLang="en-US" sz="650">
              <a:solidFill>
                <a:schemeClr val="bg1"/>
              </a:solidFill>
              <a:latin typeface="+mn-lt"/>
              <a:cs typeface="Segoe UI" panose="020B0502040204020203" pitchFamily="34" charset="0"/>
            </a:endParaRPr>
          </a:p>
        </p:txBody>
      </p:sp>
    </p:spTree>
    <p:extLst>
      <p:ext uri="{BB962C8B-B14F-4D97-AF65-F5344CB8AC3E}">
        <p14:creationId xmlns:p14="http://schemas.microsoft.com/office/powerpoint/2010/main" val="3990506980"/>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9" r:id="rId10"/>
    <p:sldLayoutId id="2147483700" r:id="rId11"/>
    <p:sldLayoutId id="2147483701" r:id="rId12"/>
    <p:sldLayoutId id="2147483703" r:id="rId13"/>
    <p:sldLayoutId id="2147483702" r:id="rId14"/>
    <p:sldLayoutId id="2147483691" r:id="rId15"/>
    <p:sldLayoutId id="2147483692" r:id="rId16"/>
    <p:sldLayoutId id="2147483695" r:id="rId17"/>
    <p:sldLayoutId id="2147483696" r:id="rId18"/>
    <p:sldLayoutId id="2147483697" r:id="rId19"/>
    <p:sldLayoutId id="2147483698" r:id="rId20"/>
  </p:sldLayoutIdLst>
  <p:hf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extLst>
    <p:ext uri="{27BBF7A9-308A-43DC-89C8-2F10F3537804}">
      <p15:sldGuideLst xmlns:p15="http://schemas.microsoft.com/office/powerpoint/2012/main">
        <p15:guide id="2" pos="3840">
          <p15:clr>
            <a:srgbClr val="F26B43"/>
          </p15:clr>
        </p15:guide>
        <p15:guide id="3" orient="horz" pos="2160" userDrawn="1">
          <p15:clr>
            <a:srgbClr val="F26B43"/>
          </p15:clr>
        </p15:guide>
        <p15:guide id="4" pos="312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37A1F4E-7CCB-FE1B-5F0D-5571150269A7}"/>
              </a:ext>
            </a:extLst>
          </p:cNvPr>
          <p:cNvSpPr txBox="1"/>
          <p:nvPr/>
        </p:nvSpPr>
        <p:spPr>
          <a:xfrm>
            <a:off x="1316290" y="36000"/>
            <a:ext cx="3243580"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面接審査資料フォーマット</a:t>
            </a:r>
          </a:p>
        </p:txBody>
      </p:sp>
      <p:sp>
        <p:nvSpPr>
          <p:cNvPr id="5" name="テキスト ボックス 4">
            <a:extLst>
              <a:ext uri="{FF2B5EF4-FFF2-40B4-BE49-F238E27FC236}">
                <a16:creationId xmlns:a16="http://schemas.microsoft.com/office/drawing/2014/main" id="{33108B11-D396-4222-E1AE-0BE03A4C0771}"/>
              </a:ext>
            </a:extLst>
          </p:cNvPr>
          <p:cNvSpPr txBox="1"/>
          <p:nvPr/>
        </p:nvSpPr>
        <p:spPr>
          <a:xfrm>
            <a:off x="816934" y="1095154"/>
            <a:ext cx="8784265" cy="3434786"/>
          </a:xfrm>
          <a:prstGeom prst="rect">
            <a:avLst/>
          </a:prstGeom>
          <a:noFill/>
        </p:spPr>
        <p:txBody>
          <a:bodyPr wrap="square" rtlCol="0">
            <a:spAutoFit/>
          </a:bodyPr>
          <a:lstStyle/>
          <a:p>
            <a:pPr>
              <a:lnSpc>
                <a:spcPct val="120000"/>
              </a:lnSpc>
            </a:pPr>
            <a:r>
              <a:rPr lang="en-US" altLang="ja-JP" sz="2400" dirty="0">
                <a:solidFill>
                  <a:schemeClr val="accent1">
                    <a:lumMod val="50000"/>
                    <a:lumOff val="50000"/>
                  </a:schemeClr>
                </a:solidFill>
              </a:rPr>
              <a:t>【</a:t>
            </a:r>
            <a:r>
              <a:rPr lang="ja-JP" altLang="en-US" sz="2400" dirty="0">
                <a:solidFill>
                  <a:schemeClr val="accent1">
                    <a:lumMod val="50000"/>
                    <a:lumOff val="50000"/>
                  </a:schemeClr>
                </a:solidFill>
              </a:rPr>
              <a:t>作成要領</a:t>
            </a:r>
            <a:r>
              <a:rPr lang="en-US" altLang="ja-JP" sz="2400" dirty="0">
                <a:solidFill>
                  <a:schemeClr val="accent1">
                    <a:lumMod val="50000"/>
                    <a:lumOff val="50000"/>
                  </a:schemeClr>
                </a:solidFill>
              </a:rPr>
              <a:t>】</a:t>
            </a:r>
          </a:p>
          <a:p>
            <a:pPr marL="457200" indent="-457200">
              <a:lnSpc>
                <a:spcPct val="120000"/>
              </a:lnSpc>
              <a:buFont typeface="+mj-lt"/>
              <a:buAutoNum type="arabicPeriod"/>
            </a:pPr>
            <a:r>
              <a:rPr lang="ja-JP" altLang="en-US" sz="2000" dirty="0">
                <a:solidFill>
                  <a:schemeClr val="accent1">
                    <a:lumMod val="50000"/>
                    <a:lumOff val="50000"/>
                  </a:schemeClr>
                </a:solidFill>
              </a:rPr>
              <a:t>面接審査資料は、本フォーマットに沿って作成してください。</a:t>
            </a:r>
            <a:endParaRPr lang="en-US" altLang="ja-JP" sz="2000" dirty="0">
              <a:solidFill>
                <a:schemeClr val="accent1">
                  <a:lumMod val="50000"/>
                  <a:lumOff val="50000"/>
                </a:schemeClr>
              </a:solidFill>
            </a:endParaRPr>
          </a:p>
          <a:p>
            <a:pPr marL="342900" indent="-342900">
              <a:lnSpc>
                <a:spcPct val="120000"/>
              </a:lnSpc>
              <a:buFont typeface="+mj-lt"/>
              <a:buAutoNum type="arabicPeriod"/>
            </a:pPr>
            <a:r>
              <a:rPr kumimoji="1" lang="ja-JP" altLang="en-US" sz="2000" dirty="0">
                <a:solidFill>
                  <a:schemeClr val="accent1">
                    <a:lumMod val="50000"/>
                    <a:lumOff val="50000"/>
                  </a:schemeClr>
                </a:solidFill>
              </a:rPr>
              <a:t>共同申請者である事業化推進機関の意見等を踏まえ、作成してください。</a:t>
            </a:r>
            <a:endParaRPr kumimoji="1" lang="en-US" altLang="ja-JP" sz="2000" dirty="0">
              <a:solidFill>
                <a:schemeClr val="accent1">
                  <a:lumMod val="50000"/>
                  <a:lumOff val="50000"/>
                </a:schemeClr>
              </a:solidFill>
            </a:endParaRPr>
          </a:p>
          <a:p>
            <a:pPr marL="342900" indent="-342900">
              <a:lnSpc>
                <a:spcPct val="120000"/>
              </a:lnSpc>
              <a:buFont typeface="+mj-lt"/>
              <a:buAutoNum type="arabicPeriod"/>
            </a:pPr>
            <a:endParaRPr lang="en-US" altLang="ja-JP" sz="2000" dirty="0">
              <a:solidFill>
                <a:schemeClr val="accent1">
                  <a:lumMod val="50000"/>
                  <a:lumOff val="50000"/>
                </a:schemeClr>
              </a:solidFill>
            </a:endParaRPr>
          </a:p>
          <a:p>
            <a:pPr marL="457200" indent="-457200">
              <a:lnSpc>
                <a:spcPct val="120000"/>
              </a:lnSpc>
              <a:buFont typeface="+mj-lt"/>
              <a:buAutoNum type="arabicPeriod"/>
            </a:pPr>
            <a:endParaRPr kumimoji="1" lang="en-US" altLang="ja-JP" sz="2000" dirty="0">
              <a:solidFill>
                <a:schemeClr val="accent1">
                  <a:lumMod val="50000"/>
                  <a:lumOff val="50000"/>
                </a:schemeClr>
              </a:solidFill>
            </a:endParaRPr>
          </a:p>
          <a:p>
            <a:pPr marL="457200" indent="-457200">
              <a:lnSpc>
                <a:spcPct val="120000"/>
              </a:lnSpc>
              <a:buFont typeface="+mj-lt"/>
              <a:buAutoNum type="arabicPeriod"/>
            </a:pPr>
            <a:r>
              <a:rPr kumimoji="1" lang="ja-JP" altLang="en-US" sz="2000" dirty="0">
                <a:solidFill>
                  <a:schemeClr val="accent1">
                    <a:lumMod val="50000"/>
                    <a:lumOff val="50000"/>
                  </a:schemeClr>
                </a:solidFill>
              </a:rPr>
              <a:t>各ページの青字のガイドラインは削除してください。</a:t>
            </a:r>
            <a:endParaRPr kumimoji="1" lang="en-US" altLang="ja-JP" sz="2000" dirty="0">
              <a:solidFill>
                <a:schemeClr val="accent1">
                  <a:lumMod val="50000"/>
                  <a:lumOff val="50000"/>
                </a:schemeClr>
              </a:solidFill>
            </a:endParaRPr>
          </a:p>
          <a:p>
            <a:pPr marL="342900" indent="-342900">
              <a:lnSpc>
                <a:spcPct val="120000"/>
              </a:lnSpc>
              <a:buFont typeface="+mj-lt"/>
              <a:buAutoNum type="arabicPeriod"/>
            </a:pPr>
            <a:r>
              <a:rPr lang="ja-JP" altLang="en-US" sz="2000" dirty="0">
                <a:solidFill>
                  <a:schemeClr val="accent1">
                    <a:lumMod val="50000"/>
                    <a:lumOff val="50000"/>
                  </a:schemeClr>
                </a:solidFill>
              </a:rPr>
              <a:t>本フォーマットの項目以外に、補足資料を追加する場合は、全体で１５ページまでに収めてください。</a:t>
            </a:r>
            <a:endParaRPr lang="en-US" altLang="ja-JP" sz="2000" dirty="0">
              <a:solidFill>
                <a:schemeClr val="accent1">
                  <a:lumMod val="50000"/>
                  <a:lumOff val="50000"/>
                </a:schemeClr>
              </a:solidFill>
            </a:endParaRPr>
          </a:p>
          <a:p>
            <a:pPr marL="342900" indent="-342900">
              <a:lnSpc>
                <a:spcPct val="120000"/>
              </a:lnSpc>
              <a:buFont typeface="+mj-lt"/>
              <a:buAutoNum type="arabicPeriod"/>
            </a:pPr>
            <a:r>
              <a:rPr kumimoji="1" lang="ja-JP" altLang="en-US" sz="2000" dirty="0">
                <a:solidFill>
                  <a:schemeClr val="accent1">
                    <a:lumMod val="50000"/>
                    <a:lumOff val="50000"/>
                  </a:schemeClr>
                </a:solidFill>
              </a:rPr>
              <a:t>提出する際には、本ページを削除してください。</a:t>
            </a:r>
          </a:p>
        </p:txBody>
      </p:sp>
      <p:sp>
        <p:nvSpPr>
          <p:cNvPr id="2" name="テキスト ボックス 1">
            <a:extLst>
              <a:ext uri="{FF2B5EF4-FFF2-40B4-BE49-F238E27FC236}">
                <a16:creationId xmlns:a16="http://schemas.microsoft.com/office/drawing/2014/main" id="{731C8FFB-EC86-DBDC-5785-905CD3A5EE91}"/>
              </a:ext>
            </a:extLst>
          </p:cNvPr>
          <p:cNvSpPr txBox="1"/>
          <p:nvPr/>
        </p:nvSpPr>
        <p:spPr>
          <a:xfrm>
            <a:off x="816935" y="4610364"/>
            <a:ext cx="8009672" cy="1218795"/>
          </a:xfrm>
          <a:prstGeom prst="rect">
            <a:avLst/>
          </a:prstGeom>
          <a:noFill/>
        </p:spPr>
        <p:txBody>
          <a:bodyPr wrap="square" rtlCol="0">
            <a:spAutoFit/>
          </a:bodyPr>
          <a:lstStyle/>
          <a:p>
            <a:pPr>
              <a:lnSpc>
                <a:spcPct val="120000"/>
              </a:lnSpc>
            </a:pPr>
            <a:r>
              <a:rPr lang="en-US" altLang="ja-JP" sz="2400" dirty="0">
                <a:solidFill>
                  <a:schemeClr val="accent1">
                    <a:lumMod val="50000"/>
                    <a:lumOff val="50000"/>
                  </a:schemeClr>
                </a:solidFill>
              </a:rPr>
              <a:t>【</a:t>
            </a:r>
            <a:r>
              <a:rPr lang="ja-JP" altLang="en-US" sz="2400" dirty="0">
                <a:solidFill>
                  <a:schemeClr val="accent1">
                    <a:lumMod val="50000"/>
                    <a:lumOff val="50000"/>
                  </a:schemeClr>
                </a:solidFill>
              </a:rPr>
              <a:t>発表時間</a:t>
            </a:r>
            <a:r>
              <a:rPr lang="en-US" altLang="ja-JP" sz="2400" dirty="0">
                <a:solidFill>
                  <a:schemeClr val="accent1">
                    <a:lumMod val="50000"/>
                    <a:lumOff val="50000"/>
                  </a:schemeClr>
                </a:solidFill>
              </a:rPr>
              <a:t>】</a:t>
            </a:r>
          </a:p>
          <a:p>
            <a:pPr marL="342900" indent="-342900">
              <a:lnSpc>
                <a:spcPct val="120000"/>
              </a:lnSpc>
              <a:buFont typeface="+mj-lt"/>
              <a:buAutoNum type="arabicPeriod"/>
            </a:pPr>
            <a:r>
              <a:rPr lang="ja-JP" altLang="en-US" sz="2000" dirty="0">
                <a:solidFill>
                  <a:schemeClr val="accent1">
                    <a:lumMod val="50000"/>
                    <a:lumOff val="50000"/>
                  </a:schemeClr>
                </a:solidFill>
              </a:rPr>
              <a:t>プレゼンテーション（パワーポイント動画）は</a:t>
            </a:r>
            <a:r>
              <a:rPr lang="en-US" altLang="ja-JP" sz="2000" dirty="0">
                <a:solidFill>
                  <a:srgbClr val="FF0000"/>
                </a:solidFill>
              </a:rPr>
              <a:t>10</a:t>
            </a:r>
            <a:r>
              <a:rPr lang="ja-JP" altLang="en-US" sz="2000" dirty="0">
                <a:solidFill>
                  <a:srgbClr val="FF0000"/>
                </a:solidFill>
              </a:rPr>
              <a:t>分間</a:t>
            </a:r>
            <a:endParaRPr lang="en-US" altLang="ja-JP" sz="2000" dirty="0">
              <a:solidFill>
                <a:srgbClr val="FF0000"/>
              </a:solidFill>
            </a:endParaRPr>
          </a:p>
          <a:p>
            <a:pPr marL="342900" indent="-342900">
              <a:lnSpc>
                <a:spcPct val="120000"/>
              </a:lnSpc>
              <a:buFont typeface="+mj-lt"/>
              <a:buAutoNum type="arabicPeriod"/>
            </a:pPr>
            <a:r>
              <a:rPr lang="ja-JP" altLang="en-US" sz="2000" dirty="0">
                <a:solidFill>
                  <a:schemeClr val="accent1">
                    <a:lumMod val="50000"/>
                    <a:lumOff val="50000"/>
                  </a:schemeClr>
                </a:solidFill>
              </a:rPr>
              <a:t>質疑応答は</a:t>
            </a:r>
            <a:r>
              <a:rPr lang="en-US" altLang="ja-JP" sz="2000" dirty="0">
                <a:solidFill>
                  <a:srgbClr val="FF0000"/>
                </a:solidFill>
              </a:rPr>
              <a:t>8</a:t>
            </a:r>
            <a:r>
              <a:rPr lang="ja-JP" altLang="en-US" sz="2000" dirty="0">
                <a:solidFill>
                  <a:srgbClr val="FF0000"/>
                </a:solidFill>
              </a:rPr>
              <a:t>分間程度（予定）</a:t>
            </a:r>
            <a:endParaRPr lang="en-US" altLang="ja-JP" sz="2000" dirty="0">
              <a:solidFill>
                <a:srgbClr val="FF0000"/>
              </a:solidFill>
            </a:endParaRPr>
          </a:p>
        </p:txBody>
      </p:sp>
      <p:sp>
        <p:nvSpPr>
          <p:cNvPr id="7" name="テキスト ボックス 6">
            <a:extLst>
              <a:ext uri="{FF2B5EF4-FFF2-40B4-BE49-F238E27FC236}">
                <a16:creationId xmlns:a16="http://schemas.microsoft.com/office/drawing/2014/main" id="{5009E3A4-259A-F53A-5193-DC03BF0DB9F2}"/>
              </a:ext>
            </a:extLst>
          </p:cNvPr>
          <p:cNvSpPr txBox="1"/>
          <p:nvPr/>
        </p:nvSpPr>
        <p:spPr>
          <a:xfrm>
            <a:off x="1191637" y="2260336"/>
            <a:ext cx="8409561" cy="707245"/>
          </a:xfrm>
          <a:prstGeom prst="rect">
            <a:avLst/>
          </a:prstGeom>
          <a:noFill/>
        </p:spPr>
        <p:txBody>
          <a:bodyPr wrap="square" rtlCol="0">
            <a:spAutoFit/>
          </a:bodyPr>
          <a:lstStyle/>
          <a:p>
            <a:pPr>
              <a:lnSpc>
                <a:spcPct val="120000"/>
              </a:lnSpc>
            </a:pPr>
            <a:r>
              <a:rPr lang="en-US" altLang="ja-JP" dirty="0">
                <a:solidFill>
                  <a:schemeClr val="accent1">
                    <a:lumMod val="50000"/>
                    <a:lumOff val="50000"/>
                  </a:schemeClr>
                </a:solidFill>
              </a:rPr>
              <a:t>※</a:t>
            </a:r>
            <a:r>
              <a:rPr lang="ja-JP" altLang="en-US" dirty="0">
                <a:solidFill>
                  <a:schemeClr val="accent1">
                    <a:lumMod val="50000"/>
                    <a:lumOff val="50000"/>
                  </a:schemeClr>
                </a:solidFill>
              </a:rPr>
              <a:t>特に、「事業性の評価」及び「ビジネスロードマップ」内における資金調達に関する点について。</a:t>
            </a:r>
            <a:endParaRPr lang="en-US" altLang="ja-JP" dirty="0">
              <a:solidFill>
                <a:schemeClr val="accent1">
                  <a:lumMod val="50000"/>
                  <a:lumOff val="50000"/>
                </a:schemeClr>
              </a:solidFill>
            </a:endParaRPr>
          </a:p>
        </p:txBody>
      </p:sp>
    </p:spTree>
    <p:extLst>
      <p:ext uri="{BB962C8B-B14F-4D97-AF65-F5344CB8AC3E}">
        <p14:creationId xmlns:p14="http://schemas.microsoft.com/office/powerpoint/2010/main" val="1096741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A809F234-B6E2-4946-94FF-DCF496C37159}" type="slidenum">
              <a:rPr lang="ja-JP" altLang="en-US" smtClean="0"/>
              <a:pPr/>
              <a:t>9</a:t>
            </a:fld>
            <a:endParaRPr lang="ja-JP" altLang="en-US"/>
          </a:p>
        </p:txBody>
      </p:sp>
      <p:sp>
        <p:nvSpPr>
          <p:cNvPr id="4" name="テキスト ボックス 3">
            <a:extLst>
              <a:ext uri="{FF2B5EF4-FFF2-40B4-BE49-F238E27FC236}">
                <a16:creationId xmlns:a16="http://schemas.microsoft.com/office/drawing/2014/main" id="{C84E4973-290E-108F-0DA6-4A399D8CDD6F}"/>
              </a:ext>
            </a:extLst>
          </p:cNvPr>
          <p:cNvSpPr txBox="1"/>
          <p:nvPr/>
        </p:nvSpPr>
        <p:spPr>
          <a:xfrm>
            <a:off x="1316290" y="36000"/>
            <a:ext cx="4502899"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終了時点での達成目標とマイルストン</a:t>
            </a:r>
          </a:p>
        </p:txBody>
      </p:sp>
      <p:sp>
        <p:nvSpPr>
          <p:cNvPr id="5" name="テキスト ボックス 4">
            <a:extLst>
              <a:ext uri="{FF2B5EF4-FFF2-40B4-BE49-F238E27FC236}">
                <a16:creationId xmlns:a16="http://schemas.microsoft.com/office/drawing/2014/main" id="{CDF7573A-7855-DA0A-026E-45DC24EB8C31}"/>
              </a:ext>
            </a:extLst>
          </p:cNvPr>
          <p:cNvSpPr txBox="1"/>
          <p:nvPr/>
        </p:nvSpPr>
        <p:spPr>
          <a:xfrm>
            <a:off x="813390" y="741647"/>
            <a:ext cx="8357191" cy="775597"/>
          </a:xfrm>
          <a:prstGeom prst="rect">
            <a:avLst/>
          </a:prstGeom>
          <a:noFill/>
          <a:ln>
            <a:solidFill>
              <a:srgbClr val="0066FF"/>
            </a:solidFill>
            <a:prstDash val="dash"/>
          </a:ln>
        </p:spPr>
        <p:txBody>
          <a:bodyPr wrap="square" rtlCol="0">
            <a:spAutoFit/>
          </a:bodyPr>
          <a:lstStyle/>
          <a:p>
            <a:pPr marL="285750" indent="-285750" algn="just">
              <a:lnSpc>
                <a:spcPct val="120000"/>
              </a:lnSpc>
              <a:buFont typeface="Wingdings" panose="05000000000000000000" pitchFamily="2" charset="2"/>
              <a:buChar char="l"/>
            </a:pPr>
            <a:r>
              <a:rPr lang="ja-JP" altLang="en-US" sz="2000" dirty="0">
                <a:solidFill>
                  <a:srgbClr val="0066FF"/>
                </a:solidFill>
              </a:rPr>
              <a:t>申請するプログラムごとに想定する研究開発課題終了時点での達成目標と、マイルストン（中間時点での達成目標）を記載してください。</a:t>
            </a:r>
            <a:endParaRPr lang="en-US" altLang="ja-JP" sz="2000" dirty="0">
              <a:solidFill>
                <a:srgbClr val="0066FF"/>
              </a:solidFill>
            </a:endParaRPr>
          </a:p>
        </p:txBody>
      </p:sp>
    </p:spTree>
    <p:extLst>
      <p:ext uri="{BB962C8B-B14F-4D97-AF65-F5344CB8AC3E}">
        <p14:creationId xmlns:p14="http://schemas.microsoft.com/office/powerpoint/2010/main" val="39368079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A809F234-B6E2-4946-94FF-DCF496C37159}" type="slidenum">
              <a:rPr lang="ja-JP" altLang="en-US" smtClean="0"/>
              <a:pPr/>
              <a:t>10</a:t>
            </a:fld>
            <a:endParaRPr lang="ja-JP" altLang="en-US"/>
          </a:p>
        </p:txBody>
      </p:sp>
      <p:sp>
        <p:nvSpPr>
          <p:cNvPr id="4" name="テキスト ボックス 3">
            <a:extLst>
              <a:ext uri="{FF2B5EF4-FFF2-40B4-BE49-F238E27FC236}">
                <a16:creationId xmlns:a16="http://schemas.microsoft.com/office/drawing/2014/main" id="{C84E4973-290E-108F-0DA6-4A399D8CDD6F}"/>
              </a:ext>
            </a:extLst>
          </p:cNvPr>
          <p:cNvSpPr txBox="1"/>
          <p:nvPr/>
        </p:nvSpPr>
        <p:spPr>
          <a:xfrm>
            <a:off x="1316290" y="36000"/>
            <a:ext cx="3068019"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研究開発課題の推進体制</a:t>
            </a:r>
          </a:p>
        </p:txBody>
      </p:sp>
      <p:sp>
        <p:nvSpPr>
          <p:cNvPr id="5" name="テキスト ボックス 4">
            <a:extLst>
              <a:ext uri="{FF2B5EF4-FFF2-40B4-BE49-F238E27FC236}">
                <a16:creationId xmlns:a16="http://schemas.microsoft.com/office/drawing/2014/main" id="{CDF7573A-7855-DA0A-026E-45DC24EB8C31}"/>
              </a:ext>
            </a:extLst>
          </p:cNvPr>
          <p:cNvSpPr txBox="1"/>
          <p:nvPr/>
        </p:nvSpPr>
        <p:spPr>
          <a:xfrm>
            <a:off x="813390" y="741647"/>
            <a:ext cx="8357191" cy="1883593"/>
          </a:xfrm>
          <a:prstGeom prst="rect">
            <a:avLst/>
          </a:prstGeom>
          <a:noFill/>
          <a:ln>
            <a:solidFill>
              <a:srgbClr val="0066FF"/>
            </a:solidFill>
            <a:prstDash val="dash"/>
          </a:ln>
        </p:spPr>
        <p:txBody>
          <a:bodyPr wrap="square" rtlCol="0">
            <a:spAutoFit/>
          </a:bodyPr>
          <a:lstStyle/>
          <a:p>
            <a:pPr marL="285750" indent="-285750" algn="just">
              <a:lnSpc>
                <a:spcPct val="120000"/>
              </a:lnSpc>
              <a:buFont typeface="Wingdings" panose="05000000000000000000" pitchFamily="2" charset="2"/>
              <a:buChar char="l"/>
            </a:pPr>
            <a:r>
              <a:rPr lang="ja-JP" altLang="en-US" sz="2000" dirty="0">
                <a:solidFill>
                  <a:srgbClr val="0066FF"/>
                </a:solidFill>
              </a:rPr>
              <a:t>目標達成に向けて研究開発課題を推進していく体制を記載してください。</a:t>
            </a:r>
            <a:endParaRPr lang="en-US" altLang="ja-JP" sz="2000" dirty="0">
              <a:solidFill>
                <a:srgbClr val="0066FF"/>
              </a:solidFill>
            </a:endParaRPr>
          </a:p>
          <a:p>
            <a:pPr marL="285750" indent="-285750" algn="just">
              <a:lnSpc>
                <a:spcPct val="120000"/>
              </a:lnSpc>
              <a:buFont typeface="Wingdings" panose="05000000000000000000" pitchFamily="2" charset="2"/>
              <a:buChar char="l"/>
            </a:pPr>
            <a:r>
              <a:rPr lang="ja-JP" altLang="en-US" sz="2000" dirty="0">
                <a:solidFill>
                  <a:srgbClr val="0066FF"/>
                </a:solidFill>
              </a:rPr>
              <a:t>また、経営者候補人材等、起業に向けて必要な人材が不足している場合は、どのようにそれらの人材を獲得していくのかも含めて説明してください。</a:t>
            </a:r>
            <a:endParaRPr lang="en-US" altLang="ja-JP" sz="2000" dirty="0">
              <a:solidFill>
                <a:srgbClr val="0066FF"/>
              </a:solidFill>
            </a:endParaRPr>
          </a:p>
        </p:txBody>
      </p:sp>
    </p:spTree>
    <p:extLst>
      <p:ext uri="{BB962C8B-B14F-4D97-AF65-F5344CB8AC3E}">
        <p14:creationId xmlns:p14="http://schemas.microsoft.com/office/powerpoint/2010/main" val="31993198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A809F234-B6E2-4946-94FF-DCF496C37159}" type="slidenum">
              <a:rPr lang="ja-JP" altLang="en-US" smtClean="0"/>
              <a:pPr/>
              <a:t>11</a:t>
            </a:fld>
            <a:endParaRPr lang="ja-JP" altLang="en-US"/>
          </a:p>
        </p:txBody>
      </p:sp>
      <p:sp>
        <p:nvSpPr>
          <p:cNvPr id="4" name="テキスト ボックス 3">
            <a:extLst>
              <a:ext uri="{FF2B5EF4-FFF2-40B4-BE49-F238E27FC236}">
                <a16:creationId xmlns:a16="http://schemas.microsoft.com/office/drawing/2014/main" id="{C84E4973-290E-108F-0DA6-4A399D8CDD6F}"/>
              </a:ext>
            </a:extLst>
          </p:cNvPr>
          <p:cNvSpPr txBox="1"/>
          <p:nvPr/>
        </p:nvSpPr>
        <p:spPr>
          <a:xfrm>
            <a:off x="1316290" y="36000"/>
            <a:ext cx="2805896"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研究開発費の資金使途</a:t>
            </a:r>
          </a:p>
        </p:txBody>
      </p:sp>
      <p:sp>
        <p:nvSpPr>
          <p:cNvPr id="5" name="テキスト ボックス 4">
            <a:extLst>
              <a:ext uri="{FF2B5EF4-FFF2-40B4-BE49-F238E27FC236}">
                <a16:creationId xmlns:a16="http://schemas.microsoft.com/office/drawing/2014/main" id="{CDF7573A-7855-DA0A-026E-45DC24EB8C31}"/>
              </a:ext>
            </a:extLst>
          </p:cNvPr>
          <p:cNvSpPr txBox="1"/>
          <p:nvPr/>
        </p:nvSpPr>
        <p:spPr>
          <a:xfrm>
            <a:off x="830377" y="4627852"/>
            <a:ext cx="8357191" cy="1883593"/>
          </a:xfrm>
          <a:prstGeom prst="rect">
            <a:avLst/>
          </a:prstGeom>
          <a:noFill/>
          <a:ln>
            <a:solidFill>
              <a:srgbClr val="0066FF"/>
            </a:solidFill>
            <a:prstDash val="dash"/>
          </a:ln>
        </p:spPr>
        <p:txBody>
          <a:bodyPr wrap="square" rtlCol="0">
            <a:spAutoFit/>
          </a:bodyPr>
          <a:lstStyle/>
          <a:p>
            <a:pPr marL="285750" indent="-285750" algn="just">
              <a:lnSpc>
                <a:spcPct val="120000"/>
              </a:lnSpc>
              <a:buFont typeface="Wingdings" panose="05000000000000000000" pitchFamily="2" charset="2"/>
              <a:buChar char="l"/>
            </a:pPr>
            <a:r>
              <a:rPr lang="ja-JP" altLang="en-US" sz="2000" dirty="0">
                <a:solidFill>
                  <a:srgbClr val="0066FF"/>
                </a:solidFill>
              </a:rPr>
              <a:t>様式</a:t>
            </a:r>
            <a:r>
              <a:rPr lang="en-US" altLang="ja-JP" sz="2000" dirty="0">
                <a:solidFill>
                  <a:srgbClr val="0066FF"/>
                </a:solidFill>
              </a:rPr>
              <a:t>2</a:t>
            </a:r>
            <a:r>
              <a:rPr lang="ja-JP" altLang="en-US" sz="2000" dirty="0">
                <a:solidFill>
                  <a:srgbClr val="0066FF"/>
                </a:solidFill>
              </a:rPr>
              <a:t>：課題予算案に記載した研究開発費の主な資金使途を費目別に記載してください。</a:t>
            </a:r>
            <a:endParaRPr lang="en-US" altLang="ja-JP" sz="2000" dirty="0">
              <a:solidFill>
                <a:srgbClr val="0066FF"/>
              </a:solidFill>
            </a:endParaRPr>
          </a:p>
          <a:p>
            <a:pPr marL="285750" indent="-285750" algn="just">
              <a:lnSpc>
                <a:spcPct val="120000"/>
              </a:lnSpc>
              <a:buFont typeface="Wingdings" panose="05000000000000000000" pitchFamily="2" charset="2"/>
              <a:buChar char="l"/>
            </a:pPr>
            <a:r>
              <a:rPr lang="ja-JP" altLang="en-US" sz="2000" dirty="0">
                <a:solidFill>
                  <a:srgbClr val="0066FF"/>
                </a:solidFill>
              </a:rPr>
              <a:t>行が不足する場合は追加していただいて結構です。</a:t>
            </a:r>
            <a:endParaRPr lang="en-US" altLang="ja-JP" sz="2000" dirty="0">
              <a:solidFill>
                <a:srgbClr val="0066FF"/>
              </a:solidFill>
            </a:endParaRPr>
          </a:p>
          <a:p>
            <a:pPr marL="285750" indent="-285750" algn="just">
              <a:lnSpc>
                <a:spcPct val="120000"/>
              </a:lnSpc>
              <a:buFont typeface="Wingdings" panose="05000000000000000000" pitchFamily="2" charset="2"/>
              <a:buChar char="l"/>
            </a:pPr>
            <a:r>
              <a:rPr lang="ja-JP" altLang="en-US" sz="2000" dirty="0">
                <a:solidFill>
                  <a:srgbClr val="0066FF"/>
                </a:solidFill>
              </a:rPr>
              <a:t>ステップ２へ申請する場合は本ページを複製し、１年目分、２年目分の２ページを作成してください。</a:t>
            </a:r>
            <a:endParaRPr lang="en-US" altLang="ja-JP" sz="2000" dirty="0">
              <a:solidFill>
                <a:srgbClr val="0066FF"/>
              </a:solidFill>
            </a:endParaRPr>
          </a:p>
        </p:txBody>
      </p:sp>
      <p:graphicFrame>
        <p:nvGraphicFramePr>
          <p:cNvPr id="6" name="表 5">
            <a:extLst>
              <a:ext uri="{FF2B5EF4-FFF2-40B4-BE49-F238E27FC236}">
                <a16:creationId xmlns:a16="http://schemas.microsoft.com/office/drawing/2014/main" id="{8F82F52B-5574-1705-E1A1-A0F581A04826}"/>
              </a:ext>
            </a:extLst>
          </p:cNvPr>
          <p:cNvGraphicFramePr>
            <a:graphicFrameLocks noGrp="1"/>
          </p:cNvGraphicFramePr>
          <p:nvPr>
            <p:extLst>
              <p:ext uri="{D42A27DB-BD31-4B8C-83A1-F6EECF244321}">
                <p14:modId xmlns:p14="http://schemas.microsoft.com/office/powerpoint/2010/main" val="1748872514"/>
              </p:ext>
            </p:extLst>
          </p:nvPr>
        </p:nvGraphicFramePr>
        <p:xfrm>
          <a:off x="828307" y="763440"/>
          <a:ext cx="8249385" cy="3708400"/>
        </p:xfrm>
        <a:graphic>
          <a:graphicData uri="http://schemas.openxmlformats.org/drawingml/2006/table">
            <a:tbl>
              <a:tblPr>
                <a:tableStyleId>{5C22544A-7EE6-4342-B048-85BDC9FD1C3A}</a:tableStyleId>
              </a:tblPr>
              <a:tblGrid>
                <a:gridCol w="1481763">
                  <a:extLst>
                    <a:ext uri="{9D8B030D-6E8A-4147-A177-3AD203B41FA5}">
                      <a16:colId xmlns:a16="http://schemas.microsoft.com/office/drawing/2014/main" val="1327629717"/>
                    </a:ext>
                  </a:extLst>
                </a:gridCol>
                <a:gridCol w="2227521">
                  <a:extLst>
                    <a:ext uri="{9D8B030D-6E8A-4147-A177-3AD203B41FA5}">
                      <a16:colId xmlns:a16="http://schemas.microsoft.com/office/drawing/2014/main" val="1541043603"/>
                    </a:ext>
                  </a:extLst>
                </a:gridCol>
                <a:gridCol w="4540101">
                  <a:extLst>
                    <a:ext uri="{9D8B030D-6E8A-4147-A177-3AD203B41FA5}">
                      <a16:colId xmlns:a16="http://schemas.microsoft.com/office/drawing/2014/main" val="3140160120"/>
                    </a:ext>
                  </a:extLst>
                </a:gridCol>
              </a:tblGrid>
              <a:tr h="370840">
                <a:tc>
                  <a:txBody>
                    <a:bodyPr/>
                    <a:lstStyle/>
                    <a:p>
                      <a:pPr algn="ctr"/>
                      <a:r>
                        <a:rPr kumimoji="1" lang="ja-JP" altLang="en-US" dirty="0">
                          <a:solidFill>
                            <a:schemeClr val="bg1"/>
                          </a:solidFill>
                        </a:rPr>
                        <a:t>費目</a:t>
                      </a:r>
                    </a:p>
                  </a:txBody>
                  <a:tcPr anchor="ctr">
                    <a:solidFill>
                      <a:schemeClr val="accent2"/>
                    </a:solidFill>
                  </a:tcPr>
                </a:tc>
                <a:tc>
                  <a:txBody>
                    <a:bodyPr/>
                    <a:lstStyle/>
                    <a:p>
                      <a:pPr algn="ctr"/>
                      <a:r>
                        <a:rPr kumimoji="1" lang="ja-JP" altLang="en-US" dirty="0">
                          <a:solidFill>
                            <a:schemeClr val="bg1"/>
                          </a:solidFill>
                        </a:rPr>
                        <a:t>予算希望額（単位：千円）</a:t>
                      </a:r>
                    </a:p>
                  </a:txBody>
                  <a:tcPr anchor="ctr">
                    <a:solidFill>
                      <a:schemeClr val="accent2"/>
                    </a:solidFill>
                  </a:tcPr>
                </a:tc>
                <a:tc>
                  <a:txBody>
                    <a:bodyPr/>
                    <a:lstStyle/>
                    <a:p>
                      <a:pPr algn="ctr"/>
                      <a:r>
                        <a:rPr kumimoji="1" lang="ja-JP" altLang="en-US" dirty="0">
                          <a:solidFill>
                            <a:schemeClr val="bg1"/>
                          </a:solidFill>
                        </a:rPr>
                        <a:t>主な資金使途</a:t>
                      </a:r>
                    </a:p>
                  </a:txBody>
                  <a:tcPr anchor="ctr">
                    <a:solidFill>
                      <a:schemeClr val="accent2"/>
                    </a:solidFill>
                  </a:tcPr>
                </a:tc>
                <a:extLst>
                  <a:ext uri="{0D108BD9-81ED-4DB2-BD59-A6C34878D82A}">
                    <a16:rowId xmlns:a16="http://schemas.microsoft.com/office/drawing/2014/main" val="2318946225"/>
                  </a:ext>
                </a:extLst>
              </a:tr>
              <a:tr h="370840">
                <a:tc rowSpan="2">
                  <a:txBody>
                    <a:bodyPr/>
                    <a:lstStyle/>
                    <a:p>
                      <a:r>
                        <a:rPr kumimoji="1" lang="ja-JP" altLang="en-US" dirty="0"/>
                        <a:t>物品費</a:t>
                      </a:r>
                    </a:p>
                  </a:txBody>
                  <a:tcPr anchor="ctr"/>
                </a:tc>
                <a:tc>
                  <a:txBody>
                    <a:bodyPr/>
                    <a:lstStyle/>
                    <a:p>
                      <a:pPr algn="r"/>
                      <a:endParaRPr kumimoji="1" lang="ja-JP" altLang="en-US" dirty="0"/>
                    </a:p>
                  </a:txBody>
                  <a:tcPr anchor="ctr"/>
                </a:tc>
                <a:tc>
                  <a:txBody>
                    <a:bodyPr/>
                    <a:lstStyle/>
                    <a:p>
                      <a:pPr algn="just"/>
                      <a:endParaRPr kumimoji="1" lang="ja-JP" altLang="en-US" dirty="0"/>
                    </a:p>
                  </a:txBody>
                  <a:tcPr anchor="ctr"/>
                </a:tc>
                <a:extLst>
                  <a:ext uri="{0D108BD9-81ED-4DB2-BD59-A6C34878D82A}">
                    <a16:rowId xmlns:a16="http://schemas.microsoft.com/office/drawing/2014/main" val="4093201188"/>
                  </a:ext>
                </a:extLst>
              </a:tr>
              <a:tr h="370840">
                <a:tc vMerge="1">
                  <a:txBody>
                    <a:bodyPr/>
                    <a:lstStyle/>
                    <a:p>
                      <a:endParaRPr kumimoji="1" lang="ja-JP" altLang="en-US" dirty="0"/>
                    </a:p>
                  </a:txBody>
                  <a:tcPr anchor="ctr"/>
                </a:tc>
                <a:tc>
                  <a:txBody>
                    <a:bodyPr/>
                    <a:lstStyle/>
                    <a:p>
                      <a:pPr algn="r"/>
                      <a:endParaRPr kumimoji="1" lang="ja-JP" altLang="en-US" dirty="0"/>
                    </a:p>
                  </a:txBody>
                  <a:tcPr anchor="ctr"/>
                </a:tc>
                <a:tc>
                  <a:txBody>
                    <a:bodyPr/>
                    <a:lstStyle/>
                    <a:p>
                      <a:pPr algn="just"/>
                      <a:endParaRPr kumimoji="1" lang="ja-JP" altLang="en-US" dirty="0"/>
                    </a:p>
                  </a:txBody>
                  <a:tcPr anchor="ctr"/>
                </a:tc>
                <a:extLst>
                  <a:ext uri="{0D108BD9-81ED-4DB2-BD59-A6C34878D82A}">
                    <a16:rowId xmlns:a16="http://schemas.microsoft.com/office/drawing/2014/main" val="2974210036"/>
                  </a:ext>
                </a:extLst>
              </a:tr>
              <a:tr h="370840">
                <a:tc rowSpan="2">
                  <a:txBody>
                    <a:bodyPr/>
                    <a:lstStyle/>
                    <a:p>
                      <a:r>
                        <a:rPr kumimoji="1" lang="ja-JP" altLang="en-US" dirty="0"/>
                        <a:t>旅費</a:t>
                      </a:r>
                    </a:p>
                  </a:txBody>
                  <a:tcPr anchor="ctr"/>
                </a:tc>
                <a:tc>
                  <a:txBody>
                    <a:bodyPr/>
                    <a:lstStyle/>
                    <a:p>
                      <a:pPr algn="r"/>
                      <a:endParaRPr kumimoji="1" lang="ja-JP" altLang="en-US" dirty="0"/>
                    </a:p>
                  </a:txBody>
                  <a:tcPr anchor="ctr"/>
                </a:tc>
                <a:tc>
                  <a:txBody>
                    <a:bodyPr/>
                    <a:lstStyle/>
                    <a:p>
                      <a:pPr algn="just"/>
                      <a:endParaRPr kumimoji="1" lang="ja-JP" altLang="en-US" dirty="0"/>
                    </a:p>
                  </a:txBody>
                  <a:tcPr anchor="ctr"/>
                </a:tc>
                <a:extLst>
                  <a:ext uri="{0D108BD9-81ED-4DB2-BD59-A6C34878D82A}">
                    <a16:rowId xmlns:a16="http://schemas.microsoft.com/office/drawing/2014/main" val="2870348666"/>
                  </a:ext>
                </a:extLst>
              </a:tr>
              <a:tr h="370840">
                <a:tc vMerge="1">
                  <a:txBody>
                    <a:bodyPr/>
                    <a:lstStyle/>
                    <a:p>
                      <a:endParaRPr kumimoji="1" lang="ja-JP" altLang="en-US" dirty="0"/>
                    </a:p>
                  </a:txBody>
                  <a:tcPr anchor="ctr"/>
                </a:tc>
                <a:tc>
                  <a:txBody>
                    <a:bodyPr/>
                    <a:lstStyle/>
                    <a:p>
                      <a:pPr algn="r"/>
                      <a:endParaRPr kumimoji="1" lang="ja-JP" altLang="en-US" dirty="0"/>
                    </a:p>
                  </a:txBody>
                  <a:tcPr anchor="ctr"/>
                </a:tc>
                <a:tc>
                  <a:txBody>
                    <a:bodyPr/>
                    <a:lstStyle/>
                    <a:p>
                      <a:pPr algn="just"/>
                      <a:endParaRPr kumimoji="1" lang="ja-JP" altLang="en-US" dirty="0"/>
                    </a:p>
                  </a:txBody>
                  <a:tcPr anchor="ctr"/>
                </a:tc>
                <a:extLst>
                  <a:ext uri="{0D108BD9-81ED-4DB2-BD59-A6C34878D82A}">
                    <a16:rowId xmlns:a16="http://schemas.microsoft.com/office/drawing/2014/main" val="4089819838"/>
                  </a:ext>
                </a:extLst>
              </a:tr>
              <a:tr h="370840">
                <a:tc rowSpan="2">
                  <a:txBody>
                    <a:bodyPr/>
                    <a:lstStyle/>
                    <a:p>
                      <a:r>
                        <a:rPr kumimoji="1" lang="ja-JP" altLang="en-US" dirty="0"/>
                        <a:t>人件費・謝金</a:t>
                      </a:r>
                    </a:p>
                  </a:txBody>
                  <a:tcPr anchor="ctr"/>
                </a:tc>
                <a:tc>
                  <a:txBody>
                    <a:bodyPr/>
                    <a:lstStyle/>
                    <a:p>
                      <a:pPr algn="r"/>
                      <a:endParaRPr kumimoji="1" lang="ja-JP" altLang="en-US" dirty="0"/>
                    </a:p>
                  </a:txBody>
                  <a:tcPr anchor="ctr"/>
                </a:tc>
                <a:tc>
                  <a:txBody>
                    <a:bodyPr/>
                    <a:lstStyle/>
                    <a:p>
                      <a:pPr algn="just"/>
                      <a:endParaRPr kumimoji="1" lang="ja-JP" altLang="en-US" dirty="0"/>
                    </a:p>
                  </a:txBody>
                  <a:tcPr anchor="ctr"/>
                </a:tc>
                <a:extLst>
                  <a:ext uri="{0D108BD9-81ED-4DB2-BD59-A6C34878D82A}">
                    <a16:rowId xmlns:a16="http://schemas.microsoft.com/office/drawing/2014/main" val="3106208977"/>
                  </a:ext>
                </a:extLst>
              </a:tr>
              <a:tr h="370840">
                <a:tc vMerge="1">
                  <a:txBody>
                    <a:bodyPr/>
                    <a:lstStyle/>
                    <a:p>
                      <a:endParaRPr kumimoji="1" lang="ja-JP" altLang="en-US" dirty="0"/>
                    </a:p>
                  </a:txBody>
                  <a:tcPr anchor="ctr"/>
                </a:tc>
                <a:tc>
                  <a:txBody>
                    <a:bodyPr/>
                    <a:lstStyle/>
                    <a:p>
                      <a:pPr algn="r"/>
                      <a:endParaRPr kumimoji="1" lang="ja-JP" altLang="en-US" dirty="0"/>
                    </a:p>
                  </a:txBody>
                  <a:tcPr anchor="ctr"/>
                </a:tc>
                <a:tc>
                  <a:txBody>
                    <a:bodyPr/>
                    <a:lstStyle/>
                    <a:p>
                      <a:pPr algn="just"/>
                      <a:endParaRPr kumimoji="1" lang="ja-JP" altLang="en-US" dirty="0"/>
                    </a:p>
                  </a:txBody>
                  <a:tcPr anchor="ctr"/>
                </a:tc>
                <a:extLst>
                  <a:ext uri="{0D108BD9-81ED-4DB2-BD59-A6C34878D82A}">
                    <a16:rowId xmlns:a16="http://schemas.microsoft.com/office/drawing/2014/main" val="4146862114"/>
                  </a:ext>
                </a:extLst>
              </a:tr>
              <a:tr h="370840">
                <a:tc rowSpan="2">
                  <a:txBody>
                    <a:bodyPr/>
                    <a:lstStyle/>
                    <a:p>
                      <a:r>
                        <a:rPr kumimoji="1" lang="ja-JP" altLang="en-US" dirty="0"/>
                        <a:t>その他</a:t>
                      </a:r>
                    </a:p>
                  </a:txBody>
                  <a:tcPr anchor="ctr"/>
                </a:tc>
                <a:tc>
                  <a:txBody>
                    <a:bodyPr/>
                    <a:lstStyle/>
                    <a:p>
                      <a:pPr algn="r"/>
                      <a:endParaRPr kumimoji="1" lang="ja-JP" altLang="en-US" dirty="0"/>
                    </a:p>
                  </a:txBody>
                  <a:tcPr anchor="ctr"/>
                </a:tc>
                <a:tc>
                  <a:txBody>
                    <a:bodyPr/>
                    <a:lstStyle/>
                    <a:p>
                      <a:pPr algn="just"/>
                      <a:endParaRPr kumimoji="1" lang="ja-JP" altLang="en-US" dirty="0"/>
                    </a:p>
                  </a:txBody>
                  <a:tcPr anchor="ctr"/>
                </a:tc>
                <a:extLst>
                  <a:ext uri="{0D108BD9-81ED-4DB2-BD59-A6C34878D82A}">
                    <a16:rowId xmlns:a16="http://schemas.microsoft.com/office/drawing/2014/main" val="2906967280"/>
                  </a:ext>
                </a:extLst>
              </a:tr>
              <a:tr h="370840">
                <a:tc vMerge="1">
                  <a:txBody>
                    <a:bodyPr/>
                    <a:lstStyle/>
                    <a:p>
                      <a:endParaRPr kumimoji="1" lang="ja-JP" altLang="en-US" dirty="0"/>
                    </a:p>
                  </a:txBody>
                  <a:tcPr anchor="ctr"/>
                </a:tc>
                <a:tc>
                  <a:txBody>
                    <a:bodyPr/>
                    <a:lstStyle/>
                    <a:p>
                      <a:pPr algn="r"/>
                      <a:endParaRPr kumimoji="1" lang="ja-JP" altLang="en-US" dirty="0"/>
                    </a:p>
                  </a:txBody>
                  <a:tcPr anchor="ctr"/>
                </a:tc>
                <a:tc>
                  <a:txBody>
                    <a:bodyPr/>
                    <a:lstStyle/>
                    <a:p>
                      <a:pPr algn="just"/>
                      <a:endParaRPr kumimoji="1" lang="ja-JP" altLang="en-US" dirty="0"/>
                    </a:p>
                  </a:txBody>
                  <a:tcPr anchor="ctr"/>
                </a:tc>
                <a:extLst>
                  <a:ext uri="{0D108BD9-81ED-4DB2-BD59-A6C34878D82A}">
                    <a16:rowId xmlns:a16="http://schemas.microsoft.com/office/drawing/2014/main" val="2096284122"/>
                  </a:ext>
                </a:extLst>
              </a:tr>
              <a:tr h="370840">
                <a:tc>
                  <a:txBody>
                    <a:bodyPr/>
                    <a:lstStyle/>
                    <a:p>
                      <a:r>
                        <a:rPr kumimoji="1" lang="ja-JP" altLang="en-US" dirty="0">
                          <a:solidFill>
                            <a:schemeClr val="bg1"/>
                          </a:solidFill>
                        </a:rPr>
                        <a:t>合計</a:t>
                      </a:r>
                    </a:p>
                  </a:txBody>
                  <a:tcPr anchor="ctr">
                    <a:solidFill>
                      <a:schemeClr val="accent2"/>
                    </a:solidFill>
                  </a:tcPr>
                </a:tc>
                <a:tc>
                  <a:txBody>
                    <a:bodyPr/>
                    <a:lstStyle/>
                    <a:p>
                      <a:pPr algn="r"/>
                      <a:endParaRPr kumimoji="1" lang="ja-JP" altLang="en-US" dirty="0">
                        <a:solidFill>
                          <a:schemeClr val="bg1"/>
                        </a:solidFill>
                      </a:endParaRPr>
                    </a:p>
                  </a:txBody>
                  <a:tcPr anchor="ctr">
                    <a:solidFill>
                      <a:schemeClr val="accent2"/>
                    </a:solidFill>
                  </a:tcPr>
                </a:tc>
                <a:tc>
                  <a:txBody>
                    <a:bodyPr/>
                    <a:lstStyle/>
                    <a:p>
                      <a:pPr algn="just"/>
                      <a:endParaRPr kumimoji="1" lang="ja-JP" altLang="en-US" dirty="0">
                        <a:solidFill>
                          <a:schemeClr val="bg1"/>
                        </a:solidFill>
                      </a:endParaRPr>
                    </a:p>
                  </a:txBody>
                  <a:tcPr anchor="ctr">
                    <a:solidFill>
                      <a:schemeClr val="accent2"/>
                    </a:solidFill>
                  </a:tcPr>
                </a:tc>
                <a:extLst>
                  <a:ext uri="{0D108BD9-81ED-4DB2-BD59-A6C34878D82A}">
                    <a16:rowId xmlns:a16="http://schemas.microsoft.com/office/drawing/2014/main" val="3344894295"/>
                  </a:ext>
                </a:extLst>
              </a:tr>
            </a:tbl>
          </a:graphicData>
        </a:graphic>
      </p:graphicFrame>
    </p:spTree>
    <p:extLst>
      <p:ext uri="{BB962C8B-B14F-4D97-AF65-F5344CB8AC3E}">
        <p14:creationId xmlns:p14="http://schemas.microsoft.com/office/powerpoint/2010/main" val="35879535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A809F234-B6E2-4946-94FF-DCF496C37159}" type="slidenum">
              <a:rPr lang="ja-JP" altLang="en-US" smtClean="0"/>
              <a:pPr/>
              <a:t>12</a:t>
            </a:fld>
            <a:endParaRPr lang="ja-JP" altLang="en-US"/>
          </a:p>
        </p:txBody>
      </p:sp>
      <p:sp>
        <p:nvSpPr>
          <p:cNvPr id="4" name="テキスト ボックス 3">
            <a:extLst>
              <a:ext uri="{FF2B5EF4-FFF2-40B4-BE49-F238E27FC236}">
                <a16:creationId xmlns:a16="http://schemas.microsoft.com/office/drawing/2014/main" id="{C84E4973-290E-108F-0DA6-4A399D8CDD6F}"/>
              </a:ext>
            </a:extLst>
          </p:cNvPr>
          <p:cNvSpPr txBox="1"/>
          <p:nvPr/>
        </p:nvSpPr>
        <p:spPr>
          <a:xfrm>
            <a:off x="1316290" y="36000"/>
            <a:ext cx="1233158"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補足事項</a:t>
            </a:r>
          </a:p>
        </p:txBody>
      </p:sp>
      <p:sp>
        <p:nvSpPr>
          <p:cNvPr id="5" name="テキスト ボックス 4">
            <a:extLst>
              <a:ext uri="{FF2B5EF4-FFF2-40B4-BE49-F238E27FC236}">
                <a16:creationId xmlns:a16="http://schemas.microsoft.com/office/drawing/2014/main" id="{CDF7573A-7855-DA0A-026E-45DC24EB8C31}"/>
              </a:ext>
            </a:extLst>
          </p:cNvPr>
          <p:cNvSpPr txBox="1"/>
          <p:nvPr/>
        </p:nvSpPr>
        <p:spPr>
          <a:xfrm>
            <a:off x="813390" y="741647"/>
            <a:ext cx="8357191" cy="1144929"/>
          </a:xfrm>
          <a:prstGeom prst="rect">
            <a:avLst/>
          </a:prstGeom>
          <a:noFill/>
          <a:ln>
            <a:solidFill>
              <a:srgbClr val="0066FF"/>
            </a:solidFill>
            <a:prstDash val="dash"/>
          </a:ln>
        </p:spPr>
        <p:txBody>
          <a:bodyPr wrap="square" rtlCol="0">
            <a:spAutoFit/>
          </a:bodyPr>
          <a:lstStyle/>
          <a:p>
            <a:pPr marL="285750" indent="-285750" algn="just">
              <a:lnSpc>
                <a:spcPct val="120000"/>
              </a:lnSpc>
              <a:buFont typeface="Wingdings" panose="05000000000000000000" pitchFamily="2" charset="2"/>
              <a:buChar char="l"/>
            </a:pPr>
            <a:r>
              <a:rPr lang="ja-JP" altLang="en-US" sz="2000" dirty="0">
                <a:solidFill>
                  <a:srgbClr val="0066FF"/>
                </a:solidFill>
              </a:rPr>
              <a:t>補足事項がなければ本ページは削除してください。</a:t>
            </a:r>
            <a:endParaRPr lang="en-US" altLang="ja-JP" sz="2000" dirty="0">
              <a:solidFill>
                <a:srgbClr val="0066FF"/>
              </a:solidFill>
            </a:endParaRPr>
          </a:p>
          <a:p>
            <a:pPr marL="285750" indent="-285750" algn="just">
              <a:lnSpc>
                <a:spcPct val="120000"/>
              </a:lnSpc>
              <a:buFont typeface="Wingdings" panose="05000000000000000000" pitchFamily="2" charset="2"/>
              <a:buChar char="l"/>
            </a:pPr>
            <a:r>
              <a:rPr lang="ja-JP" altLang="en-US" sz="2000" dirty="0">
                <a:solidFill>
                  <a:srgbClr val="0066FF"/>
                </a:solidFill>
              </a:rPr>
              <a:t>なお、データや図表などを補足資料として追加する場合は、全体で１５ページ以内となるようにしてください。</a:t>
            </a:r>
            <a:endParaRPr lang="en-US" altLang="ja-JP" sz="2000" dirty="0">
              <a:solidFill>
                <a:srgbClr val="0066FF"/>
              </a:solidFill>
            </a:endParaRPr>
          </a:p>
        </p:txBody>
      </p:sp>
    </p:spTree>
    <p:extLst>
      <p:ext uri="{BB962C8B-B14F-4D97-AF65-F5344CB8AC3E}">
        <p14:creationId xmlns:p14="http://schemas.microsoft.com/office/powerpoint/2010/main" val="2868583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359BB45F-8C61-0FC6-EB70-4BFF74D6B320}"/>
              </a:ext>
            </a:extLst>
          </p:cNvPr>
          <p:cNvGrpSpPr>
            <a:grpSpLocks noChangeAspect="1"/>
          </p:cNvGrpSpPr>
          <p:nvPr/>
        </p:nvGrpSpPr>
        <p:grpSpPr>
          <a:xfrm>
            <a:off x="6158801" y="643863"/>
            <a:ext cx="3528000" cy="1806189"/>
            <a:chOff x="804057" y="695832"/>
            <a:chExt cx="9989917" cy="5114418"/>
          </a:xfrm>
          <a:gradFill flip="none" rotWithShape="1">
            <a:gsLst>
              <a:gs pos="2000">
                <a:schemeClr val="accent3"/>
              </a:gs>
              <a:gs pos="44000">
                <a:schemeClr val="accent4"/>
              </a:gs>
              <a:gs pos="100000">
                <a:schemeClr val="accent5"/>
              </a:gs>
              <a:gs pos="100000">
                <a:srgbClr val="737373"/>
              </a:gs>
            </a:gsLst>
            <a:lin ang="16200000" scaled="1"/>
            <a:tileRect/>
          </a:gradFill>
        </p:grpSpPr>
        <p:sp>
          <p:nvSpPr>
            <p:cNvPr id="5" name="Freeform 250">
              <a:extLst>
                <a:ext uri="{FF2B5EF4-FFF2-40B4-BE49-F238E27FC236}">
                  <a16:creationId xmlns:a16="http://schemas.microsoft.com/office/drawing/2014/main" id="{BF2D954F-848A-F619-7842-3DCB04379C20}"/>
                </a:ext>
              </a:extLst>
            </p:cNvPr>
            <p:cNvSpPr>
              <a:spLocks/>
            </p:cNvSpPr>
            <p:nvPr/>
          </p:nvSpPr>
          <p:spPr bwMode="auto">
            <a:xfrm>
              <a:off x="9322267" y="3452605"/>
              <a:ext cx="39312" cy="11603"/>
            </a:xfrm>
            <a:custGeom>
              <a:avLst/>
              <a:gdLst>
                <a:gd name="T0" fmla="*/ 0 w 54"/>
                <a:gd name="T1" fmla="*/ 0 h 19"/>
                <a:gd name="T2" fmla="*/ 0 w 54"/>
                <a:gd name="T3" fmla="*/ 0 h 19"/>
                <a:gd name="T4" fmla="*/ 1 w 54"/>
                <a:gd name="T5" fmla="*/ 0 h 19"/>
                <a:gd name="T6" fmla="*/ 0 w 54"/>
                <a:gd name="T7" fmla="*/ 0 h 19"/>
                <a:gd name="T8" fmla="*/ 0 60000 65536"/>
                <a:gd name="T9" fmla="*/ 0 60000 65536"/>
                <a:gd name="T10" fmla="*/ 0 60000 65536"/>
                <a:gd name="T11" fmla="*/ 0 60000 65536"/>
                <a:gd name="T12" fmla="*/ 0 w 54"/>
                <a:gd name="T13" fmla="*/ 0 h 19"/>
                <a:gd name="T14" fmla="*/ 54 w 54"/>
                <a:gd name="T15" fmla="*/ 19 h 19"/>
              </a:gdLst>
              <a:ahLst/>
              <a:cxnLst>
                <a:cxn ang="T8">
                  <a:pos x="T0" y="T1"/>
                </a:cxn>
                <a:cxn ang="T9">
                  <a:pos x="T2" y="T3"/>
                </a:cxn>
                <a:cxn ang="T10">
                  <a:pos x="T4" y="T5"/>
                </a:cxn>
                <a:cxn ang="T11">
                  <a:pos x="T6" y="T7"/>
                </a:cxn>
              </a:cxnLst>
              <a:rect l="T12" t="T13" r="T14" b="T15"/>
              <a:pathLst>
                <a:path w="54" h="19">
                  <a:moveTo>
                    <a:pt x="0" y="0"/>
                  </a:moveTo>
                  <a:lnTo>
                    <a:pt x="3" y="19"/>
                  </a:lnTo>
                  <a:lnTo>
                    <a:pt x="54" y="10"/>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6" name="Freeform 251">
              <a:extLst>
                <a:ext uri="{FF2B5EF4-FFF2-40B4-BE49-F238E27FC236}">
                  <a16:creationId xmlns:a16="http://schemas.microsoft.com/office/drawing/2014/main" id="{B97BEBAB-FB2D-A022-9752-3D1E26890AF4}"/>
                </a:ext>
              </a:extLst>
            </p:cNvPr>
            <p:cNvSpPr>
              <a:spLocks/>
            </p:cNvSpPr>
            <p:nvPr/>
          </p:nvSpPr>
          <p:spPr bwMode="auto">
            <a:xfrm>
              <a:off x="9157652" y="4640709"/>
              <a:ext cx="525785" cy="1034950"/>
            </a:xfrm>
            <a:custGeom>
              <a:avLst/>
              <a:gdLst>
                <a:gd name="T0" fmla="*/ 0 w 750"/>
                <a:gd name="T1" fmla="*/ 33 h 1564"/>
                <a:gd name="T2" fmla="*/ 0 w 750"/>
                <a:gd name="T3" fmla="*/ 34 h 1564"/>
                <a:gd name="T4" fmla="*/ 1 w 750"/>
                <a:gd name="T5" fmla="*/ 34 h 1564"/>
                <a:gd name="T6" fmla="*/ 1 w 750"/>
                <a:gd name="T7" fmla="*/ 36 h 1564"/>
                <a:gd name="T8" fmla="*/ 4 w 750"/>
                <a:gd name="T9" fmla="*/ 36 h 1564"/>
                <a:gd name="T10" fmla="*/ 3 w 750"/>
                <a:gd name="T11" fmla="*/ 35 h 1564"/>
                <a:gd name="T12" fmla="*/ 4 w 750"/>
                <a:gd name="T13" fmla="*/ 33 h 1564"/>
                <a:gd name="T14" fmla="*/ 5 w 750"/>
                <a:gd name="T15" fmla="*/ 33 h 1564"/>
                <a:gd name="T16" fmla="*/ 7 w 750"/>
                <a:gd name="T17" fmla="*/ 30 h 1564"/>
                <a:gd name="T18" fmla="*/ 5 w 750"/>
                <a:gd name="T19" fmla="*/ 28 h 1564"/>
                <a:gd name="T20" fmla="*/ 7 w 750"/>
                <a:gd name="T21" fmla="*/ 27 h 1564"/>
                <a:gd name="T22" fmla="*/ 7 w 750"/>
                <a:gd name="T23" fmla="*/ 25 h 1564"/>
                <a:gd name="T24" fmla="*/ 8 w 750"/>
                <a:gd name="T25" fmla="*/ 24 h 1564"/>
                <a:gd name="T26" fmla="*/ 7 w 750"/>
                <a:gd name="T27" fmla="*/ 24 h 1564"/>
                <a:gd name="T28" fmla="*/ 9 w 750"/>
                <a:gd name="T29" fmla="*/ 24 h 1564"/>
                <a:gd name="T30" fmla="*/ 9 w 750"/>
                <a:gd name="T31" fmla="*/ 23 h 1564"/>
                <a:gd name="T32" fmla="*/ 8 w 750"/>
                <a:gd name="T33" fmla="*/ 24 h 1564"/>
                <a:gd name="T34" fmla="*/ 7 w 750"/>
                <a:gd name="T35" fmla="*/ 23 h 1564"/>
                <a:gd name="T36" fmla="*/ 7 w 750"/>
                <a:gd name="T37" fmla="*/ 22 h 1564"/>
                <a:gd name="T38" fmla="*/ 10 w 750"/>
                <a:gd name="T39" fmla="*/ 22 h 1564"/>
                <a:gd name="T40" fmla="*/ 10 w 750"/>
                <a:gd name="T41" fmla="*/ 19 h 1564"/>
                <a:gd name="T42" fmla="*/ 14 w 750"/>
                <a:gd name="T43" fmla="*/ 19 h 1564"/>
                <a:gd name="T44" fmla="*/ 15 w 750"/>
                <a:gd name="T45" fmla="*/ 17 h 1564"/>
                <a:gd name="T46" fmla="*/ 13 w 750"/>
                <a:gd name="T47" fmla="*/ 13 h 1564"/>
                <a:gd name="T48" fmla="*/ 14 w 750"/>
                <a:gd name="T49" fmla="*/ 9 h 1564"/>
                <a:gd name="T50" fmla="*/ 17 w 750"/>
                <a:gd name="T51" fmla="*/ 6 h 1564"/>
                <a:gd name="T52" fmla="*/ 17 w 750"/>
                <a:gd name="T53" fmla="*/ 4 h 1564"/>
                <a:gd name="T54" fmla="*/ 17 w 750"/>
                <a:gd name="T55" fmla="*/ 4 h 1564"/>
                <a:gd name="T56" fmla="*/ 16 w 750"/>
                <a:gd name="T57" fmla="*/ 6 h 1564"/>
                <a:gd name="T58" fmla="*/ 13 w 750"/>
                <a:gd name="T59" fmla="*/ 6 h 1564"/>
                <a:gd name="T60" fmla="*/ 14 w 750"/>
                <a:gd name="T61" fmla="*/ 4 h 1564"/>
                <a:gd name="T62" fmla="*/ 10 w 750"/>
                <a:gd name="T63" fmla="*/ 1 h 1564"/>
                <a:gd name="T64" fmla="*/ 8 w 750"/>
                <a:gd name="T65" fmla="*/ 0 h 1564"/>
                <a:gd name="T66" fmla="*/ 8 w 750"/>
                <a:gd name="T67" fmla="*/ 1 h 1564"/>
                <a:gd name="T68" fmla="*/ 7 w 750"/>
                <a:gd name="T69" fmla="*/ 0 h 1564"/>
                <a:gd name="T70" fmla="*/ 5 w 750"/>
                <a:gd name="T71" fmla="*/ 1 h 1564"/>
                <a:gd name="T72" fmla="*/ 5 w 750"/>
                <a:gd name="T73" fmla="*/ 3 h 1564"/>
                <a:gd name="T74" fmla="*/ 4 w 750"/>
                <a:gd name="T75" fmla="*/ 3 h 1564"/>
                <a:gd name="T76" fmla="*/ 4 w 750"/>
                <a:gd name="T77" fmla="*/ 5 h 1564"/>
                <a:gd name="T78" fmla="*/ 3 w 750"/>
                <a:gd name="T79" fmla="*/ 7 h 1564"/>
                <a:gd name="T80" fmla="*/ 3 w 750"/>
                <a:gd name="T81" fmla="*/ 11 h 1564"/>
                <a:gd name="T82" fmla="*/ 3 w 750"/>
                <a:gd name="T83" fmla="*/ 14 h 1564"/>
                <a:gd name="T84" fmla="*/ 2 w 750"/>
                <a:gd name="T85" fmla="*/ 17 h 1564"/>
                <a:gd name="T86" fmla="*/ 1 w 750"/>
                <a:gd name="T87" fmla="*/ 24 h 1564"/>
                <a:gd name="T88" fmla="*/ 2 w 750"/>
                <a:gd name="T89" fmla="*/ 26 h 1564"/>
                <a:gd name="T90" fmla="*/ 1 w 750"/>
                <a:gd name="T91" fmla="*/ 27 h 1564"/>
                <a:gd name="T92" fmla="*/ 1 w 750"/>
                <a:gd name="T93" fmla="*/ 29 h 1564"/>
                <a:gd name="T94" fmla="*/ 0 w 750"/>
                <a:gd name="T95" fmla="*/ 33 h 156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750"/>
                <a:gd name="T145" fmla="*/ 0 h 1564"/>
                <a:gd name="T146" fmla="*/ 750 w 750"/>
                <a:gd name="T147" fmla="*/ 1564 h 1564"/>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750" h="1564">
                  <a:moveTo>
                    <a:pt x="0" y="1446"/>
                  </a:moveTo>
                  <a:lnTo>
                    <a:pt x="7" y="1480"/>
                  </a:lnTo>
                  <a:lnTo>
                    <a:pt x="38" y="1467"/>
                  </a:lnTo>
                  <a:lnTo>
                    <a:pt x="52" y="1546"/>
                  </a:lnTo>
                  <a:lnTo>
                    <a:pt x="188" y="1564"/>
                  </a:lnTo>
                  <a:lnTo>
                    <a:pt x="152" y="1523"/>
                  </a:lnTo>
                  <a:lnTo>
                    <a:pt x="181" y="1418"/>
                  </a:lnTo>
                  <a:lnTo>
                    <a:pt x="206" y="1438"/>
                  </a:lnTo>
                  <a:lnTo>
                    <a:pt x="290" y="1288"/>
                  </a:lnTo>
                  <a:lnTo>
                    <a:pt x="226" y="1205"/>
                  </a:lnTo>
                  <a:lnTo>
                    <a:pt x="299" y="1154"/>
                  </a:lnTo>
                  <a:lnTo>
                    <a:pt x="311" y="1077"/>
                  </a:lnTo>
                  <a:lnTo>
                    <a:pt x="345" y="1044"/>
                  </a:lnTo>
                  <a:lnTo>
                    <a:pt x="317" y="1030"/>
                  </a:lnTo>
                  <a:lnTo>
                    <a:pt x="374" y="1030"/>
                  </a:lnTo>
                  <a:lnTo>
                    <a:pt x="368" y="992"/>
                  </a:lnTo>
                  <a:lnTo>
                    <a:pt x="341" y="1019"/>
                  </a:lnTo>
                  <a:lnTo>
                    <a:pt x="317" y="990"/>
                  </a:lnTo>
                  <a:lnTo>
                    <a:pt x="313" y="932"/>
                  </a:lnTo>
                  <a:lnTo>
                    <a:pt x="415" y="939"/>
                  </a:lnTo>
                  <a:lnTo>
                    <a:pt x="425" y="824"/>
                  </a:lnTo>
                  <a:lnTo>
                    <a:pt x="587" y="806"/>
                  </a:lnTo>
                  <a:lnTo>
                    <a:pt x="634" y="725"/>
                  </a:lnTo>
                  <a:lnTo>
                    <a:pt x="570" y="582"/>
                  </a:lnTo>
                  <a:lnTo>
                    <a:pt x="601" y="398"/>
                  </a:lnTo>
                  <a:lnTo>
                    <a:pt x="750" y="249"/>
                  </a:lnTo>
                  <a:lnTo>
                    <a:pt x="744" y="181"/>
                  </a:lnTo>
                  <a:lnTo>
                    <a:pt x="718" y="179"/>
                  </a:lnTo>
                  <a:lnTo>
                    <a:pt x="676" y="261"/>
                  </a:lnTo>
                  <a:lnTo>
                    <a:pt x="572" y="255"/>
                  </a:lnTo>
                  <a:lnTo>
                    <a:pt x="593" y="165"/>
                  </a:lnTo>
                  <a:lnTo>
                    <a:pt x="413" y="25"/>
                  </a:lnTo>
                  <a:lnTo>
                    <a:pt x="350" y="14"/>
                  </a:lnTo>
                  <a:lnTo>
                    <a:pt x="344" y="42"/>
                  </a:lnTo>
                  <a:lnTo>
                    <a:pt x="276" y="0"/>
                  </a:lnTo>
                  <a:lnTo>
                    <a:pt x="234" y="52"/>
                  </a:lnTo>
                  <a:lnTo>
                    <a:pt x="229" y="107"/>
                  </a:lnTo>
                  <a:lnTo>
                    <a:pt x="187" y="130"/>
                  </a:lnTo>
                  <a:lnTo>
                    <a:pt x="188" y="238"/>
                  </a:lnTo>
                  <a:lnTo>
                    <a:pt x="143" y="299"/>
                  </a:lnTo>
                  <a:lnTo>
                    <a:pt x="109" y="451"/>
                  </a:lnTo>
                  <a:lnTo>
                    <a:pt x="135" y="594"/>
                  </a:lnTo>
                  <a:lnTo>
                    <a:pt x="85" y="716"/>
                  </a:lnTo>
                  <a:lnTo>
                    <a:pt x="52" y="1021"/>
                  </a:lnTo>
                  <a:lnTo>
                    <a:pt x="79" y="1132"/>
                  </a:lnTo>
                  <a:lnTo>
                    <a:pt x="54" y="1142"/>
                  </a:lnTo>
                  <a:lnTo>
                    <a:pt x="65" y="1241"/>
                  </a:lnTo>
                  <a:lnTo>
                    <a:pt x="0" y="144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7" name="Freeform 252">
              <a:extLst>
                <a:ext uri="{FF2B5EF4-FFF2-40B4-BE49-F238E27FC236}">
                  <a16:creationId xmlns:a16="http://schemas.microsoft.com/office/drawing/2014/main" id="{077747C7-0577-D177-51C8-DEC032B37A75}"/>
                </a:ext>
              </a:extLst>
            </p:cNvPr>
            <p:cNvSpPr>
              <a:spLocks/>
            </p:cNvSpPr>
            <p:nvPr/>
          </p:nvSpPr>
          <p:spPr bwMode="auto">
            <a:xfrm>
              <a:off x="9285413" y="5691904"/>
              <a:ext cx="90907" cy="85860"/>
            </a:xfrm>
            <a:custGeom>
              <a:avLst/>
              <a:gdLst>
                <a:gd name="T0" fmla="*/ 0 w 132"/>
                <a:gd name="T1" fmla="*/ 0 h 134"/>
                <a:gd name="T2" fmla="*/ 0 w 132"/>
                <a:gd name="T3" fmla="*/ 3 h 134"/>
                <a:gd name="T4" fmla="*/ 3 w 132"/>
                <a:gd name="T5" fmla="*/ 2 h 134"/>
                <a:gd name="T6" fmla="*/ 1 w 132"/>
                <a:gd name="T7" fmla="*/ 1 h 134"/>
                <a:gd name="T8" fmla="*/ 0 w 132"/>
                <a:gd name="T9" fmla="*/ 0 h 134"/>
                <a:gd name="T10" fmla="*/ 0 60000 65536"/>
                <a:gd name="T11" fmla="*/ 0 60000 65536"/>
                <a:gd name="T12" fmla="*/ 0 60000 65536"/>
                <a:gd name="T13" fmla="*/ 0 60000 65536"/>
                <a:gd name="T14" fmla="*/ 0 60000 65536"/>
                <a:gd name="T15" fmla="*/ 0 w 132"/>
                <a:gd name="T16" fmla="*/ 0 h 134"/>
                <a:gd name="T17" fmla="*/ 132 w 132"/>
                <a:gd name="T18" fmla="*/ 134 h 134"/>
              </a:gdLst>
              <a:ahLst/>
              <a:cxnLst>
                <a:cxn ang="T10">
                  <a:pos x="T0" y="T1"/>
                </a:cxn>
                <a:cxn ang="T11">
                  <a:pos x="T2" y="T3"/>
                </a:cxn>
                <a:cxn ang="T12">
                  <a:pos x="T4" y="T5"/>
                </a:cxn>
                <a:cxn ang="T13">
                  <a:pos x="T6" y="T7"/>
                </a:cxn>
                <a:cxn ang="T14">
                  <a:pos x="T8" y="T9"/>
                </a:cxn>
              </a:cxnLst>
              <a:rect l="T15" t="T16" r="T17" b="T18"/>
              <a:pathLst>
                <a:path w="132" h="134">
                  <a:moveTo>
                    <a:pt x="0" y="0"/>
                  </a:moveTo>
                  <a:lnTo>
                    <a:pt x="2" y="134"/>
                  </a:lnTo>
                  <a:lnTo>
                    <a:pt x="132" y="119"/>
                  </a:lnTo>
                  <a:lnTo>
                    <a:pt x="29" y="64"/>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8" name="Freeform 253">
              <a:extLst>
                <a:ext uri="{FF2B5EF4-FFF2-40B4-BE49-F238E27FC236}">
                  <a16:creationId xmlns:a16="http://schemas.microsoft.com/office/drawing/2014/main" id="{EA481472-BD70-4CC0-2F0A-2BE16100B1E1}"/>
                </a:ext>
              </a:extLst>
            </p:cNvPr>
            <p:cNvSpPr>
              <a:spLocks/>
            </p:cNvSpPr>
            <p:nvPr/>
          </p:nvSpPr>
          <p:spPr bwMode="auto">
            <a:xfrm>
              <a:off x="9258387" y="4276388"/>
              <a:ext cx="316945" cy="399129"/>
            </a:xfrm>
            <a:custGeom>
              <a:avLst/>
              <a:gdLst>
                <a:gd name="T0" fmla="*/ 0 w 454"/>
                <a:gd name="T1" fmla="*/ 1 h 601"/>
                <a:gd name="T2" fmla="*/ 1 w 454"/>
                <a:gd name="T3" fmla="*/ 3 h 601"/>
                <a:gd name="T4" fmla="*/ 0 w 454"/>
                <a:gd name="T5" fmla="*/ 6 h 601"/>
                <a:gd name="T6" fmla="*/ 1 w 454"/>
                <a:gd name="T7" fmla="*/ 7 h 601"/>
                <a:gd name="T8" fmla="*/ 1 w 454"/>
                <a:gd name="T9" fmla="*/ 7 h 601"/>
                <a:gd name="T10" fmla="*/ 0 w 454"/>
                <a:gd name="T11" fmla="*/ 8 h 601"/>
                <a:gd name="T12" fmla="*/ 1 w 454"/>
                <a:gd name="T13" fmla="*/ 10 h 601"/>
                <a:gd name="T14" fmla="*/ 1 w 454"/>
                <a:gd name="T15" fmla="*/ 14 h 601"/>
                <a:gd name="T16" fmla="*/ 2 w 454"/>
                <a:gd name="T17" fmla="*/ 14 h 601"/>
                <a:gd name="T18" fmla="*/ 3 w 454"/>
                <a:gd name="T19" fmla="*/ 13 h 601"/>
                <a:gd name="T20" fmla="*/ 5 w 454"/>
                <a:gd name="T21" fmla="*/ 14 h 601"/>
                <a:gd name="T22" fmla="*/ 5 w 454"/>
                <a:gd name="T23" fmla="*/ 13 h 601"/>
                <a:gd name="T24" fmla="*/ 6 w 454"/>
                <a:gd name="T25" fmla="*/ 13 h 601"/>
                <a:gd name="T26" fmla="*/ 7 w 454"/>
                <a:gd name="T27" fmla="*/ 11 h 601"/>
                <a:gd name="T28" fmla="*/ 9 w 454"/>
                <a:gd name="T29" fmla="*/ 10 h 601"/>
                <a:gd name="T30" fmla="*/ 10 w 454"/>
                <a:gd name="T31" fmla="*/ 11 h 601"/>
                <a:gd name="T32" fmla="*/ 11 w 454"/>
                <a:gd name="T33" fmla="*/ 9 h 601"/>
                <a:gd name="T34" fmla="*/ 10 w 454"/>
                <a:gd name="T35" fmla="*/ 7 h 601"/>
                <a:gd name="T36" fmla="*/ 9 w 454"/>
                <a:gd name="T37" fmla="*/ 7 h 601"/>
                <a:gd name="T38" fmla="*/ 8 w 454"/>
                <a:gd name="T39" fmla="*/ 4 h 601"/>
                <a:gd name="T40" fmla="*/ 4 w 454"/>
                <a:gd name="T41" fmla="*/ 2 h 601"/>
                <a:gd name="T42" fmla="*/ 4 w 454"/>
                <a:gd name="T43" fmla="*/ 0 h 601"/>
                <a:gd name="T44" fmla="*/ 1 w 454"/>
                <a:gd name="T45" fmla="*/ 1 h 601"/>
                <a:gd name="T46" fmla="*/ 0 w 454"/>
                <a:gd name="T47" fmla="*/ 1 h 601"/>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454"/>
                <a:gd name="T73" fmla="*/ 0 h 601"/>
                <a:gd name="T74" fmla="*/ 454 w 454"/>
                <a:gd name="T75" fmla="*/ 601 h 601"/>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454" h="601">
                  <a:moveTo>
                    <a:pt x="0" y="61"/>
                  </a:moveTo>
                  <a:lnTo>
                    <a:pt x="32" y="123"/>
                  </a:lnTo>
                  <a:lnTo>
                    <a:pt x="11" y="262"/>
                  </a:lnTo>
                  <a:lnTo>
                    <a:pt x="32" y="277"/>
                  </a:lnTo>
                  <a:lnTo>
                    <a:pt x="24" y="295"/>
                  </a:lnTo>
                  <a:lnTo>
                    <a:pt x="2" y="352"/>
                  </a:lnTo>
                  <a:lnTo>
                    <a:pt x="42" y="433"/>
                  </a:lnTo>
                  <a:lnTo>
                    <a:pt x="65" y="598"/>
                  </a:lnTo>
                  <a:lnTo>
                    <a:pt x="93" y="601"/>
                  </a:lnTo>
                  <a:lnTo>
                    <a:pt x="135" y="549"/>
                  </a:lnTo>
                  <a:lnTo>
                    <a:pt x="203" y="591"/>
                  </a:lnTo>
                  <a:lnTo>
                    <a:pt x="209" y="563"/>
                  </a:lnTo>
                  <a:lnTo>
                    <a:pt x="272" y="574"/>
                  </a:lnTo>
                  <a:lnTo>
                    <a:pt x="293" y="456"/>
                  </a:lnTo>
                  <a:lnTo>
                    <a:pt x="406" y="433"/>
                  </a:lnTo>
                  <a:lnTo>
                    <a:pt x="441" y="472"/>
                  </a:lnTo>
                  <a:lnTo>
                    <a:pt x="454" y="381"/>
                  </a:lnTo>
                  <a:lnTo>
                    <a:pt x="431" y="302"/>
                  </a:lnTo>
                  <a:lnTo>
                    <a:pt x="366" y="298"/>
                  </a:lnTo>
                  <a:lnTo>
                    <a:pt x="342" y="180"/>
                  </a:lnTo>
                  <a:lnTo>
                    <a:pt x="170" y="100"/>
                  </a:lnTo>
                  <a:lnTo>
                    <a:pt x="159" y="0"/>
                  </a:lnTo>
                  <a:lnTo>
                    <a:pt x="46" y="65"/>
                  </a:lnTo>
                  <a:lnTo>
                    <a:pt x="0" y="6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9" name="Freeform 254">
              <a:extLst>
                <a:ext uri="{FF2B5EF4-FFF2-40B4-BE49-F238E27FC236}">
                  <a16:creationId xmlns:a16="http://schemas.microsoft.com/office/drawing/2014/main" id="{D81EA2C8-3A6C-62E8-A594-F9F0290FA4B7}"/>
                </a:ext>
              </a:extLst>
            </p:cNvPr>
            <p:cNvSpPr>
              <a:spLocks/>
            </p:cNvSpPr>
            <p:nvPr/>
          </p:nvSpPr>
          <p:spPr bwMode="auto">
            <a:xfrm>
              <a:off x="9145368" y="3847094"/>
              <a:ext cx="1041743" cy="1169541"/>
            </a:xfrm>
            <a:custGeom>
              <a:avLst/>
              <a:gdLst>
                <a:gd name="T0" fmla="*/ 1 w 1487"/>
                <a:gd name="T1" fmla="*/ 15 h 1768"/>
                <a:gd name="T2" fmla="*/ 3 w 1487"/>
                <a:gd name="T3" fmla="*/ 15 h 1768"/>
                <a:gd name="T4" fmla="*/ 4 w 1487"/>
                <a:gd name="T5" fmla="*/ 17 h 1768"/>
                <a:gd name="T6" fmla="*/ 7 w 1487"/>
                <a:gd name="T7" fmla="*/ 15 h 1768"/>
                <a:gd name="T8" fmla="*/ 11 w 1487"/>
                <a:gd name="T9" fmla="*/ 19 h 1768"/>
                <a:gd name="T10" fmla="*/ 14 w 1487"/>
                <a:gd name="T11" fmla="*/ 22 h 1768"/>
                <a:gd name="T12" fmla="*/ 14 w 1487"/>
                <a:gd name="T13" fmla="*/ 26 h 1768"/>
                <a:gd name="T14" fmla="*/ 16 w 1487"/>
                <a:gd name="T15" fmla="*/ 29 h 1768"/>
                <a:gd name="T16" fmla="*/ 17 w 1487"/>
                <a:gd name="T17" fmla="*/ 30 h 1768"/>
                <a:gd name="T18" fmla="*/ 18 w 1487"/>
                <a:gd name="T19" fmla="*/ 32 h 1768"/>
                <a:gd name="T20" fmla="*/ 14 w 1487"/>
                <a:gd name="T21" fmla="*/ 37 h 1768"/>
                <a:gd name="T22" fmla="*/ 18 w 1487"/>
                <a:gd name="T23" fmla="*/ 39 h 1768"/>
                <a:gd name="T24" fmla="*/ 18 w 1487"/>
                <a:gd name="T25" fmla="*/ 41 h 1768"/>
                <a:gd name="T26" fmla="*/ 23 w 1487"/>
                <a:gd name="T27" fmla="*/ 32 h 1768"/>
                <a:gd name="T28" fmla="*/ 28 w 1487"/>
                <a:gd name="T29" fmla="*/ 29 h 1768"/>
                <a:gd name="T30" fmla="*/ 31 w 1487"/>
                <a:gd name="T31" fmla="*/ 23 h 1768"/>
                <a:gd name="T32" fmla="*/ 34 w 1487"/>
                <a:gd name="T33" fmla="*/ 15 h 1768"/>
                <a:gd name="T34" fmla="*/ 34 w 1487"/>
                <a:gd name="T35" fmla="*/ 11 h 1768"/>
                <a:gd name="T36" fmla="*/ 30 w 1487"/>
                <a:gd name="T37" fmla="*/ 8 h 1768"/>
                <a:gd name="T38" fmla="*/ 26 w 1487"/>
                <a:gd name="T39" fmla="*/ 7 h 1768"/>
                <a:gd name="T40" fmla="*/ 23 w 1487"/>
                <a:gd name="T41" fmla="*/ 6 h 1768"/>
                <a:gd name="T42" fmla="*/ 22 w 1487"/>
                <a:gd name="T43" fmla="*/ 7 h 1768"/>
                <a:gd name="T44" fmla="*/ 21 w 1487"/>
                <a:gd name="T45" fmla="*/ 7 h 1768"/>
                <a:gd name="T46" fmla="*/ 21 w 1487"/>
                <a:gd name="T47" fmla="*/ 4 h 1768"/>
                <a:gd name="T48" fmla="*/ 19 w 1487"/>
                <a:gd name="T49" fmla="*/ 3 h 1768"/>
                <a:gd name="T50" fmla="*/ 15 w 1487"/>
                <a:gd name="T51" fmla="*/ 3 h 1768"/>
                <a:gd name="T52" fmla="*/ 12 w 1487"/>
                <a:gd name="T53" fmla="*/ 3 h 1768"/>
                <a:gd name="T54" fmla="*/ 12 w 1487"/>
                <a:gd name="T55" fmla="*/ 0 h 1768"/>
                <a:gd name="T56" fmla="*/ 8 w 1487"/>
                <a:gd name="T57" fmla="*/ 1 h 1768"/>
                <a:gd name="T58" fmla="*/ 9 w 1487"/>
                <a:gd name="T59" fmla="*/ 3 h 1768"/>
                <a:gd name="T60" fmla="*/ 6 w 1487"/>
                <a:gd name="T61" fmla="*/ 4 h 1768"/>
                <a:gd name="T62" fmla="*/ 4 w 1487"/>
                <a:gd name="T63" fmla="*/ 4 h 1768"/>
                <a:gd name="T64" fmla="*/ 3 w 1487"/>
                <a:gd name="T65" fmla="*/ 5 h 1768"/>
                <a:gd name="T66" fmla="*/ 3 w 1487"/>
                <a:gd name="T67" fmla="*/ 9 h 1768"/>
                <a:gd name="T68" fmla="*/ 0 w 1487"/>
                <a:gd name="T69" fmla="*/ 13 h 176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87"/>
                <a:gd name="T106" fmla="*/ 0 h 1768"/>
                <a:gd name="T107" fmla="*/ 1487 w 1487"/>
                <a:gd name="T108" fmla="*/ 1768 h 176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87" h="1768">
                  <a:moveTo>
                    <a:pt x="0" y="559"/>
                  </a:moveTo>
                  <a:lnTo>
                    <a:pt x="31" y="642"/>
                  </a:lnTo>
                  <a:lnTo>
                    <a:pt x="82" y="670"/>
                  </a:lnTo>
                  <a:lnTo>
                    <a:pt x="125" y="637"/>
                  </a:lnTo>
                  <a:lnTo>
                    <a:pt x="125" y="712"/>
                  </a:lnTo>
                  <a:lnTo>
                    <a:pt x="157" y="712"/>
                  </a:lnTo>
                  <a:lnTo>
                    <a:pt x="203" y="716"/>
                  </a:lnTo>
                  <a:lnTo>
                    <a:pt x="316" y="651"/>
                  </a:lnTo>
                  <a:lnTo>
                    <a:pt x="327" y="751"/>
                  </a:lnTo>
                  <a:lnTo>
                    <a:pt x="499" y="831"/>
                  </a:lnTo>
                  <a:lnTo>
                    <a:pt x="523" y="949"/>
                  </a:lnTo>
                  <a:lnTo>
                    <a:pt x="588" y="953"/>
                  </a:lnTo>
                  <a:lnTo>
                    <a:pt x="611" y="1032"/>
                  </a:lnTo>
                  <a:lnTo>
                    <a:pt x="598" y="1123"/>
                  </a:lnTo>
                  <a:lnTo>
                    <a:pt x="606" y="1214"/>
                  </a:lnTo>
                  <a:lnTo>
                    <a:pt x="689" y="1227"/>
                  </a:lnTo>
                  <a:lnTo>
                    <a:pt x="699" y="1289"/>
                  </a:lnTo>
                  <a:lnTo>
                    <a:pt x="740" y="1302"/>
                  </a:lnTo>
                  <a:lnTo>
                    <a:pt x="734" y="1379"/>
                  </a:lnTo>
                  <a:lnTo>
                    <a:pt x="760" y="1381"/>
                  </a:lnTo>
                  <a:lnTo>
                    <a:pt x="766" y="1449"/>
                  </a:lnTo>
                  <a:lnTo>
                    <a:pt x="617" y="1598"/>
                  </a:lnTo>
                  <a:lnTo>
                    <a:pt x="648" y="1590"/>
                  </a:lnTo>
                  <a:lnTo>
                    <a:pt x="760" y="1684"/>
                  </a:lnTo>
                  <a:lnTo>
                    <a:pt x="785" y="1721"/>
                  </a:lnTo>
                  <a:lnTo>
                    <a:pt x="775" y="1768"/>
                  </a:lnTo>
                  <a:lnTo>
                    <a:pt x="959" y="1503"/>
                  </a:lnTo>
                  <a:lnTo>
                    <a:pt x="969" y="1372"/>
                  </a:lnTo>
                  <a:lnTo>
                    <a:pt x="1112" y="1252"/>
                  </a:lnTo>
                  <a:lnTo>
                    <a:pt x="1205" y="1252"/>
                  </a:lnTo>
                  <a:lnTo>
                    <a:pt x="1245" y="1210"/>
                  </a:lnTo>
                  <a:lnTo>
                    <a:pt x="1320" y="1009"/>
                  </a:lnTo>
                  <a:lnTo>
                    <a:pt x="1330" y="811"/>
                  </a:lnTo>
                  <a:lnTo>
                    <a:pt x="1473" y="623"/>
                  </a:lnTo>
                  <a:lnTo>
                    <a:pt x="1487" y="541"/>
                  </a:lnTo>
                  <a:lnTo>
                    <a:pt x="1465" y="459"/>
                  </a:lnTo>
                  <a:lnTo>
                    <a:pt x="1406" y="449"/>
                  </a:lnTo>
                  <a:lnTo>
                    <a:pt x="1309" y="363"/>
                  </a:lnTo>
                  <a:lnTo>
                    <a:pt x="1120" y="347"/>
                  </a:lnTo>
                  <a:lnTo>
                    <a:pt x="1105" y="295"/>
                  </a:lnTo>
                  <a:lnTo>
                    <a:pt x="1019" y="256"/>
                  </a:lnTo>
                  <a:lnTo>
                    <a:pt x="983" y="257"/>
                  </a:lnTo>
                  <a:lnTo>
                    <a:pt x="932" y="336"/>
                  </a:lnTo>
                  <a:lnTo>
                    <a:pt x="931" y="309"/>
                  </a:lnTo>
                  <a:lnTo>
                    <a:pt x="852" y="321"/>
                  </a:lnTo>
                  <a:lnTo>
                    <a:pt x="886" y="307"/>
                  </a:lnTo>
                  <a:lnTo>
                    <a:pt x="854" y="245"/>
                  </a:lnTo>
                  <a:lnTo>
                    <a:pt x="914" y="160"/>
                  </a:lnTo>
                  <a:lnTo>
                    <a:pt x="851" y="50"/>
                  </a:lnTo>
                  <a:lnTo>
                    <a:pt x="796" y="137"/>
                  </a:lnTo>
                  <a:lnTo>
                    <a:pt x="744" y="132"/>
                  </a:lnTo>
                  <a:lnTo>
                    <a:pt x="660" y="144"/>
                  </a:lnTo>
                  <a:lnTo>
                    <a:pt x="554" y="161"/>
                  </a:lnTo>
                  <a:lnTo>
                    <a:pt x="531" y="115"/>
                  </a:lnTo>
                  <a:lnTo>
                    <a:pt x="538" y="31"/>
                  </a:lnTo>
                  <a:lnTo>
                    <a:pt x="509" y="0"/>
                  </a:lnTo>
                  <a:lnTo>
                    <a:pt x="409" y="53"/>
                  </a:lnTo>
                  <a:lnTo>
                    <a:pt x="347" y="37"/>
                  </a:lnTo>
                  <a:lnTo>
                    <a:pt x="363" y="122"/>
                  </a:lnTo>
                  <a:lnTo>
                    <a:pt x="401" y="133"/>
                  </a:lnTo>
                  <a:lnTo>
                    <a:pt x="306" y="192"/>
                  </a:lnTo>
                  <a:lnTo>
                    <a:pt x="265" y="171"/>
                  </a:lnTo>
                  <a:lnTo>
                    <a:pt x="243" y="141"/>
                  </a:lnTo>
                  <a:lnTo>
                    <a:pt x="155" y="157"/>
                  </a:lnTo>
                  <a:lnTo>
                    <a:pt x="181" y="202"/>
                  </a:lnTo>
                  <a:lnTo>
                    <a:pt x="144" y="205"/>
                  </a:lnTo>
                  <a:lnTo>
                    <a:pt x="165" y="284"/>
                  </a:lnTo>
                  <a:lnTo>
                    <a:pt x="148" y="410"/>
                  </a:lnTo>
                  <a:lnTo>
                    <a:pt x="51" y="458"/>
                  </a:lnTo>
                  <a:lnTo>
                    <a:pt x="0" y="55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0" name="Freeform 255">
              <a:extLst>
                <a:ext uri="{FF2B5EF4-FFF2-40B4-BE49-F238E27FC236}">
                  <a16:creationId xmlns:a16="http://schemas.microsoft.com/office/drawing/2014/main" id="{1186FE18-7745-083D-538F-B3671985CEA5}"/>
                </a:ext>
              </a:extLst>
            </p:cNvPr>
            <p:cNvSpPr>
              <a:spLocks/>
            </p:cNvSpPr>
            <p:nvPr/>
          </p:nvSpPr>
          <p:spPr bwMode="auto">
            <a:xfrm>
              <a:off x="8737515" y="3452605"/>
              <a:ext cx="19656" cy="76577"/>
            </a:xfrm>
            <a:custGeom>
              <a:avLst/>
              <a:gdLst>
                <a:gd name="T0" fmla="*/ 0 w 31"/>
                <a:gd name="T1" fmla="*/ 1 h 115"/>
                <a:gd name="T2" fmla="*/ 0 w 31"/>
                <a:gd name="T3" fmla="*/ 3 h 115"/>
                <a:gd name="T4" fmla="*/ 1 w 31"/>
                <a:gd name="T5" fmla="*/ 0 h 115"/>
                <a:gd name="T6" fmla="*/ 0 w 31"/>
                <a:gd name="T7" fmla="*/ 1 h 115"/>
                <a:gd name="T8" fmla="*/ 0 60000 65536"/>
                <a:gd name="T9" fmla="*/ 0 60000 65536"/>
                <a:gd name="T10" fmla="*/ 0 60000 65536"/>
                <a:gd name="T11" fmla="*/ 0 60000 65536"/>
                <a:gd name="T12" fmla="*/ 0 w 31"/>
                <a:gd name="T13" fmla="*/ 0 h 115"/>
                <a:gd name="T14" fmla="*/ 31 w 31"/>
                <a:gd name="T15" fmla="*/ 115 h 115"/>
              </a:gdLst>
              <a:ahLst/>
              <a:cxnLst>
                <a:cxn ang="T8">
                  <a:pos x="T0" y="T1"/>
                </a:cxn>
                <a:cxn ang="T9">
                  <a:pos x="T2" y="T3"/>
                </a:cxn>
                <a:cxn ang="T10">
                  <a:pos x="T4" y="T5"/>
                </a:cxn>
                <a:cxn ang="T11">
                  <a:pos x="T6" y="T7"/>
                </a:cxn>
              </a:cxnLst>
              <a:rect l="T12" t="T13" r="T14" b="T15"/>
              <a:pathLst>
                <a:path w="31" h="115">
                  <a:moveTo>
                    <a:pt x="0" y="25"/>
                  </a:moveTo>
                  <a:lnTo>
                    <a:pt x="11" y="115"/>
                  </a:lnTo>
                  <a:lnTo>
                    <a:pt x="31" y="0"/>
                  </a:lnTo>
                  <a:lnTo>
                    <a:pt x="0" y="2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1" name="Freeform 256">
              <a:extLst>
                <a:ext uri="{FF2B5EF4-FFF2-40B4-BE49-F238E27FC236}">
                  <a16:creationId xmlns:a16="http://schemas.microsoft.com/office/drawing/2014/main" id="{71A6C42A-5D11-38D3-C9C0-E5804C1923E7}"/>
                </a:ext>
              </a:extLst>
            </p:cNvPr>
            <p:cNvSpPr>
              <a:spLocks/>
            </p:cNvSpPr>
            <p:nvPr/>
          </p:nvSpPr>
          <p:spPr bwMode="auto">
            <a:xfrm>
              <a:off x="7349345" y="1424474"/>
              <a:ext cx="2282497" cy="1273964"/>
            </a:xfrm>
            <a:custGeom>
              <a:avLst/>
              <a:gdLst>
                <a:gd name="T0" fmla="*/ 6 w 3259"/>
                <a:gd name="T1" fmla="*/ 5 h 1930"/>
                <a:gd name="T2" fmla="*/ 9 w 3259"/>
                <a:gd name="T3" fmla="*/ 5 h 1930"/>
                <a:gd name="T4" fmla="*/ 13 w 3259"/>
                <a:gd name="T5" fmla="*/ 5 h 1930"/>
                <a:gd name="T6" fmla="*/ 21 w 3259"/>
                <a:gd name="T7" fmla="*/ 5 h 1930"/>
                <a:gd name="T8" fmla="*/ 23 w 3259"/>
                <a:gd name="T9" fmla="*/ 7 h 1930"/>
                <a:gd name="T10" fmla="*/ 30 w 3259"/>
                <a:gd name="T11" fmla="*/ 9 h 1930"/>
                <a:gd name="T12" fmla="*/ 29 w 3259"/>
                <a:gd name="T13" fmla="*/ 7 h 1930"/>
                <a:gd name="T14" fmla="*/ 34 w 3259"/>
                <a:gd name="T15" fmla="*/ 8 h 1930"/>
                <a:gd name="T16" fmla="*/ 39 w 3259"/>
                <a:gd name="T17" fmla="*/ 7 h 1930"/>
                <a:gd name="T18" fmla="*/ 39 w 3259"/>
                <a:gd name="T19" fmla="*/ 7 h 1930"/>
                <a:gd name="T20" fmla="*/ 40 w 3259"/>
                <a:gd name="T21" fmla="*/ 7 h 1930"/>
                <a:gd name="T22" fmla="*/ 42 w 3259"/>
                <a:gd name="T23" fmla="*/ 5 h 1930"/>
                <a:gd name="T24" fmla="*/ 40 w 3259"/>
                <a:gd name="T25" fmla="*/ 0 h 1930"/>
                <a:gd name="T26" fmla="*/ 43 w 3259"/>
                <a:gd name="T27" fmla="*/ 3 h 1930"/>
                <a:gd name="T28" fmla="*/ 44 w 3259"/>
                <a:gd name="T29" fmla="*/ 5 h 1930"/>
                <a:gd name="T30" fmla="*/ 47 w 3259"/>
                <a:gd name="T31" fmla="*/ 7 h 1930"/>
                <a:gd name="T32" fmla="*/ 49 w 3259"/>
                <a:gd name="T33" fmla="*/ 6 h 1930"/>
                <a:gd name="T34" fmla="*/ 53 w 3259"/>
                <a:gd name="T35" fmla="*/ 5 h 1930"/>
                <a:gd name="T36" fmla="*/ 53 w 3259"/>
                <a:gd name="T37" fmla="*/ 9 h 1930"/>
                <a:gd name="T38" fmla="*/ 48 w 3259"/>
                <a:gd name="T39" fmla="*/ 10 h 1930"/>
                <a:gd name="T40" fmla="*/ 46 w 3259"/>
                <a:gd name="T41" fmla="*/ 12 h 1930"/>
                <a:gd name="T42" fmla="*/ 44 w 3259"/>
                <a:gd name="T43" fmla="*/ 15 h 1930"/>
                <a:gd name="T44" fmla="*/ 43 w 3259"/>
                <a:gd name="T45" fmla="*/ 16 h 1930"/>
                <a:gd name="T46" fmla="*/ 41 w 3259"/>
                <a:gd name="T47" fmla="*/ 18 h 1930"/>
                <a:gd name="T48" fmla="*/ 43 w 3259"/>
                <a:gd name="T49" fmla="*/ 24 h 1930"/>
                <a:gd name="T50" fmla="*/ 49 w 3259"/>
                <a:gd name="T51" fmla="*/ 28 h 1930"/>
                <a:gd name="T52" fmla="*/ 52 w 3259"/>
                <a:gd name="T53" fmla="*/ 31 h 1930"/>
                <a:gd name="T54" fmla="*/ 54 w 3259"/>
                <a:gd name="T55" fmla="*/ 33 h 1930"/>
                <a:gd name="T56" fmla="*/ 57 w 3259"/>
                <a:gd name="T57" fmla="*/ 26 h 1930"/>
                <a:gd name="T58" fmla="*/ 56 w 3259"/>
                <a:gd name="T59" fmla="*/ 21 h 1930"/>
                <a:gd name="T60" fmla="*/ 56 w 3259"/>
                <a:gd name="T61" fmla="*/ 18 h 1930"/>
                <a:gd name="T62" fmla="*/ 59 w 3259"/>
                <a:gd name="T63" fmla="*/ 16 h 1930"/>
                <a:gd name="T64" fmla="*/ 63 w 3259"/>
                <a:gd name="T65" fmla="*/ 20 h 1930"/>
                <a:gd name="T66" fmla="*/ 62 w 3259"/>
                <a:gd name="T67" fmla="*/ 22 h 1930"/>
                <a:gd name="T68" fmla="*/ 65 w 3259"/>
                <a:gd name="T69" fmla="*/ 22 h 1930"/>
                <a:gd name="T70" fmla="*/ 67 w 3259"/>
                <a:gd name="T71" fmla="*/ 21 h 1930"/>
                <a:gd name="T72" fmla="*/ 68 w 3259"/>
                <a:gd name="T73" fmla="*/ 22 h 1930"/>
                <a:gd name="T74" fmla="*/ 69 w 3259"/>
                <a:gd name="T75" fmla="*/ 22 h 1930"/>
                <a:gd name="T76" fmla="*/ 70 w 3259"/>
                <a:gd name="T77" fmla="*/ 24 h 1930"/>
                <a:gd name="T78" fmla="*/ 70 w 3259"/>
                <a:gd name="T79" fmla="*/ 26 h 1930"/>
                <a:gd name="T80" fmla="*/ 74 w 3259"/>
                <a:gd name="T81" fmla="*/ 28 h 1930"/>
                <a:gd name="T82" fmla="*/ 74 w 3259"/>
                <a:gd name="T83" fmla="*/ 30 h 1930"/>
                <a:gd name="T84" fmla="*/ 76 w 3259"/>
                <a:gd name="T85" fmla="*/ 31 h 1930"/>
                <a:gd name="T86" fmla="*/ 62 w 3259"/>
                <a:gd name="T87" fmla="*/ 38 h 1930"/>
                <a:gd name="T88" fmla="*/ 66 w 3259"/>
                <a:gd name="T89" fmla="*/ 37 h 1930"/>
                <a:gd name="T90" fmla="*/ 70 w 3259"/>
                <a:gd name="T91" fmla="*/ 40 h 1930"/>
                <a:gd name="T92" fmla="*/ 71 w 3259"/>
                <a:gd name="T93" fmla="*/ 40 h 1930"/>
                <a:gd name="T94" fmla="*/ 69 w 3259"/>
                <a:gd name="T95" fmla="*/ 40 h 1930"/>
                <a:gd name="T96" fmla="*/ 65 w 3259"/>
                <a:gd name="T97" fmla="*/ 40 h 1930"/>
                <a:gd name="T98" fmla="*/ 58 w 3259"/>
                <a:gd name="T99" fmla="*/ 41 h 1930"/>
                <a:gd name="T100" fmla="*/ 55 w 3259"/>
                <a:gd name="T101" fmla="*/ 43 h 1930"/>
                <a:gd name="T102" fmla="*/ 52 w 3259"/>
                <a:gd name="T103" fmla="*/ 43 h 1930"/>
                <a:gd name="T104" fmla="*/ 54 w 3259"/>
                <a:gd name="T105" fmla="*/ 41 h 1930"/>
                <a:gd name="T106" fmla="*/ 50 w 3259"/>
                <a:gd name="T107" fmla="*/ 37 h 1930"/>
                <a:gd name="T108" fmla="*/ 48 w 3259"/>
                <a:gd name="T109" fmla="*/ 36 h 1930"/>
                <a:gd name="T110" fmla="*/ 41 w 3259"/>
                <a:gd name="T111" fmla="*/ 35 h 1930"/>
                <a:gd name="T112" fmla="*/ 15 w 3259"/>
                <a:gd name="T113" fmla="*/ 34 h 1930"/>
                <a:gd name="T114" fmla="*/ 11 w 3259"/>
                <a:gd name="T115" fmla="*/ 31 h 1930"/>
                <a:gd name="T116" fmla="*/ 10 w 3259"/>
                <a:gd name="T117" fmla="*/ 26 h 1930"/>
                <a:gd name="T118" fmla="*/ 3 w 3259"/>
                <a:gd name="T119" fmla="*/ 21 h 193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259"/>
                <a:gd name="T181" fmla="*/ 0 h 1930"/>
                <a:gd name="T182" fmla="*/ 3259 w 3259"/>
                <a:gd name="T183" fmla="*/ 1930 h 193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259" h="1930">
                  <a:moveTo>
                    <a:pt x="0" y="855"/>
                  </a:moveTo>
                  <a:lnTo>
                    <a:pt x="0" y="178"/>
                  </a:lnTo>
                  <a:lnTo>
                    <a:pt x="260" y="266"/>
                  </a:lnTo>
                  <a:lnTo>
                    <a:pt x="243" y="231"/>
                  </a:lnTo>
                  <a:lnTo>
                    <a:pt x="271" y="210"/>
                  </a:lnTo>
                  <a:lnTo>
                    <a:pt x="432" y="135"/>
                  </a:lnTo>
                  <a:lnTo>
                    <a:pt x="308" y="226"/>
                  </a:lnTo>
                  <a:lnTo>
                    <a:pt x="377" y="200"/>
                  </a:lnTo>
                  <a:lnTo>
                    <a:pt x="377" y="218"/>
                  </a:lnTo>
                  <a:lnTo>
                    <a:pt x="511" y="137"/>
                  </a:lnTo>
                  <a:lnTo>
                    <a:pt x="493" y="111"/>
                  </a:lnTo>
                  <a:lnTo>
                    <a:pt x="580" y="207"/>
                  </a:lnTo>
                  <a:lnTo>
                    <a:pt x="636" y="151"/>
                  </a:lnTo>
                  <a:lnTo>
                    <a:pt x="630" y="207"/>
                  </a:lnTo>
                  <a:lnTo>
                    <a:pt x="699" y="168"/>
                  </a:lnTo>
                  <a:lnTo>
                    <a:pt x="891" y="235"/>
                  </a:lnTo>
                  <a:lnTo>
                    <a:pt x="981" y="234"/>
                  </a:lnTo>
                  <a:lnTo>
                    <a:pt x="1029" y="275"/>
                  </a:lnTo>
                  <a:lnTo>
                    <a:pt x="972" y="310"/>
                  </a:lnTo>
                  <a:lnTo>
                    <a:pt x="1006" y="323"/>
                  </a:lnTo>
                  <a:lnTo>
                    <a:pt x="1181" y="306"/>
                  </a:lnTo>
                  <a:lnTo>
                    <a:pt x="1255" y="364"/>
                  </a:lnTo>
                  <a:lnTo>
                    <a:pt x="1268" y="402"/>
                  </a:lnTo>
                  <a:lnTo>
                    <a:pt x="1286" y="376"/>
                  </a:lnTo>
                  <a:lnTo>
                    <a:pt x="1255" y="323"/>
                  </a:lnTo>
                  <a:lnTo>
                    <a:pt x="1339" y="260"/>
                  </a:lnTo>
                  <a:lnTo>
                    <a:pt x="1256" y="300"/>
                  </a:lnTo>
                  <a:lnTo>
                    <a:pt x="1231" y="281"/>
                  </a:lnTo>
                  <a:lnTo>
                    <a:pt x="1330" y="234"/>
                  </a:lnTo>
                  <a:lnTo>
                    <a:pt x="1383" y="302"/>
                  </a:lnTo>
                  <a:lnTo>
                    <a:pt x="1441" y="300"/>
                  </a:lnTo>
                  <a:lnTo>
                    <a:pt x="1474" y="331"/>
                  </a:lnTo>
                  <a:lnTo>
                    <a:pt x="1628" y="323"/>
                  </a:lnTo>
                  <a:lnTo>
                    <a:pt x="1622" y="302"/>
                  </a:lnTo>
                  <a:lnTo>
                    <a:pt x="1668" y="342"/>
                  </a:lnTo>
                  <a:lnTo>
                    <a:pt x="1674" y="310"/>
                  </a:lnTo>
                  <a:lnTo>
                    <a:pt x="1639" y="321"/>
                  </a:lnTo>
                  <a:lnTo>
                    <a:pt x="1614" y="279"/>
                  </a:lnTo>
                  <a:lnTo>
                    <a:pt x="1672" y="275"/>
                  </a:lnTo>
                  <a:lnTo>
                    <a:pt x="1691" y="306"/>
                  </a:lnTo>
                  <a:lnTo>
                    <a:pt x="1714" y="296"/>
                  </a:lnTo>
                  <a:lnTo>
                    <a:pt x="1706" y="345"/>
                  </a:lnTo>
                  <a:lnTo>
                    <a:pt x="1746" y="369"/>
                  </a:lnTo>
                  <a:lnTo>
                    <a:pt x="1734" y="302"/>
                  </a:lnTo>
                  <a:lnTo>
                    <a:pt x="1810" y="262"/>
                  </a:lnTo>
                  <a:lnTo>
                    <a:pt x="1790" y="231"/>
                  </a:lnTo>
                  <a:lnTo>
                    <a:pt x="1768" y="253"/>
                  </a:lnTo>
                  <a:lnTo>
                    <a:pt x="1808" y="196"/>
                  </a:lnTo>
                  <a:lnTo>
                    <a:pt x="1696" y="154"/>
                  </a:lnTo>
                  <a:lnTo>
                    <a:pt x="1707" y="55"/>
                  </a:lnTo>
                  <a:lnTo>
                    <a:pt x="1734" y="57"/>
                  </a:lnTo>
                  <a:lnTo>
                    <a:pt x="1752" y="0"/>
                  </a:lnTo>
                  <a:lnTo>
                    <a:pt x="1832" y="55"/>
                  </a:lnTo>
                  <a:lnTo>
                    <a:pt x="1834" y="92"/>
                  </a:lnTo>
                  <a:lnTo>
                    <a:pt x="1891" y="143"/>
                  </a:lnTo>
                  <a:lnTo>
                    <a:pt x="1853" y="142"/>
                  </a:lnTo>
                  <a:lnTo>
                    <a:pt x="1869" y="160"/>
                  </a:lnTo>
                  <a:lnTo>
                    <a:pt x="1847" y="181"/>
                  </a:lnTo>
                  <a:lnTo>
                    <a:pt x="1913" y="196"/>
                  </a:lnTo>
                  <a:lnTo>
                    <a:pt x="1896" y="207"/>
                  </a:lnTo>
                  <a:lnTo>
                    <a:pt x="1935" y="291"/>
                  </a:lnTo>
                  <a:lnTo>
                    <a:pt x="1971" y="216"/>
                  </a:lnTo>
                  <a:lnTo>
                    <a:pt x="2017" y="243"/>
                  </a:lnTo>
                  <a:lnTo>
                    <a:pt x="2029" y="295"/>
                  </a:lnTo>
                  <a:lnTo>
                    <a:pt x="2007" y="310"/>
                  </a:lnTo>
                  <a:lnTo>
                    <a:pt x="2051" y="369"/>
                  </a:lnTo>
                  <a:lnTo>
                    <a:pt x="2077" y="356"/>
                  </a:lnTo>
                  <a:lnTo>
                    <a:pt x="2112" y="261"/>
                  </a:lnTo>
                  <a:lnTo>
                    <a:pt x="2152" y="252"/>
                  </a:lnTo>
                  <a:lnTo>
                    <a:pt x="2122" y="172"/>
                  </a:lnTo>
                  <a:lnTo>
                    <a:pt x="2229" y="180"/>
                  </a:lnTo>
                  <a:lnTo>
                    <a:pt x="2276" y="226"/>
                  </a:lnTo>
                  <a:lnTo>
                    <a:pt x="2258" y="249"/>
                  </a:lnTo>
                  <a:lnTo>
                    <a:pt x="2280" y="261"/>
                  </a:lnTo>
                  <a:lnTo>
                    <a:pt x="2230" y="276"/>
                  </a:lnTo>
                  <a:lnTo>
                    <a:pt x="2274" y="379"/>
                  </a:lnTo>
                  <a:lnTo>
                    <a:pt x="2203" y="431"/>
                  </a:lnTo>
                  <a:lnTo>
                    <a:pt x="2176" y="408"/>
                  </a:lnTo>
                  <a:lnTo>
                    <a:pt x="2186" y="444"/>
                  </a:lnTo>
                  <a:lnTo>
                    <a:pt x="2078" y="419"/>
                  </a:lnTo>
                  <a:lnTo>
                    <a:pt x="2101" y="453"/>
                  </a:lnTo>
                  <a:lnTo>
                    <a:pt x="2060" y="504"/>
                  </a:lnTo>
                  <a:lnTo>
                    <a:pt x="1945" y="464"/>
                  </a:lnTo>
                  <a:lnTo>
                    <a:pt x="1987" y="507"/>
                  </a:lnTo>
                  <a:lnTo>
                    <a:pt x="2067" y="515"/>
                  </a:lnTo>
                  <a:lnTo>
                    <a:pt x="2012" y="599"/>
                  </a:lnTo>
                  <a:lnTo>
                    <a:pt x="1953" y="595"/>
                  </a:lnTo>
                  <a:lnTo>
                    <a:pt x="1924" y="640"/>
                  </a:lnTo>
                  <a:lnTo>
                    <a:pt x="1818" y="603"/>
                  </a:lnTo>
                  <a:lnTo>
                    <a:pt x="1913" y="640"/>
                  </a:lnTo>
                  <a:lnTo>
                    <a:pt x="1928" y="675"/>
                  </a:lnTo>
                  <a:lnTo>
                    <a:pt x="1853" y="688"/>
                  </a:lnTo>
                  <a:lnTo>
                    <a:pt x="1869" y="698"/>
                  </a:lnTo>
                  <a:lnTo>
                    <a:pt x="1848" y="701"/>
                  </a:lnTo>
                  <a:lnTo>
                    <a:pt x="1848" y="736"/>
                  </a:lnTo>
                  <a:lnTo>
                    <a:pt x="1769" y="783"/>
                  </a:lnTo>
                  <a:lnTo>
                    <a:pt x="1757" y="937"/>
                  </a:lnTo>
                  <a:lnTo>
                    <a:pt x="1785" y="973"/>
                  </a:lnTo>
                  <a:lnTo>
                    <a:pt x="1826" y="952"/>
                  </a:lnTo>
                  <a:lnTo>
                    <a:pt x="1846" y="1070"/>
                  </a:lnTo>
                  <a:lnTo>
                    <a:pt x="1905" y="1047"/>
                  </a:lnTo>
                  <a:lnTo>
                    <a:pt x="1978" y="1079"/>
                  </a:lnTo>
                  <a:lnTo>
                    <a:pt x="2123" y="1166"/>
                  </a:lnTo>
                  <a:lnTo>
                    <a:pt x="2112" y="1200"/>
                  </a:lnTo>
                  <a:lnTo>
                    <a:pt x="2128" y="1175"/>
                  </a:lnTo>
                  <a:lnTo>
                    <a:pt x="2238" y="1184"/>
                  </a:lnTo>
                  <a:lnTo>
                    <a:pt x="2238" y="1311"/>
                  </a:lnTo>
                  <a:lnTo>
                    <a:pt x="2271" y="1355"/>
                  </a:lnTo>
                  <a:lnTo>
                    <a:pt x="2248" y="1365"/>
                  </a:lnTo>
                  <a:lnTo>
                    <a:pt x="2302" y="1388"/>
                  </a:lnTo>
                  <a:lnTo>
                    <a:pt x="2287" y="1428"/>
                  </a:lnTo>
                  <a:lnTo>
                    <a:pt x="2341" y="1426"/>
                  </a:lnTo>
                  <a:lnTo>
                    <a:pt x="2412" y="1358"/>
                  </a:lnTo>
                  <a:lnTo>
                    <a:pt x="2379" y="1342"/>
                  </a:lnTo>
                  <a:lnTo>
                    <a:pt x="2341" y="1219"/>
                  </a:lnTo>
                  <a:lnTo>
                    <a:pt x="2474" y="1112"/>
                  </a:lnTo>
                  <a:lnTo>
                    <a:pt x="2456" y="1112"/>
                  </a:lnTo>
                  <a:lnTo>
                    <a:pt x="2424" y="985"/>
                  </a:lnTo>
                  <a:lnTo>
                    <a:pt x="2375" y="952"/>
                  </a:lnTo>
                  <a:lnTo>
                    <a:pt x="2440" y="899"/>
                  </a:lnTo>
                  <a:lnTo>
                    <a:pt x="2418" y="871"/>
                  </a:lnTo>
                  <a:lnTo>
                    <a:pt x="2426" y="825"/>
                  </a:lnTo>
                  <a:lnTo>
                    <a:pt x="2401" y="818"/>
                  </a:lnTo>
                  <a:lnTo>
                    <a:pt x="2426" y="772"/>
                  </a:lnTo>
                  <a:lnTo>
                    <a:pt x="2397" y="741"/>
                  </a:lnTo>
                  <a:lnTo>
                    <a:pt x="2416" y="702"/>
                  </a:lnTo>
                  <a:lnTo>
                    <a:pt x="2516" y="729"/>
                  </a:lnTo>
                  <a:lnTo>
                    <a:pt x="2563" y="706"/>
                  </a:lnTo>
                  <a:lnTo>
                    <a:pt x="2652" y="772"/>
                  </a:lnTo>
                  <a:lnTo>
                    <a:pt x="2652" y="799"/>
                  </a:lnTo>
                  <a:lnTo>
                    <a:pt x="2726" y="803"/>
                  </a:lnTo>
                  <a:lnTo>
                    <a:pt x="2733" y="867"/>
                  </a:lnTo>
                  <a:lnTo>
                    <a:pt x="2666" y="870"/>
                  </a:lnTo>
                  <a:lnTo>
                    <a:pt x="2724" y="881"/>
                  </a:lnTo>
                  <a:lnTo>
                    <a:pt x="2743" y="918"/>
                  </a:lnTo>
                  <a:lnTo>
                    <a:pt x="2681" y="974"/>
                  </a:lnTo>
                  <a:lnTo>
                    <a:pt x="2770" y="947"/>
                  </a:lnTo>
                  <a:lnTo>
                    <a:pt x="2775" y="994"/>
                  </a:lnTo>
                  <a:lnTo>
                    <a:pt x="2736" y="1013"/>
                  </a:lnTo>
                  <a:lnTo>
                    <a:pt x="2792" y="964"/>
                  </a:lnTo>
                  <a:lnTo>
                    <a:pt x="2797" y="996"/>
                  </a:lnTo>
                  <a:lnTo>
                    <a:pt x="2849" y="950"/>
                  </a:lnTo>
                  <a:lnTo>
                    <a:pt x="2860" y="974"/>
                  </a:lnTo>
                  <a:lnTo>
                    <a:pt x="2894" y="906"/>
                  </a:lnTo>
                  <a:lnTo>
                    <a:pt x="2880" y="893"/>
                  </a:lnTo>
                  <a:lnTo>
                    <a:pt x="2922" y="855"/>
                  </a:lnTo>
                  <a:lnTo>
                    <a:pt x="2969" y="927"/>
                  </a:lnTo>
                  <a:lnTo>
                    <a:pt x="2928" y="943"/>
                  </a:lnTo>
                  <a:lnTo>
                    <a:pt x="2974" y="935"/>
                  </a:lnTo>
                  <a:lnTo>
                    <a:pt x="2989" y="963"/>
                  </a:lnTo>
                  <a:lnTo>
                    <a:pt x="2959" y="973"/>
                  </a:lnTo>
                  <a:lnTo>
                    <a:pt x="2997" y="978"/>
                  </a:lnTo>
                  <a:lnTo>
                    <a:pt x="2974" y="998"/>
                  </a:lnTo>
                  <a:lnTo>
                    <a:pt x="2998" y="994"/>
                  </a:lnTo>
                  <a:lnTo>
                    <a:pt x="3019" y="1024"/>
                  </a:lnTo>
                  <a:lnTo>
                    <a:pt x="3006" y="1040"/>
                  </a:lnTo>
                  <a:lnTo>
                    <a:pt x="3042" y="1066"/>
                  </a:lnTo>
                  <a:lnTo>
                    <a:pt x="2983" y="1092"/>
                  </a:lnTo>
                  <a:lnTo>
                    <a:pt x="3025" y="1092"/>
                  </a:lnTo>
                  <a:lnTo>
                    <a:pt x="3017" y="1116"/>
                  </a:lnTo>
                  <a:lnTo>
                    <a:pt x="3082" y="1140"/>
                  </a:lnTo>
                  <a:lnTo>
                    <a:pt x="3104" y="1198"/>
                  </a:lnTo>
                  <a:lnTo>
                    <a:pt x="3130" y="1177"/>
                  </a:lnTo>
                  <a:lnTo>
                    <a:pt x="3193" y="1216"/>
                  </a:lnTo>
                  <a:lnTo>
                    <a:pt x="3053" y="1267"/>
                  </a:lnTo>
                  <a:lnTo>
                    <a:pt x="3082" y="1296"/>
                  </a:lnTo>
                  <a:lnTo>
                    <a:pt x="3199" y="1238"/>
                  </a:lnTo>
                  <a:lnTo>
                    <a:pt x="3199" y="1286"/>
                  </a:lnTo>
                  <a:lnTo>
                    <a:pt x="3255" y="1278"/>
                  </a:lnTo>
                  <a:lnTo>
                    <a:pt x="3259" y="1301"/>
                  </a:lnTo>
                  <a:lnTo>
                    <a:pt x="3235" y="1301"/>
                  </a:lnTo>
                  <a:lnTo>
                    <a:pt x="3259" y="1361"/>
                  </a:lnTo>
                  <a:lnTo>
                    <a:pt x="3092" y="1473"/>
                  </a:lnTo>
                  <a:lnTo>
                    <a:pt x="2857" y="1473"/>
                  </a:lnTo>
                  <a:lnTo>
                    <a:pt x="2754" y="1551"/>
                  </a:lnTo>
                  <a:lnTo>
                    <a:pt x="2671" y="1665"/>
                  </a:lnTo>
                  <a:lnTo>
                    <a:pt x="2754" y="1577"/>
                  </a:lnTo>
                  <a:lnTo>
                    <a:pt x="2882" y="1528"/>
                  </a:lnTo>
                  <a:lnTo>
                    <a:pt x="2928" y="1566"/>
                  </a:lnTo>
                  <a:lnTo>
                    <a:pt x="2844" y="1599"/>
                  </a:lnTo>
                  <a:lnTo>
                    <a:pt x="2914" y="1614"/>
                  </a:lnTo>
                  <a:lnTo>
                    <a:pt x="2894" y="1649"/>
                  </a:lnTo>
                  <a:lnTo>
                    <a:pt x="2945" y="1714"/>
                  </a:lnTo>
                  <a:lnTo>
                    <a:pt x="3046" y="1737"/>
                  </a:lnTo>
                  <a:lnTo>
                    <a:pt x="3076" y="1656"/>
                  </a:lnTo>
                  <a:lnTo>
                    <a:pt x="3076" y="1707"/>
                  </a:lnTo>
                  <a:lnTo>
                    <a:pt x="3098" y="1700"/>
                  </a:lnTo>
                  <a:lnTo>
                    <a:pt x="3052" y="1750"/>
                  </a:lnTo>
                  <a:lnTo>
                    <a:pt x="2934" y="1785"/>
                  </a:lnTo>
                  <a:lnTo>
                    <a:pt x="2890" y="1848"/>
                  </a:lnTo>
                  <a:lnTo>
                    <a:pt x="2860" y="1794"/>
                  </a:lnTo>
                  <a:lnTo>
                    <a:pt x="2973" y="1746"/>
                  </a:lnTo>
                  <a:lnTo>
                    <a:pt x="2914" y="1749"/>
                  </a:lnTo>
                  <a:lnTo>
                    <a:pt x="2922" y="1714"/>
                  </a:lnTo>
                  <a:lnTo>
                    <a:pt x="2826" y="1753"/>
                  </a:lnTo>
                  <a:lnTo>
                    <a:pt x="2797" y="1729"/>
                  </a:lnTo>
                  <a:lnTo>
                    <a:pt x="2797" y="1656"/>
                  </a:lnTo>
                  <a:lnTo>
                    <a:pt x="2735" y="1634"/>
                  </a:lnTo>
                  <a:lnTo>
                    <a:pt x="2687" y="1750"/>
                  </a:lnTo>
                  <a:lnTo>
                    <a:pt x="2493" y="1794"/>
                  </a:lnTo>
                  <a:lnTo>
                    <a:pt x="2358" y="1838"/>
                  </a:lnTo>
                  <a:lnTo>
                    <a:pt x="2339" y="1860"/>
                  </a:lnTo>
                  <a:lnTo>
                    <a:pt x="2366" y="1865"/>
                  </a:lnTo>
                  <a:lnTo>
                    <a:pt x="2373" y="1883"/>
                  </a:lnTo>
                  <a:lnTo>
                    <a:pt x="2210" y="1930"/>
                  </a:lnTo>
                  <a:lnTo>
                    <a:pt x="2218" y="1907"/>
                  </a:lnTo>
                  <a:lnTo>
                    <a:pt x="2230" y="1892"/>
                  </a:lnTo>
                  <a:lnTo>
                    <a:pt x="2237" y="1871"/>
                  </a:lnTo>
                  <a:lnTo>
                    <a:pt x="2263" y="1853"/>
                  </a:lnTo>
                  <a:lnTo>
                    <a:pt x="2265" y="1750"/>
                  </a:lnTo>
                  <a:lnTo>
                    <a:pt x="2296" y="1785"/>
                  </a:lnTo>
                  <a:lnTo>
                    <a:pt x="2342" y="1772"/>
                  </a:lnTo>
                  <a:lnTo>
                    <a:pt x="2300" y="1714"/>
                  </a:lnTo>
                  <a:lnTo>
                    <a:pt x="2162" y="1684"/>
                  </a:lnTo>
                  <a:lnTo>
                    <a:pt x="2155" y="1684"/>
                  </a:lnTo>
                  <a:lnTo>
                    <a:pt x="2139" y="1602"/>
                  </a:lnTo>
                  <a:lnTo>
                    <a:pt x="2112" y="1607"/>
                  </a:lnTo>
                  <a:lnTo>
                    <a:pt x="2088" y="1560"/>
                  </a:lnTo>
                  <a:lnTo>
                    <a:pt x="2060" y="1557"/>
                  </a:lnTo>
                  <a:lnTo>
                    <a:pt x="2060" y="1584"/>
                  </a:lnTo>
                  <a:lnTo>
                    <a:pt x="2020" y="1545"/>
                  </a:lnTo>
                  <a:lnTo>
                    <a:pt x="1956" y="1602"/>
                  </a:lnTo>
                  <a:lnTo>
                    <a:pt x="1773" y="1560"/>
                  </a:lnTo>
                  <a:lnTo>
                    <a:pt x="1753" y="1520"/>
                  </a:lnTo>
                  <a:lnTo>
                    <a:pt x="1752" y="1546"/>
                  </a:lnTo>
                  <a:lnTo>
                    <a:pt x="698" y="1546"/>
                  </a:lnTo>
                  <a:lnTo>
                    <a:pt x="682" y="1501"/>
                  </a:lnTo>
                  <a:lnTo>
                    <a:pt x="626" y="1488"/>
                  </a:lnTo>
                  <a:lnTo>
                    <a:pt x="629" y="1459"/>
                  </a:lnTo>
                  <a:lnTo>
                    <a:pt x="511" y="1422"/>
                  </a:lnTo>
                  <a:lnTo>
                    <a:pt x="525" y="1400"/>
                  </a:lnTo>
                  <a:lnTo>
                    <a:pt x="496" y="1346"/>
                  </a:lnTo>
                  <a:lnTo>
                    <a:pt x="466" y="1342"/>
                  </a:lnTo>
                  <a:lnTo>
                    <a:pt x="403" y="1225"/>
                  </a:lnTo>
                  <a:lnTo>
                    <a:pt x="415" y="1189"/>
                  </a:lnTo>
                  <a:lnTo>
                    <a:pt x="418" y="1127"/>
                  </a:lnTo>
                  <a:lnTo>
                    <a:pt x="347" y="1092"/>
                  </a:lnTo>
                  <a:lnTo>
                    <a:pt x="210" y="887"/>
                  </a:lnTo>
                  <a:lnTo>
                    <a:pt x="135" y="945"/>
                  </a:lnTo>
                  <a:lnTo>
                    <a:pt x="112" y="917"/>
                  </a:lnTo>
                  <a:lnTo>
                    <a:pt x="107" y="912"/>
                  </a:lnTo>
                  <a:lnTo>
                    <a:pt x="72" y="855"/>
                  </a:lnTo>
                  <a:lnTo>
                    <a:pt x="0" y="85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2" name="Freeform 257">
              <a:extLst>
                <a:ext uri="{FF2B5EF4-FFF2-40B4-BE49-F238E27FC236}">
                  <a16:creationId xmlns:a16="http://schemas.microsoft.com/office/drawing/2014/main" id="{23F14561-3966-EAFC-9FF7-8B05D1302CA7}"/>
                </a:ext>
              </a:extLst>
            </p:cNvPr>
            <p:cNvSpPr>
              <a:spLocks/>
            </p:cNvSpPr>
            <p:nvPr/>
          </p:nvSpPr>
          <p:spPr bwMode="auto">
            <a:xfrm>
              <a:off x="7690858" y="2378206"/>
              <a:ext cx="132675" cy="83538"/>
            </a:xfrm>
            <a:custGeom>
              <a:avLst/>
              <a:gdLst>
                <a:gd name="T0" fmla="*/ 0 w 191"/>
                <a:gd name="T1" fmla="*/ 0 h 128"/>
                <a:gd name="T2" fmla="*/ 2 w 191"/>
                <a:gd name="T3" fmla="*/ 1 h 128"/>
                <a:gd name="T4" fmla="*/ 4 w 191"/>
                <a:gd name="T5" fmla="*/ 3 h 128"/>
                <a:gd name="T6" fmla="*/ 3 w 191"/>
                <a:gd name="T7" fmla="*/ 3 h 128"/>
                <a:gd name="T8" fmla="*/ 0 w 191"/>
                <a:gd name="T9" fmla="*/ 0 h 128"/>
                <a:gd name="T10" fmla="*/ 0 60000 65536"/>
                <a:gd name="T11" fmla="*/ 0 60000 65536"/>
                <a:gd name="T12" fmla="*/ 0 60000 65536"/>
                <a:gd name="T13" fmla="*/ 0 60000 65536"/>
                <a:gd name="T14" fmla="*/ 0 60000 65536"/>
                <a:gd name="T15" fmla="*/ 0 w 191"/>
                <a:gd name="T16" fmla="*/ 0 h 128"/>
                <a:gd name="T17" fmla="*/ 191 w 191"/>
                <a:gd name="T18" fmla="*/ 128 h 128"/>
              </a:gdLst>
              <a:ahLst/>
              <a:cxnLst>
                <a:cxn ang="T10">
                  <a:pos x="T0" y="T1"/>
                </a:cxn>
                <a:cxn ang="T11">
                  <a:pos x="T2" y="T3"/>
                </a:cxn>
                <a:cxn ang="T12">
                  <a:pos x="T4" y="T5"/>
                </a:cxn>
                <a:cxn ang="T13">
                  <a:pos x="T6" y="T7"/>
                </a:cxn>
                <a:cxn ang="T14">
                  <a:pos x="T8" y="T9"/>
                </a:cxn>
              </a:cxnLst>
              <a:rect l="T15" t="T16" r="T17" b="T18"/>
              <a:pathLst>
                <a:path w="191" h="128">
                  <a:moveTo>
                    <a:pt x="0" y="0"/>
                  </a:moveTo>
                  <a:lnTo>
                    <a:pt x="103" y="27"/>
                  </a:lnTo>
                  <a:lnTo>
                    <a:pt x="191" y="128"/>
                  </a:lnTo>
                  <a:lnTo>
                    <a:pt x="140" y="109"/>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3" name="Freeform 258">
              <a:extLst>
                <a:ext uri="{FF2B5EF4-FFF2-40B4-BE49-F238E27FC236}">
                  <a16:creationId xmlns:a16="http://schemas.microsoft.com/office/drawing/2014/main" id="{73395C4D-B5E9-1FB2-085A-FA085B850609}"/>
                </a:ext>
              </a:extLst>
            </p:cNvPr>
            <p:cNvSpPr>
              <a:spLocks/>
            </p:cNvSpPr>
            <p:nvPr/>
          </p:nvSpPr>
          <p:spPr bwMode="auto">
            <a:xfrm>
              <a:off x="7752282" y="1275960"/>
              <a:ext cx="280090" cy="192603"/>
            </a:xfrm>
            <a:custGeom>
              <a:avLst/>
              <a:gdLst>
                <a:gd name="T0" fmla="*/ 0 w 399"/>
                <a:gd name="T1" fmla="*/ 5 h 289"/>
                <a:gd name="T2" fmla="*/ 0 w 399"/>
                <a:gd name="T3" fmla="*/ 4 h 289"/>
                <a:gd name="T4" fmla="*/ 2 w 399"/>
                <a:gd name="T5" fmla="*/ 1 h 289"/>
                <a:gd name="T6" fmla="*/ 1 w 399"/>
                <a:gd name="T7" fmla="*/ 0 h 289"/>
                <a:gd name="T8" fmla="*/ 4 w 399"/>
                <a:gd name="T9" fmla="*/ 0 h 289"/>
                <a:gd name="T10" fmla="*/ 6 w 399"/>
                <a:gd name="T11" fmla="*/ 1 h 289"/>
                <a:gd name="T12" fmla="*/ 7 w 399"/>
                <a:gd name="T13" fmla="*/ 1 h 289"/>
                <a:gd name="T14" fmla="*/ 9 w 399"/>
                <a:gd name="T15" fmla="*/ 2 h 289"/>
                <a:gd name="T16" fmla="*/ 5 w 399"/>
                <a:gd name="T17" fmla="*/ 5 h 289"/>
                <a:gd name="T18" fmla="*/ 5 w 399"/>
                <a:gd name="T19" fmla="*/ 6 h 289"/>
                <a:gd name="T20" fmla="*/ 3 w 399"/>
                <a:gd name="T21" fmla="*/ 7 h 289"/>
                <a:gd name="T22" fmla="*/ 2 w 399"/>
                <a:gd name="T23" fmla="*/ 6 h 289"/>
                <a:gd name="T24" fmla="*/ 0 w 399"/>
                <a:gd name="T25" fmla="*/ 5 h 28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99"/>
                <a:gd name="T40" fmla="*/ 0 h 289"/>
                <a:gd name="T41" fmla="*/ 399 w 399"/>
                <a:gd name="T42" fmla="*/ 289 h 28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99" h="289">
                  <a:moveTo>
                    <a:pt x="0" y="220"/>
                  </a:moveTo>
                  <a:lnTo>
                    <a:pt x="15" y="182"/>
                  </a:lnTo>
                  <a:lnTo>
                    <a:pt x="76" y="63"/>
                  </a:lnTo>
                  <a:lnTo>
                    <a:pt x="47" y="11"/>
                  </a:lnTo>
                  <a:lnTo>
                    <a:pt x="171" y="0"/>
                  </a:lnTo>
                  <a:lnTo>
                    <a:pt x="257" y="48"/>
                  </a:lnTo>
                  <a:lnTo>
                    <a:pt x="312" y="21"/>
                  </a:lnTo>
                  <a:lnTo>
                    <a:pt x="399" y="88"/>
                  </a:lnTo>
                  <a:lnTo>
                    <a:pt x="217" y="195"/>
                  </a:lnTo>
                  <a:lnTo>
                    <a:pt x="200" y="259"/>
                  </a:lnTo>
                  <a:lnTo>
                    <a:pt x="112" y="289"/>
                  </a:lnTo>
                  <a:lnTo>
                    <a:pt x="70" y="239"/>
                  </a:lnTo>
                  <a:lnTo>
                    <a:pt x="0" y="22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4" name="Freeform 259">
              <a:extLst>
                <a:ext uri="{FF2B5EF4-FFF2-40B4-BE49-F238E27FC236}">
                  <a16:creationId xmlns:a16="http://schemas.microsoft.com/office/drawing/2014/main" id="{5039095E-8BA7-BAE7-E828-83D2FCCCEADB}"/>
                </a:ext>
              </a:extLst>
            </p:cNvPr>
            <p:cNvSpPr>
              <a:spLocks/>
            </p:cNvSpPr>
            <p:nvPr/>
          </p:nvSpPr>
          <p:spPr bwMode="auto">
            <a:xfrm>
              <a:off x="7835818" y="1099602"/>
              <a:ext cx="194098" cy="106743"/>
            </a:xfrm>
            <a:custGeom>
              <a:avLst/>
              <a:gdLst>
                <a:gd name="T0" fmla="*/ 0 w 279"/>
                <a:gd name="T1" fmla="*/ 3 h 161"/>
                <a:gd name="T2" fmla="*/ 1 w 279"/>
                <a:gd name="T3" fmla="*/ 3 h 161"/>
                <a:gd name="T4" fmla="*/ 2 w 279"/>
                <a:gd name="T5" fmla="*/ 3 h 161"/>
                <a:gd name="T6" fmla="*/ 2 w 279"/>
                <a:gd name="T7" fmla="*/ 4 h 161"/>
                <a:gd name="T8" fmla="*/ 3 w 279"/>
                <a:gd name="T9" fmla="*/ 3 h 161"/>
                <a:gd name="T10" fmla="*/ 3 w 279"/>
                <a:gd name="T11" fmla="*/ 3 h 161"/>
                <a:gd name="T12" fmla="*/ 3 w 279"/>
                <a:gd name="T13" fmla="*/ 3 h 161"/>
                <a:gd name="T14" fmla="*/ 4 w 279"/>
                <a:gd name="T15" fmla="*/ 2 h 161"/>
                <a:gd name="T16" fmla="*/ 4 w 279"/>
                <a:gd name="T17" fmla="*/ 1 h 161"/>
                <a:gd name="T18" fmla="*/ 5 w 279"/>
                <a:gd name="T19" fmla="*/ 3 h 161"/>
                <a:gd name="T20" fmla="*/ 6 w 279"/>
                <a:gd name="T21" fmla="*/ 2 h 161"/>
                <a:gd name="T22" fmla="*/ 5 w 279"/>
                <a:gd name="T23" fmla="*/ 1 h 161"/>
                <a:gd name="T24" fmla="*/ 6 w 279"/>
                <a:gd name="T25" fmla="*/ 1 h 161"/>
                <a:gd name="T26" fmla="*/ 5 w 279"/>
                <a:gd name="T27" fmla="*/ 0 h 161"/>
                <a:gd name="T28" fmla="*/ 3 w 279"/>
                <a:gd name="T29" fmla="*/ 1 h 161"/>
                <a:gd name="T30" fmla="*/ 0 w 279"/>
                <a:gd name="T31" fmla="*/ 3 h 16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79"/>
                <a:gd name="T49" fmla="*/ 0 h 161"/>
                <a:gd name="T50" fmla="*/ 279 w 279"/>
                <a:gd name="T51" fmla="*/ 161 h 16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79" h="161">
                  <a:moveTo>
                    <a:pt x="0" y="125"/>
                  </a:moveTo>
                  <a:lnTo>
                    <a:pt x="62" y="148"/>
                  </a:lnTo>
                  <a:lnTo>
                    <a:pt x="78" y="122"/>
                  </a:lnTo>
                  <a:lnTo>
                    <a:pt x="93" y="161"/>
                  </a:lnTo>
                  <a:lnTo>
                    <a:pt x="122" y="146"/>
                  </a:lnTo>
                  <a:lnTo>
                    <a:pt x="116" y="108"/>
                  </a:lnTo>
                  <a:lnTo>
                    <a:pt x="147" y="130"/>
                  </a:lnTo>
                  <a:lnTo>
                    <a:pt x="164" y="72"/>
                  </a:lnTo>
                  <a:lnTo>
                    <a:pt x="189" y="67"/>
                  </a:lnTo>
                  <a:lnTo>
                    <a:pt x="198" y="121"/>
                  </a:lnTo>
                  <a:lnTo>
                    <a:pt x="258" y="80"/>
                  </a:lnTo>
                  <a:lnTo>
                    <a:pt x="241" y="33"/>
                  </a:lnTo>
                  <a:lnTo>
                    <a:pt x="279" y="23"/>
                  </a:lnTo>
                  <a:lnTo>
                    <a:pt x="240" y="0"/>
                  </a:lnTo>
                  <a:lnTo>
                    <a:pt x="136" y="23"/>
                  </a:lnTo>
                  <a:lnTo>
                    <a:pt x="0" y="12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5" name="Freeform 260">
              <a:extLst>
                <a:ext uri="{FF2B5EF4-FFF2-40B4-BE49-F238E27FC236}">
                  <a16:creationId xmlns:a16="http://schemas.microsoft.com/office/drawing/2014/main" id="{95F4AB7F-D575-F933-493E-23C1159B6A94}"/>
                </a:ext>
              </a:extLst>
            </p:cNvPr>
            <p:cNvSpPr>
              <a:spLocks/>
            </p:cNvSpPr>
            <p:nvPr/>
          </p:nvSpPr>
          <p:spPr bwMode="auto">
            <a:xfrm>
              <a:off x="7939009" y="1345577"/>
              <a:ext cx="479103" cy="259898"/>
            </a:xfrm>
            <a:custGeom>
              <a:avLst/>
              <a:gdLst>
                <a:gd name="T0" fmla="*/ 0 w 688"/>
                <a:gd name="T1" fmla="*/ 3 h 394"/>
                <a:gd name="T2" fmla="*/ 1 w 688"/>
                <a:gd name="T3" fmla="*/ 2 h 394"/>
                <a:gd name="T4" fmla="*/ 0 w 688"/>
                <a:gd name="T5" fmla="*/ 2 h 394"/>
                <a:gd name="T6" fmla="*/ 2 w 688"/>
                <a:gd name="T7" fmla="*/ 1 h 394"/>
                <a:gd name="T8" fmla="*/ 4 w 688"/>
                <a:gd name="T9" fmla="*/ 0 h 394"/>
                <a:gd name="T10" fmla="*/ 4 w 688"/>
                <a:gd name="T11" fmla="*/ 1 h 394"/>
                <a:gd name="T12" fmla="*/ 4 w 688"/>
                <a:gd name="T13" fmla="*/ 1 h 394"/>
                <a:gd name="T14" fmla="*/ 5 w 688"/>
                <a:gd name="T15" fmla="*/ 1 h 394"/>
                <a:gd name="T16" fmla="*/ 7 w 688"/>
                <a:gd name="T17" fmla="*/ 1 h 394"/>
                <a:gd name="T18" fmla="*/ 6 w 688"/>
                <a:gd name="T19" fmla="*/ 2 h 394"/>
                <a:gd name="T20" fmla="*/ 8 w 688"/>
                <a:gd name="T21" fmla="*/ 2 h 394"/>
                <a:gd name="T22" fmla="*/ 7 w 688"/>
                <a:gd name="T23" fmla="*/ 1 h 394"/>
                <a:gd name="T24" fmla="*/ 8 w 688"/>
                <a:gd name="T25" fmla="*/ 1 h 394"/>
                <a:gd name="T26" fmla="*/ 9 w 688"/>
                <a:gd name="T27" fmla="*/ 3 h 394"/>
                <a:gd name="T28" fmla="*/ 10 w 688"/>
                <a:gd name="T29" fmla="*/ 3 h 394"/>
                <a:gd name="T30" fmla="*/ 9 w 688"/>
                <a:gd name="T31" fmla="*/ 0 h 394"/>
                <a:gd name="T32" fmla="*/ 10 w 688"/>
                <a:gd name="T33" fmla="*/ 0 h 394"/>
                <a:gd name="T34" fmla="*/ 12 w 688"/>
                <a:gd name="T35" fmla="*/ 1 h 394"/>
                <a:gd name="T36" fmla="*/ 12 w 688"/>
                <a:gd name="T37" fmla="*/ 4 h 394"/>
                <a:gd name="T38" fmla="*/ 16 w 688"/>
                <a:gd name="T39" fmla="*/ 6 h 394"/>
                <a:gd name="T40" fmla="*/ 16 w 688"/>
                <a:gd name="T41" fmla="*/ 7 h 394"/>
                <a:gd name="T42" fmla="*/ 15 w 688"/>
                <a:gd name="T43" fmla="*/ 7 h 394"/>
                <a:gd name="T44" fmla="*/ 14 w 688"/>
                <a:gd name="T45" fmla="*/ 7 h 394"/>
                <a:gd name="T46" fmla="*/ 15 w 688"/>
                <a:gd name="T47" fmla="*/ 8 h 394"/>
                <a:gd name="T48" fmla="*/ 14 w 688"/>
                <a:gd name="T49" fmla="*/ 9 h 394"/>
                <a:gd name="T50" fmla="*/ 12 w 688"/>
                <a:gd name="T51" fmla="*/ 8 h 394"/>
                <a:gd name="T52" fmla="*/ 11 w 688"/>
                <a:gd name="T53" fmla="*/ 7 h 394"/>
                <a:gd name="T54" fmla="*/ 8 w 688"/>
                <a:gd name="T55" fmla="*/ 9 h 394"/>
                <a:gd name="T56" fmla="*/ 5 w 688"/>
                <a:gd name="T57" fmla="*/ 9 h 394"/>
                <a:gd name="T58" fmla="*/ 4 w 688"/>
                <a:gd name="T59" fmla="*/ 8 h 394"/>
                <a:gd name="T60" fmla="*/ 3 w 688"/>
                <a:gd name="T61" fmla="*/ 8 h 394"/>
                <a:gd name="T62" fmla="*/ 1 w 688"/>
                <a:gd name="T63" fmla="*/ 6 h 394"/>
                <a:gd name="T64" fmla="*/ 6 w 688"/>
                <a:gd name="T65" fmla="*/ 6 h 394"/>
                <a:gd name="T66" fmla="*/ 1 w 688"/>
                <a:gd name="T67" fmla="*/ 5 h 394"/>
                <a:gd name="T68" fmla="*/ 1 w 688"/>
                <a:gd name="T69" fmla="*/ 5 h 394"/>
                <a:gd name="T70" fmla="*/ 3 w 688"/>
                <a:gd name="T71" fmla="*/ 4 h 394"/>
                <a:gd name="T72" fmla="*/ 1 w 688"/>
                <a:gd name="T73" fmla="*/ 4 h 394"/>
                <a:gd name="T74" fmla="*/ 1 w 688"/>
                <a:gd name="T75" fmla="*/ 3 h 394"/>
                <a:gd name="T76" fmla="*/ 0 w 688"/>
                <a:gd name="T77" fmla="*/ 3 h 394"/>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88"/>
                <a:gd name="T118" fmla="*/ 0 h 394"/>
                <a:gd name="T119" fmla="*/ 688 w 688"/>
                <a:gd name="T120" fmla="*/ 394 h 394"/>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88" h="394">
                  <a:moveTo>
                    <a:pt x="0" y="128"/>
                  </a:moveTo>
                  <a:lnTo>
                    <a:pt x="37" y="96"/>
                  </a:lnTo>
                  <a:lnTo>
                    <a:pt x="17" y="80"/>
                  </a:lnTo>
                  <a:lnTo>
                    <a:pt x="101" y="23"/>
                  </a:lnTo>
                  <a:lnTo>
                    <a:pt x="168" y="0"/>
                  </a:lnTo>
                  <a:lnTo>
                    <a:pt x="189" y="40"/>
                  </a:lnTo>
                  <a:lnTo>
                    <a:pt x="166" y="65"/>
                  </a:lnTo>
                  <a:lnTo>
                    <a:pt x="226" y="32"/>
                  </a:lnTo>
                  <a:lnTo>
                    <a:pt x="296" y="59"/>
                  </a:lnTo>
                  <a:lnTo>
                    <a:pt x="268" y="88"/>
                  </a:lnTo>
                  <a:lnTo>
                    <a:pt x="349" y="69"/>
                  </a:lnTo>
                  <a:lnTo>
                    <a:pt x="326" y="35"/>
                  </a:lnTo>
                  <a:lnTo>
                    <a:pt x="356" y="39"/>
                  </a:lnTo>
                  <a:lnTo>
                    <a:pt x="416" y="146"/>
                  </a:lnTo>
                  <a:lnTo>
                    <a:pt x="439" y="120"/>
                  </a:lnTo>
                  <a:lnTo>
                    <a:pt x="414" y="4"/>
                  </a:lnTo>
                  <a:lnTo>
                    <a:pt x="466" y="5"/>
                  </a:lnTo>
                  <a:lnTo>
                    <a:pt x="521" y="47"/>
                  </a:lnTo>
                  <a:lnTo>
                    <a:pt x="552" y="191"/>
                  </a:lnTo>
                  <a:lnTo>
                    <a:pt x="688" y="261"/>
                  </a:lnTo>
                  <a:lnTo>
                    <a:pt x="686" y="299"/>
                  </a:lnTo>
                  <a:lnTo>
                    <a:pt x="651" y="283"/>
                  </a:lnTo>
                  <a:lnTo>
                    <a:pt x="609" y="308"/>
                  </a:lnTo>
                  <a:lnTo>
                    <a:pt x="665" y="341"/>
                  </a:lnTo>
                  <a:lnTo>
                    <a:pt x="612" y="371"/>
                  </a:lnTo>
                  <a:lnTo>
                    <a:pt x="525" y="354"/>
                  </a:lnTo>
                  <a:lnTo>
                    <a:pt x="476" y="315"/>
                  </a:lnTo>
                  <a:lnTo>
                    <a:pt x="359" y="380"/>
                  </a:lnTo>
                  <a:lnTo>
                    <a:pt x="218" y="394"/>
                  </a:lnTo>
                  <a:lnTo>
                    <a:pt x="189" y="333"/>
                  </a:lnTo>
                  <a:lnTo>
                    <a:pt x="111" y="329"/>
                  </a:lnTo>
                  <a:lnTo>
                    <a:pt x="60" y="274"/>
                  </a:lnTo>
                  <a:lnTo>
                    <a:pt x="263" y="242"/>
                  </a:lnTo>
                  <a:lnTo>
                    <a:pt x="53" y="226"/>
                  </a:lnTo>
                  <a:lnTo>
                    <a:pt x="28" y="192"/>
                  </a:lnTo>
                  <a:lnTo>
                    <a:pt x="134" y="157"/>
                  </a:lnTo>
                  <a:lnTo>
                    <a:pt x="37" y="164"/>
                  </a:lnTo>
                  <a:lnTo>
                    <a:pt x="42" y="146"/>
                  </a:lnTo>
                  <a:lnTo>
                    <a:pt x="0" y="12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6" name="Freeform 261">
              <a:extLst>
                <a:ext uri="{FF2B5EF4-FFF2-40B4-BE49-F238E27FC236}">
                  <a16:creationId xmlns:a16="http://schemas.microsoft.com/office/drawing/2014/main" id="{DDB6C976-B489-8899-40EC-EB5BB5F44657}"/>
                </a:ext>
              </a:extLst>
            </p:cNvPr>
            <p:cNvSpPr>
              <a:spLocks/>
            </p:cNvSpPr>
            <p:nvPr/>
          </p:nvSpPr>
          <p:spPr bwMode="auto">
            <a:xfrm>
              <a:off x="7970950" y="1141371"/>
              <a:ext cx="329230" cy="143872"/>
            </a:xfrm>
            <a:custGeom>
              <a:avLst/>
              <a:gdLst>
                <a:gd name="T0" fmla="*/ 0 w 468"/>
                <a:gd name="T1" fmla="*/ 3 h 217"/>
                <a:gd name="T2" fmla="*/ 0 w 468"/>
                <a:gd name="T3" fmla="*/ 3 h 217"/>
                <a:gd name="T4" fmla="*/ 2 w 468"/>
                <a:gd name="T5" fmla="*/ 3 h 217"/>
                <a:gd name="T6" fmla="*/ 0 w 468"/>
                <a:gd name="T7" fmla="*/ 3 h 217"/>
                <a:gd name="T8" fmla="*/ 3 w 468"/>
                <a:gd name="T9" fmla="*/ 2 h 217"/>
                <a:gd name="T10" fmla="*/ 1 w 468"/>
                <a:gd name="T11" fmla="*/ 2 h 217"/>
                <a:gd name="T12" fmla="*/ 1 w 468"/>
                <a:gd name="T13" fmla="*/ 1 h 217"/>
                <a:gd name="T14" fmla="*/ 3 w 468"/>
                <a:gd name="T15" fmla="*/ 1 h 217"/>
                <a:gd name="T16" fmla="*/ 1 w 468"/>
                <a:gd name="T17" fmla="*/ 1 h 217"/>
                <a:gd name="T18" fmla="*/ 3 w 468"/>
                <a:gd name="T19" fmla="*/ 1 h 217"/>
                <a:gd name="T20" fmla="*/ 5 w 468"/>
                <a:gd name="T21" fmla="*/ 1 h 217"/>
                <a:gd name="T22" fmla="*/ 6 w 468"/>
                <a:gd name="T23" fmla="*/ 3 h 217"/>
                <a:gd name="T24" fmla="*/ 8 w 468"/>
                <a:gd name="T25" fmla="*/ 3 h 217"/>
                <a:gd name="T26" fmla="*/ 7 w 468"/>
                <a:gd name="T27" fmla="*/ 2 h 217"/>
                <a:gd name="T28" fmla="*/ 7 w 468"/>
                <a:gd name="T29" fmla="*/ 1 h 217"/>
                <a:gd name="T30" fmla="*/ 7 w 468"/>
                <a:gd name="T31" fmla="*/ 1 h 217"/>
                <a:gd name="T32" fmla="*/ 8 w 468"/>
                <a:gd name="T33" fmla="*/ 0 h 217"/>
                <a:gd name="T34" fmla="*/ 9 w 468"/>
                <a:gd name="T35" fmla="*/ 1 h 217"/>
                <a:gd name="T36" fmla="*/ 8 w 468"/>
                <a:gd name="T37" fmla="*/ 2 h 217"/>
                <a:gd name="T38" fmla="*/ 9 w 468"/>
                <a:gd name="T39" fmla="*/ 2 h 217"/>
                <a:gd name="T40" fmla="*/ 9 w 468"/>
                <a:gd name="T41" fmla="*/ 2 h 217"/>
                <a:gd name="T42" fmla="*/ 10 w 468"/>
                <a:gd name="T43" fmla="*/ 3 h 217"/>
                <a:gd name="T44" fmla="*/ 10 w 468"/>
                <a:gd name="T45" fmla="*/ 2 h 217"/>
                <a:gd name="T46" fmla="*/ 11 w 468"/>
                <a:gd name="T47" fmla="*/ 3 h 217"/>
                <a:gd name="T48" fmla="*/ 11 w 468"/>
                <a:gd name="T49" fmla="*/ 4 h 217"/>
                <a:gd name="T50" fmla="*/ 8 w 468"/>
                <a:gd name="T51" fmla="*/ 4 h 217"/>
                <a:gd name="T52" fmla="*/ 5 w 468"/>
                <a:gd name="T53" fmla="*/ 5 h 217"/>
                <a:gd name="T54" fmla="*/ 3 w 468"/>
                <a:gd name="T55" fmla="*/ 4 h 217"/>
                <a:gd name="T56" fmla="*/ 6 w 468"/>
                <a:gd name="T57" fmla="*/ 3 h 217"/>
                <a:gd name="T58" fmla="*/ 3 w 468"/>
                <a:gd name="T59" fmla="*/ 4 h 217"/>
                <a:gd name="T60" fmla="*/ 4 w 468"/>
                <a:gd name="T61" fmla="*/ 3 h 217"/>
                <a:gd name="T62" fmla="*/ 3 w 468"/>
                <a:gd name="T63" fmla="*/ 4 h 217"/>
                <a:gd name="T64" fmla="*/ 1 w 468"/>
                <a:gd name="T65" fmla="*/ 4 h 217"/>
                <a:gd name="T66" fmla="*/ 0 w 468"/>
                <a:gd name="T67" fmla="*/ 3 h 21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68"/>
                <a:gd name="T103" fmla="*/ 0 h 217"/>
                <a:gd name="T104" fmla="*/ 468 w 468"/>
                <a:gd name="T105" fmla="*/ 217 h 21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68" h="217">
                  <a:moveTo>
                    <a:pt x="0" y="143"/>
                  </a:moveTo>
                  <a:lnTo>
                    <a:pt x="18" y="125"/>
                  </a:lnTo>
                  <a:lnTo>
                    <a:pt x="100" y="105"/>
                  </a:lnTo>
                  <a:lnTo>
                    <a:pt x="18" y="109"/>
                  </a:lnTo>
                  <a:lnTo>
                    <a:pt x="113" y="88"/>
                  </a:lnTo>
                  <a:lnTo>
                    <a:pt x="36" y="88"/>
                  </a:lnTo>
                  <a:lnTo>
                    <a:pt x="44" y="64"/>
                  </a:lnTo>
                  <a:lnTo>
                    <a:pt x="115" y="63"/>
                  </a:lnTo>
                  <a:lnTo>
                    <a:pt x="64" y="57"/>
                  </a:lnTo>
                  <a:lnTo>
                    <a:pt x="106" y="36"/>
                  </a:lnTo>
                  <a:lnTo>
                    <a:pt x="200" y="63"/>
                  </a:lnTo>
                  <a:lnTo>
                    <a:pt x="247" y="117"/>
                  </a:lnTo>
                  <a:lnTo>
                    <a:pt x="334" y="120"/>
                  </a:lnTo>
                  <a:lnTo>
                    <a:pt x="300" y="88"/>
                  </a:lnTo>
                  <a:lnTo>
                    <a:pt x="317" y="65"/>
                  </a:lnTo>
                  <a:lnTo>
                    <a:pt x="280" y="40"/>
                  </a:lnTo>
                  <a:lnTo>
                    <a:pt x="342" y="0"/>
                  </a:lnTo>
                  <a:lnTo>
                    <a:pt x="366" y="48"/>
                  </a:lnTo>
                  <a:lnTo>
                    <a:pt x="349" y="69"/>
                  </a:lnTo>
                  <a:lnTo>
                    <a:pt x="384" y="76"/>
                  </a:lnTo>
                  <a:lnTo>
                    <a:pt x="369" y="99"/>
                  </a:lnTo>
                  <a:lnTo>
                    <a:pt x="414" y="107"/>
                  </a:lnTo>
                  <a:lnTo>
                    <a:pt x="439" y="75"/>
                  </a:lnTo>
                  <a:lnTo>
                    <a:pt x="468" y="111"/>
                  </a:lnTo>
                  <a:lnTo>
                    <a:pt x="446" y="161"/>
                  </a:lnTo>
                  <a:lnTo>
                    <a:pt x="344" y="157"/>
                  </a:lnTo>
                  <a:lnTo>
                    <a:pt x="191" y="217"/>
                  </a:lnTo>
                  <a:lnTo>
                    <a:pt x="129" y="187"/>
                  </a:lnTo>
                  <a:lnTo>
                    <a:pt x="259" y="137"/>
                  </a:lnTo>
                  <a:lnTo>
                    <a:pt x="146" y="167"/>
                  </a:lnTo>
                  <a:lnTo>
                    <a:pt x="165" y="128"/>
                  </a:lnTo>
                  <a:lnTo>
                    <a:pt x="108" y="170"/>
                  </a:lnTo>
                  <a:lnTo>
                    <a:pt x="44" y="157"/>
                  </a:lnTo>
                  <a:lnTo>
                    <a:pt x="0" y="14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7" name="Freeform 262">
              <a:extLst>
                <a:ext uri="{FF2B5EF4-FFF2-40B4-BE49-F238E27FC236}">
                  <a16:creationId xmlns:a16="http://schemas.microsoft.com/office/drawing/2014/main" id="{FCD65A2C-40DC-59F4-ACDA-3556EA41E2CA}"/>
                </a:ext>
              </a:extLst>
            </p:cNvPr>
            <p:cNvSpPr>
              <a:spLocks/>
            </p:cNvSpPr>
            <p:nvPr/>
          </p:nvSpPr>
          <p:spPr bwMode="auto">
            <a:xfrm>
              <a:off x="8300180" y="990538"/>
              <a:ext cx="169529" cy="88180"/>
            </a:xfrm>
            <a:custGeom>
              <a:avLst/>
              <a:gdLst>
                <a:gd name="T0" fmla="*/ 0 w 244"/>
                <a:gd name="T1" fmla="*/ 0 h 134"/>
                <a:gd name="T2" fmla="*/ 1 w 244"/>
                <a:gd name="T3" fmla="*/ 1 h 134"/>
                <a:gd name="T4" fmla="*/ 2 w 244"/>
                <a:gd name="T5" fmla="*/ 1 h 134"/>
                <a:gd name="T6" fmla="*/ 1 w 244"/>
                <a:gd name="T7" fmla="*/ 1 h 134"/>
                <a:gd name="T8" fmla="*/ 2 w 244"/>
                <a:gd name="T9" fmla="*/ 2 h 134"/>
                <a:gd name="T10" fmla="*/ 1 w 244"/>
                <a:gd name="T11" fmla="*/ 2 h 134"/>
                <a:gd name="T12" fmla="*/ 2 w 244"/>
                <a:gd name="T13" fmla="*/ 2 h 134"/>
                <a:gd name="T14" fmla="*/ 6 w 244"/>
                <a:gd name="T15" fmla="*/ 3 h 134"/>
                <a:gd name="T16" fmla="*/ 5 w 244"/>
                <a:gd name="T17" fmla="*/ 1 h 134"/>
                <a:gd name="T18" fmla="*/ 3 w 244"/>
                <a:gd name="T19" fmla="*/ 0 h 134"/>
                <a:gd name="T20" fmla="*/ 2 w 244"/>
                <a:gd name="T21" fmla="*/ 1 h 134"/>
                <a:gd name="T22" fmla="*/ 2 w 244"/>
                <a:gd name="T23" fmla="*/ 0 h 134"/>
                <a:gd name="T24" fmla="*/ 0 w 244"/>
                <a:gd name="T25" fmla="*/ 0 h 13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44"/>
                <a:gd name="T40" fmla="*/ 0 h 134"/>
                <a:gd name="T41" fmla="*/ 244 w 244"/>
                <a:gd name="T42" fmla="*/ 134 h 13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44" h="134">
                  <a:moveTo>
                    <a:pt x="0" y="0"/>
                  </a:moveTo>
                  <a:lnTo>
                    <a:pt x="22" y="48"/>
                  </a:lnTo>
                  <a:lnTo>
                    <a:pt x="79" y="48"/>
                  </a:lnTo>
                  <a:lnTo>
                    <a:pt x="59" y="60"/>
                  </a:lnTo>
                  <a:lnTo>
                    <a:pt x="75" y="76"/>
                  </a:lnTo>
                  <a:lnTo>
                    <a:pt x="23" y="83"/>
                  </a:lnTo>
                  <a:lnTo>
                    <a:pt x="107" y="100"/>
                  </a:lnTo>
                  <a:lnTo>
                    <a:pt x="244" y="134"/>
                  </a:lnTo>
                  <a:lnTo>
                    <a:pt x="221" y="58"/>
                  </a:lnTo>
                  <a:lnTo>
                    <a:pt x="123" y="11"/>
                  </a:lnTo>
                  <a:lnTo>
                    <a:pt x="93" y="31"/>
                  </a:lnTo>
                  <a:lnTo>
                    <a:pt x="85" y="0"/>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8" name="Freeform 263">
              <a:extLst>
                <a:ext uri="{FF2B5EF4-FFF2-40B4-BE49-F238E27FC236}">
                  <a16:creationId xmlns:a16="http://schemas.microsoft.com/office/drawing/2014/main" id="{57875016-1402-517D-D24D-CF1969D9FAA9}"/>
                </a:ext>
              </a:extLst>
            </p:cNvPr>
            <p:cNvSpPr>
              <a:spLocks/>
            </p:cNvSpPr>
            <p:nvPr/>
          </p:nvSpPr>
          <p:spPr bwMode="auto">
            <a:xfrm>
              <a:off x="8376345" y="1159936"/>
              <a:ext cx="137589" cy="90500"/>
            </a:xfrm>
            <a:custGeom>
              <a:avLst/>
              <a:gdLst>
                <a:gd name="T0" fmla="*/ 0 w 195"/>
                <a:gd name="T1" fmla="*/ 2 h 137"/>
                <a:gd name="T2" fmla="*/ 1 w 195"/>
                <a:gd name="T3" fmla="*/ 1 h 137"/>
                <a:gd name="T4" fmla="*/ 1 w 195"/>
                <a:gd name="T5" fmla="*/ 1 h 137"/>
                <a:gd name="T6" fmla="*/ 0 w 195"/>
                <a:gd name="T7" fmla="*/ 1 h 137"/>
                <a:gd name="T8" fmla="*/ 1 w 195"/>
                <a:gd name="T9" fmla="*/ 0 h 137"/>
                <a:gd name="T10" fmla="*/ 2 w 195"/>
                <a:gd name="T11" fmla="*/ 1 h 137"/>
                <a:gd name="T12" fmla="*/ 1 w 195"/>
                <a:gd name="T13" fmla="*/ 0 h 137"/>
                <a:gd name="T14" fmla="*/ 4 w 195"/>
                <a:gd name="T15" fmla="*/ 0 h 137"/>
                <a:gd name="T16" fmla="*/ 5 w 195"/>
                <a:gd name="T17" fmla="*/ 2 h 137"/>
                <a:gd name="T18" fmla="*/ 4 w 195"/>
                <a:gd name="T19" fmla="*/ 2 h 137"/>
                <a:gd name="T20" fmla="*/ 4 w 195"/>
                <a:gd name="T21" fmla="*/ 3 h 137"/>
                <a:gd name="T22" fmla="*/ 2 w 195"/>
                <a:gd name="T23" fmla="*/ 3 h 137"/>
                <a:gd name="T24" fmla="*/ 2 w 195"/>
                <a:gd name="T25" fmla="*/ 3 h 137"/>
                <a:gd name="T26" fmla="*/ 2 w 195"/>
                <a:gd name="T27" fmla="*/ 2 h 137"/>
                <a:gd name="T28" fmla="*/ 3 w 195"/>
                <a:gd name="T29" fmla="*/ 2 h 137"/>
                <a:gd name="T30" fmla="*/ 0 w 195"/>
                <a:gd name="T31" fmla="*/ 2 h 13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95"/>
                <a:gd name="T49" fmla="*/ 0 h 137"/>
                <a:gd name="T50" fmla="*/ 195 w 195"/>
                <a:gd name="T51" fmla="*/ 137 h 13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95" h="137">
                  <a:moveTo>
                    <a:pt x="0" y="90"/>
                  </a:moveTo>
                  <a:lnTo>
                    <a:pt x="23" y="58"/>
                  </a:lnTo>
                  <a:lnTo>
                    <a:pt x="58" y="64"/>
                  </a:lnTo>
                  <a:lnTo>
                    <a:pt x="11" y="30"/>
                  </a:lnTo>
                  <a:lnTo>
                    <a:pt x="24" y="10"/>
                  </a:lnTo>
                  <a:lnTo>
                    <a:pt x="99" y="54"/>
                  </a:lnTo>
                  <a:lnTo>
                    <a:pt x="57" y="7"/>
                  </a:lnTo>
                  <a:lnTo>
                    <a:pt x="175" y="0"/>
                  </a:lnTo>
                  <a:lnTo>
                    <a:pt x="195" y="100"/>
                  </a:lnTo>
                  <a:lnTo>
                    <a:pt x="171" y="83"/>
                  </a:lnTo>
                  <a:lnTo>
                    <a:pt x="170" y="137"/>
                  </a:lnTo>
                  <a:lnTo>
                    <a:pt x="76" y="131"/>
                  </a:lnTo>
                  <a:lnTo>
                    <a:pt x="92" y="117"/>
                  </a:lnTo>
                  <a:lnTo>
                    <a:pt x="69" y="98"/>
                  </a:lnTo>
                  <a:lnTo>
                    <a:pt x="138" y="69"/>
                  </a:lnTo>
                  <a:lnTo>
                    <a:pt x="0" y="9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9" name="Freeform 264">
              <a:extLst>
                <a:ext uri="{FF2B5EF4-FFF2-40B4-BE49-F238E27FC236}">
                  <a16:creationId xmlns:a16="http://schemas.microsoft.com/office/drawing/2014/main" id="{2629D233-4EA1-3071-8838-8EB52A9B0240}"/>
                </a:ext>
              </a:extLst>
            </p:cNvPr>
            <p:cNvSpPr>
              <a:spLocks/>
            </p:cNvSpPr>
            <p:nvPr/>
          </p:nvSpPr>
          <p:spPr bwMode="auto">
            <a:xfrm>
              <a:off x="8378802" y="1317731"/>
              <a:ext cx="159701" cy="141552"/>
            </a:xfrm>
            <a:custGeom>
              <a:avLst/>
              <a:gdLst>
                <a:gd name="T0" fmla="*/ 0 w 228"/>
                <a:gd name="T1" fmla="*/ 3 h 214"/>
                <a:gd name="T2" fmla="*/ 0 w 228"/>
                <a:gd name="T3" fmla="*/ 2 h 214"/>
                <a:gd name="T4" fmla="*/ 2 w 228"/>
                <a:gd name="T5" fmla="*/ 2 h 214"/>
                <a:gd name="T6" fmla="*/ 2 w 228"/>
                <a:gd name="T7" fmla="*/ 1 h 214"/>
                <a:gd name="T8" fmla="*/ 2 w 228"/>
                <a:gd name="T9" fmla="*/ 1 h 214"/>
                <a:gd name="T10" fmla="*/ 1 w 228"/>
                <a:gd name="T11" fmla="*/ 1 h 214"/>
                <a:gd name="T12" fmla="*/ 2 w 228"/>
                <a:gd name="T13" fmla="*/ 1 h 214"/>
                <a:gd name="T14" fmla="*/ 1 w 228"/>
                <a:gd name="T15" fmla="*/ 0 h 214"/>
                <a:gd name="T16" fmla="*/ 5 w 228"/>
                <a:gd name="T17" fmla="*/ 0 h 214"/>
                <a:gd name="T18" fmla="*/ 5 w 228"/>
                <a:gd name="T19" fmla="*/ 1 h 214"/>
                <a:gd name="T20" fmla="*/ 4 w 228"/>
                <a:gd name="T21" fmla="*/ 2 h 214"/>
                <a:gd name="T22" fmla="*/ 5 w 228"/>
                <a:gd name="T23" fmla="*/ 2 h 214"/>
                <a:gd name="T24" fmla="*/ 5 w 228"/>
                <a:gd name="T25" fmla="*/ 4 h 214"/>
                <a:gd name="T26" fmla="*/ 3 w 228"/>
                <a:gd name="T27" fmla="*/ 5 h 214"/>
                <a:gd name="T28" fmla="*/ 2 w 228"/>
                <a:gd name="T29" fmla="*/ 4 h 214"/>
                <a:gd name="T30" fmla="*/ 0 w 228"/>
                <a:gd name="T31" fmla="*/ 3 h 21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28"/>
                <a:gd name="T49" fmla="*/ 0 h 214"/>
                <a:gd name="T50" fmla="*/ 228 w 228"/>
                <a:gd name="T51" fmla="*/ 214 h 21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28" h="214">
                  <a:moveTo>
                    <a:pt x="0" y="107"/>
                  </a:moveTo>
                  <a:lnTo>
                    <a:pt x="14" y="80"/>
                  </a:lnTo>
                  <a:lnTo>
                    <a:pt x="87" y="95"/>
                  </a:lnTo>
                  <a:lnTo>
                    <a:pt x="77" y="62"/>
                  </a:lnTo>
                  <a:lnTo>
                    <a:pt x="95" y="64"/>
                  </a:lnTo>
                  <a:lnTo>
                    <a:pt x="45" y="45"/>
                  </a:lnTo>
                  <a:lnTo>
                    <a:pt x="72" y="35"/>
                  </a:lnTo>
                  <a:lnTo>
                    <a:pt x="47" y="18"/>
                  </a:lnTo>
                  <a:lnTo>
                    <a:pt x="196" y="0"/>
                  </a:lnTo>
                  <a:lnTo>
                    <a:pt x="200" y="46"/>
                  </a:lnTo>
                  <a:lnTo>
                    <a:pt x="155" y="84"/>
                  </a:lnTo>
                  <a:lnTo>
                    <a:pt x="219" y="95"/>
                  </a:lnTo>
                  <a:lnTo>
                    <a:pt x="228" y="173"/>
                  </a:lnTo>
                  <a:lnTo>
                    <a:pt x="132" y="214"/>
                  </a:lnTo>
                  <a:lnTo>
                    <a:pt x="87" y="154"/>
                  </a:lnTo>
                  <a:lnTo>
                    <a:pt x="0" y="10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0" name="Freeform 265">
              <a:extLst>
                <a:ext uri="{FF2B5EF4-FFF2-40B4-BE49-F238E27FC236}">
                  <a16:creationId xmlns:a16="http://schemas.microsoft.com/office/drawing/2014/main" id="{4422A59D-2519-9ECD-A230-50CC50B29824}"/>
                </a:ext>
              </a:extLst>
            </p:cNvPr>
            <p:cNvSpPr>
              <a:spLocks/>
            </p:cNvSpPr>
            <p:nvPr/>
          </p:nvSpPr>
          <p:spPr bwMode="auto">
            <a:xfrm>
              <a:off x="8491821" y="1013742"/>
              <a:ext cx="95820" cy="71937"/>
            </a:xfrm>
            <a:custGeom>
              <a:avLst/>
              <a:gdLst>
                <a:gd name="T0" fmla="*/ 0 w 136"/>
                <a:gd name="T1" fmla="*/ 0 h 109"/>
                <a:gd name="T2" fmla="*/ 0 w 136"/>
                <a:gd name="T3" fmla="*/ 1 h 109"/>
                <a:gd name="T4" fmla="*/ 1 w 136"/>
                <a:gd name="T5" fmla="*/ 2 h 109"/>
                <a:gd name="T6" fmla="*/ 1 w 136"/>
                <a:gd name="T7" fmla="*/ 2 h 109"/>
                <a:gd name="T8" fmla="*/ 1 w 136"/>
                <a:gd name="T9" fmla="*/ 3 h 109"/>
                <a:gd name="T10" fmla="*/ 3 w 136"/>
                <a:gd name="T11" fmla="*/ 2 h 109"/>
                <a:gd name="T12" fmla="*/ 3 w 136"/>
                <a:gd name="T13" fmla="*/ 1 h 109"/>
                <a:gd name="T14" fmla="*/ 0 w 136"/>
                <a:gd name="T15" fmla="*/ 0 h 109"/>
                <a:gd name="T16" fmla="*/ 0 60000 65536"/>
                <a:gd name="T17" fmla="*/ 0 60000 65536"/>
                <a:gd name="T18" fmla="*/ 0 60000 65536"/>
                <a:gd name="T19" fmla="*/ 0 60000 65536"/>
                <a:gd name="T20" fmla="*/ 0 60000 65536"/>
                <a:gd name="T21" fmla="*/ 0 60000 65536"/>
                <a:gd name="T22" fmla="*/ 0 60000 65536"/>
                <a:gd name="T23" fmla="*/ 0 60000 65536"/>
                <a:gd name="T24" fmla="*/ 0 w 136"/>
                <a:gd name="T25" fmla="*/ 0 h 109"/>
                <a:gd name="T26" fmla="*/ 136 w 136"/>
                <a:gd name="T27" fmla="*/ 109 h 10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36" h="109">
                  <a:moveTo>
                    <a:pt x="0" y="0"/>
                  </a:moveTo>
                  <a:lnTo>
                    <a:pt x="18" y="65"/>
                  </a:lnTo>
                  <a:lnTo>
                    <a:pt x="59" y="71"/>
                  </a:lnTo>
                  <a:lnTo>
                    <a:pt x="23" y="79"/>
                  </a:lnTo>
                  <a:lnTo>
                    <a:pt x="42" y="109"/>
                  </a:lnTo>
                  <a:lnTo>
                    <a:pt x="127" y="91"/>
                  </a:lnTo>
                  <a:lnTo>
                    <a:pt x="136" y="54"/>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1" name="Freeform 266">
              <a:extLst>
                <a:ext uri="{FF2B5EF4-FFF2-40B4-BE49-F238E27FC236}">
                  <a16:creationId xmlns:a16="http://schemas.microsoft.com/office/drawing/2014/main" id="{F18307E2-7847-A9A5-8666-46FA1007A592}"/>
                </a:ext>
              </a:extLst>
            </p:cNvPr>
            <p:cNvSpPr>
              <a:spLocks/>
            </p:cNvSpPr>
            <p:nvPr/>
          </p:nvSpPr>
          <p:spPr bwMode="auto">
            <a:xfrm>
              <a:off x="8526218" y="1125128"/>
              <a:ext cx="461905" cy="160115"/>
            </a:xfrm>
            <a:custGeom>
              <a:avLst/>
              <a:gdLst>
                <a:gd name="T0" fmla="*/ 0 w 659"/>
                <a:gd name="T1" fmla="*/ 1 h 241"/>
                <a:gd name="T2" fmla="*/ 1 w 659"/>
                <a:gd name="T3" fmla="*/ 0 h 241"/>
                <a:gd name="T4" fmla="*/ 2 w 659"/>
                <a:gd name="T5" fmla="*/ 0 h 241"/>
                <a:gd name="T6" fmla="*/ 3 w 659"/>
                <a:gd name="T7" fmla="*/ 1 h 241"/>
                <a:gd name="T8" fmla="*/ 3 w 659"/>
                <a:gd name="T9" fmla="*/ 1 h 241"/>
                <a:gd name="T10" fmla="*/ 5 w 659"/>
                <a:gd name="T11" fmla="*/ 1 h 241"/>
                <a:gd name="T12" fmla="*/ 6 w 659"/>
                <a:gd name="T13" fmla="*/ 1 h 241"/>
                <a:gd name="T14" fmla="*/ 5 w 659"/>
                <a:gd name="T15" fmla="*/ 1 h 241"/>
                <a:gd name="T16" fmla="*/ 7 w 659"/>
                <a:gd name="T17" fmla="*/ 2 h 241"/>
                <a:gd name="T18" fmla="*/ 5 w 659"/>
                <a:gd name="T19" fmla="*/ 2 h 241"/>
                <a:gd name="T20" fmla="*/ 6 w 659"/>
                <a:gd name="T21" fmla="*/ 3 h 241"/>
                <a:gd name="T22" fmla="*/ 5 w 659"/>
                <a:gd name="T23" fmla="*/ 3 h 241"/>
                <a:gd name="T24" fmla="*/ 6 w 659"/>
                <a:gd name="T25" fmla="*/ 3 h 241"/>
                <a:gd name="T26" fmla="*/ 7 w 659"/>
                <a:gd name="T27" fmla="*/ 4 h 241"/>
                <a:gd name="T28" fmla="*/ 7 w 659"/>
                <a:gd name="T29" fmla="*/ 3 h 241"/>
                <a:gd name="T30" fmla="*/ 10 w 659"/>
                <a:gd name="T31" fmla="*/ 4 h 241"/>
                <a:gd name="T32" fmla="*/ 13 w 659"/>
                <a:gd name="T33" fmla="*/ 3 h 241"/>
                <a:gd name="T34" fmla="*/ 15 w 659"/>
                <a:gd name="T35" fmla="*/ 4 h 241"/>
                <a:gd name="T36" fmla="*/ 15 w 659"/>
                <a:gd name="T37" fmla="*/ 5 h 241"/>
                <a:gd name="T38" fmla="*/ 15 w 659"/>
                <a:gd name="T39" fmla="*/ 5 h 241"/>
                <a:gd name="T40" fmla="*/ 13 w 659"/>
                <a:gd name="T41" fmla="*/ 6 h 241"/>
                <a:gd name="T42" fmla="*/ 12 w 659"/>
                <a:gd name="T43" fmla="*/ 5 h 241"/>
                <a:gd name="T44" fmla="*/ 12 w 659"/>
                <a:gd name="T45" fmla="*/ 5 h 241"/>
                <a:gd name="T46" fmla="*/ 11 w 659"/>
                <a:gd name="T47" fmla="*/ 5 h 241"/>
                <a:gd name="T48" fmla="*/ 8 w 659"/>
                <a:gd name="T49" fmla="*/ 6 h 241"/>
                <a:gd name="T50" fmla="*/ 7 w 659"/>
                <a:gd name="T51" fmla="*/ 5 h 241"/>
                <a:gd name="T52" fmla="*/ 6 w 659"/>
                <a:gd name="T53" fmla="*/ 5 h 241"/>
                <a:gd name="T54" fmla="*/ 5 w 659"/>
                <a:gd name="T55" fmla="*/ 5 h 241"/>
                <a:gd name="T56" fmla="*/ 5 w 659"/>
                <a:gd name="T57" fmla="*/ 5 h 241"/>
                <a:gd name="T58" fmla="*/ 3 w 659"/>
                <a:gd name="T59" fmla="*/ 2 h 241"/>
                <a:gd name="T60" fmla="*/ 2 w 659"/>
                <a:gd name="T61" fmla="*/ 2 h 241"/>
                <a:gd name="T62" fmla="*/ 0 w 659"/>
                <a:gd name="T63" fmla="*/ 1 h 24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659"/>
                <a:gd name="T97" fmla="*/ 0 h 241"/>
                <a:gd name="T98" fmla="*/ 659 w 659"/>
                <a:gd name="T99" fmla="*/ 241 h 24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659" h="241">
                  <a:moveTo>
                    <a:pt x="0" y="38"/>
                  </a:moveTo>
                  <a:lnTo>
                    <a:pt x="41" y="0"/>
                  </a:lnTo>
                  <a:lnTo>
                    <a:pt x="97" y="19"/>
                  </a:lnTo>
                  <a:lnTo>
                    <a:pt x="137" y="38"/>
                  </a:lnTo>
                  <a:lnTo>
                    <a:pt x="126" y="65"/>
                  </a:lnTo>
                  <a:lnTo>
                    <a:pt x="200" y="42"/>
                  </a:lnTo>
                  <a:lnTo>
                    <a:pt x="250" y="65"/>
                  </a:lnTo>
                  <a:lnTo>
                    <a:pt x="209" y="65"/>
                  </a:lnTo>
                  <a:lnTo>
                    <a:pt x="293" y="84"/>
                  </a:lnTo>
                  <a:lnTo>
                    <a:pt x="200" y="92"/>
                  </a:lnTo>
                  <a:lnTo>
                    <a:pt x="250" y="108"/>
                  </a:lnTo>
                  <a:lnTo>
                    <a:pt x="214" y="126"/>
                  </a:lnTo>
                  <a:lnTo>
                    <a:pt x="260" y="112"/>
                  </a:lnTo>
                  <a:lnTo>
                    <a:pt x="301" y="158"/>
                  </a:lnTo>
                  <a:lnTo>
                    <a:pt x="310" y="135"/>
                  </a:lnTo>
                  <a:lnTo>
                    <a:pt x="430" y="158"/>
                  </a:lnTo>
                  <a:lnTo>
                    <a:pt x="555" y="114"/>
                  </a:lnTo>
                  <a:lnTo>
                    <a:pt x="659" y="167"/>
                  </a:lnTo>
                  <a:lnTo>
                    <a:pt x="626" y="191"/>
                  </a:lnTo>
                  <a:lnTo>
                    <a:pt x="635" y="231"/>
                  </a:lnTo>
                  <a:lnTo>
                    <a:pt x="576" y="241"/>
                  </a:lnTo>
                  <a:lnTo>
                    <a:pt x="509" y="203"/>
                  </a:lnTo>
                  <a:lnTo>
                    <a:pt x="509" y="231"/>
                  </a:lnTo>
                  <a:lnTo>
                    <a:pt x="473" y="238"/>
                  </a:lnTo>
                  <a:lnTo>
                    <a:pt x="325" y="241"/>
                  </a:lnTo>
                  <a:lnTo>
                    <a:pt x="310" y="207"/>
                  </a:lnTo>
                  <a:lnTo>
                    <a:pt x="274" y="238"/>
                  </a:lnTo>
                  <a:lnTo>
                    <a:pt x="227" y="207"/>
                  </a:lnTo>
                  <a:lnTo>
                    <a:pt x="197" y="229"/>
                  </a:lnTo>
                  <a:lnTo>
                    <a:pt x="141" y="72"/>
                  </a:lnTo>
                  <a:lnTo>
                    <a:pt x="75" y="87"/>
                  </a:lnTo>
                  <a:lnTo>
                    <a:pt x="0" y="3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2" name="Freeform 267">
              <a:extLst>
                <a:ext uri="{FF2B5EF4-FFF2-40B4-BE49-F238E27FC236}">
                  <a16:creationId xmlns:a16="http://schemas.microsoft.com/office/drawing/2014/main" id="{574D244A-D982-9E93-F1CC-6AFCF5CAC1EF}"/>
                </a:ext>
              </a:extLst>
            </p:cNvPr>
            <p:cNvSpPr>
              <a:spLocks/>
            </p:cNvSpPr>
            <p:nvPr/>
          </p:nvSpPr>
          <p:spPr bwMode="auto">
            <a:xfrm>
              <a:off x="8545874" y="851307"/>
              <a:ext cx="297290" cy="213487"/>
            </a:xfrm>
            <a:custGeom>
              <a:avLst/>
              <a:gdLst>
                <a:gd name="T0" fmla="*/ 0 w 428"/>
                <a:gd name="T1" fmla="*/ 2 h 323"/>
                <a:gd name="T2" fmla="*/ 2 w 428"/>
                <a:gd name="T3" fmla="*/ 2 h 323"/>
                <a:gd name="T4" fmla="*/ 1 w 428"/>
                <a:gd name="T5" fmla="*/ 1 h 323"/>
                <a:gd name="T6" fmla="*/ 3 w 428"/>
                <a:gd name="T7" fmla="*/ 1 h 323"/>
                <a:gd name="T8" fmla="*/ 1 w 428"/>
                <a:gd name="T9" fmla="*/ 0 h 323"/>
                <a:gd name="T10" fmla="*/ 4 w 428"/>
                <a:gd name="T11" fmla="*/ 1 h 323"/>
                <a:gd name="T12" fmla="*/ 5 w 428"/>
                <a:gd name="T13" fmla="*/ 2 h 323"/>
                <a:gd name="T14" fmla="*/ 6 w 428"/>
                <a:gd name="T15" fmla="*/ 2 h 323"/>
                <a:gd name="T16" fmla="*/ 7 w 428"/>
                <a:gd name="T17" fmla="*/ 3 h 323"/>
                <a:gd name="T18" fmla="*/ 7 w 428"/>
                <a:gd name="T19" fmla="*/ 2 h 323"/>
                <a:gd name="T20" fmla="*/ 8 w 428"/>
                <a:gd name="T21" fmla="*/ 2 h 323"/>
                <a:gd name="T22" fmla="*/ 7 w 428"/>
                <a:gd name="T23" fmla="*/ 3 h 323"/>
                <a:gd name="T24" fmla="*/ 8 w 428"/>
                <a:gd name="T25" fmla="*/ 3 h 323"/>
                <a:gd name="T26" fmla="*/ 8 w 428"/>
                <a:gd name="T27" fmla="*/ 4 h 323"/>
                <a:gd name="T28" fmla="*/ 9 w 428"/>
                <a:gd name="T29" fmla="*/ 4 h 323"/>
                <a:gd name="T30" fmla="*/ 10 w 428"/>
                <a:gd name="T31" fmla="*/ 5 h 323"/>
                <a:gd name="T32" fmla="*/ 8 w 428"/>
                <a:gd name="T33" fmla="*/ 5 h 323"/>
                <a:gd name="T34" fmla="*/ 7 w 428"/>
                <a:gd name="T35" fmla="*/ 6 h 323"/>
                <a:gd name="T36" fmla="*/ 7 w 428"/>
                <a:gd name="T37" fmla="*/ 5 h 323"/>
                <a:gd name="T38" fmla="*/ 7 w 428"/>
                <a:gd name="T39" fmla="*/ 7 h 323"/>
                <a:gd name="T40" fmla="*/ 5 w 428"/>
                <a:gd name="T41" fmla="*/ 6 h 323"/>
                <a:gd name="T42" fmla="*/ 6 w 428"/>
                <a:gd name="T43" fmla="*/ 7 h 323"/>
                <a:gd name="T44" fmla="*/ 4 w 428"/>
                <a:gd name="T45" fmla="*/ 7 h 323"/>
                <a:gd name="T46" fmla="*/ 3 w 428"/>
                <a:gd name="T47" fmla="*/ 7 h 323"/>
                <a:gd name="T48" fmla="*/ 4 w 428"/>
                <a:gd name="T49" fmla="*/ 7 h 323"/>
                <a:gd name="T50" fmla="*/ 3 w 428"/>
                <a:gd name="T51" fmla="*/ 7 h 323"/>
                <a:gd name="T52" fmla="*/ 3 w 428"/>
                <a:gd name="T53" fmla="*/ 6 h 323"/>
                <a:gd name="T54" fmla="*/ 3 w 428"/>
                <a:gd name="T55" fmla="*/ 6 h 323"/>
                <a:gd name="T56" fmla="*/ 2 w 428"/>
                <a:gd name="T57" fmla="*/ 5 h 323"/>
                <a:gd name="T58" fmla="*/ 5 w 428"/>
                <a:gd name="T59" fmla="*/ 5 h 323"/>
                <a:gd name="T60" fmla="*/ 1 w 428"/>
                <a:gd name="T61" fmla="*/ 5 h 323"/>
                <a:gd name="T62" fmla="*/ 1 w 428"/>
                <a:gd name="T63" fmla="*/ 4 h 323"/>
                <a:gd name="T64" fmla="*/ 2 w 428"/>
                <a:gd name="T65" fmla="*/ 4 h 323"/>
                <a:gd name="T66" fmla="*/ 0 w 428"/>
                <a:gd name="T67" fmla="*/ 3 h 323"/>
                <a:gd name="T68" fmla="*/ 1 w 428"/>
                <a:gd name="T69" fmla="*/ 3 h 323"/>
                <a:gd name="T70" fmla="*/ 0 w 428"/>
                <a:gd name="T71" fmla="*/ 3 h 323"/>
                <a:gd name="T72" fmla="*/ 2 w 428"/>
                <a:gd name="T73" fmla="*/ 3 h 323"/>
                <a:gd name="T74" fmla="*/ 0 w 428"/>
                <a:gd name="T75" fmla="*/ 2 h 32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428"/>
                <a:gd name="T115" fmla="*/ 0 h 323"/>
                <a:gd name="T116" fmla="*/ 428 w 428"/>
                <a:gd name="T117" fmla="*/ 323 h 32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428" h="323">
                  <a:moveTo>
                    <a:pt x="0" y="103"/>
                  </a:moveTo>
                  <a:lnTo>
                    <a:pt x="103" y="84"/>
                  </a:lnTo>
                  <a:lnTo>
                    <a:pt x="52" y="39"/>
                  </a:lnTo>
                  <a:lnTo>
                    <a:pt x="140" y="20"/>
                  </a:lnTo>
                  <a:lnTo>
                    <a:pt x="67" y="0"/>
                  </a:lnTo>
                  <a:lnTo>
                    <a:pt x="184" y="25"/>
                  </a:lnTo>
                  <a:lnTo>
                    <a:pt x="217" y="85"/>
                  </a:lnTo>
                  <a:lnTo>
                    <a:pt x="277" y="87"/>
                  </a:lnTo>
                  <a:lnTo>
                    <a:pt x="299" y="130"/>
                  </a:lnTo>
                  <a:lnTo>
                    <a:pt x="305" y="100"/>
                  </a:lnTo>
                  <a:lnTo>
                    <a:pt x="332" y="103"/>
                  </a:lnTo>
                  <a:lnTo>
                    <a:pt x="320" y="130"/>
                  </a:lnTo>
                  <a:lnTo>
                    <a:pt x="354" y="150"/>
                  </a:lnTo>
                  <a:lnTo>
                    <a:pt x="332" y="177"/>
                  </a:lnTo>
                  <a:lnTo>
                    <a:pt x="401" y="175"/>
                  </a:lnTo>
                  <a:lnTo>
                    <a:pt x="428" y="217"/>
                  </a:lnTo>
                  <a:lnTo>
                    <a:pt x="350" y="230"/>
                  </a:lnTo>
                  <a:lnTo>
                    <a:pt x="327" y="271"/>
                  </a:lnTo>
                  <a:lnTo>
                    <a:pt x="310" y="229"/>
                  </a:lnTo>
                  <a:lnTo>
                    <a:pt x="290" y="322"/>
                  </a:lnTo>
                  <a:lnTo>
                    <a:pt x="237" y="273"/>
                  </a:lnTo>
                  <a:lnTo>
                    <a:pt x="265" y="323"/>
                  </a:lnTo>
                  <a:lnTo>
                    <a:pt x="162" y="317"/>
                  </a:lnTo>
                  <a:lnTo>
                    <a:pt x="133" y="290"/>
                  </a:lnTo>
                  <a:lnTo>
                    <a:pt x="180" y="287"/>
                  </a:lnTo>
                  <a:lnTo>
                    <a:pt x="129" y="277"/>
                  </a:lnTo>
                  <a:lnTo>
                    <a:pt x="113" y="263"/>
                  </a:lnTo>
                  <a:lnTo>
                    <a:pt x="140" y="261"/>
                  </a:lnTo>
                  <a:lnTo>
                    <a:pt x="100" y="240"/>
                  </a:lnTo>
                  <a:lnTo>
                    <a:pt x="235" y="211"/>
                  </a:lnTo>
                  <a:lnTo>
                    <a:pt x="67" y="217"/>
                  </a:lnTo>
                  <a:lnTo>
                    <a:pt x="39" y="184"/>
                  </a:lnTo>
                  <a:lnTo>
                    <a:pt x="100" y="171"/>
                  </a:lnTo>
                  <a:lnTo>
                    <a:pt x="7" y="150"/>
                  </a:lnTo>
                  <a:lnTo>
                    <a:pt x="27" y="148"/>
                  </a:lnTo>
                  <a:lnTo>
                    <a:pt x="3" y="127"/>
                  </a:lnTo>
                  <a:lnTo>
                    <a:pt x="103" y="127"/>
                  </a:lnTo>
                  <a:lnTo>
                    <a:pt x="0" y="10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3" name="Freeform 268">
              <a:extLst>
                <a:ext uri="{FF2B5EF4-FFF2-40B4-BE49-F238E27FC236}">
                  <a16:creationId xmlns:a16="http://schemas.microsoft.com/office/drawing/2014/main" id="{ECA7F2B1-099D-A82C-D219-C937FA3C42FE}"/>
                </a:ext>
              </a:extLst>
            </p:cNvPr>
            <p:cNvSpPr>
              <a:spLocks/>
            </p:cNvSpPr>
            <p:nvPr/>
          </p:nvSpPr>
          <p:spPr bwMode="auto">
            <a:xfrm>
              <a:off x="8545874" y="1217948"/>
              <a:ext cx="71251" cy="55692"/>
            </a:xfrm>
            <a:custGeom>
              <a:avLst/>
              <a:gdLst>
                <a:gd name="T0" fmla="*/ 0 w 103"/>
                <a:gd name="T1" fmla="*/ 1 h 82"/>
                <a:gd name="T2" fmla="*/ 0 w 103"/>
                <a:gd name="T3" fmla="*/ 0 h 82"/>
                <a:gd name="T4" fmla="*/ 2 w 103"/>
                <a:gd name="T5" fmla="*/ 0 h 82"/>
                <a:gd name="T6" fmla="*/ 2 w 103"/>
                <a:gd name="T7" fmla="*/ 2 h 82"/>
                <a:gd name="T8" fmla="*/ 0 w 103"/>
                <a:gd name="T9" fmla="*/ 1 h 82"/>
                <a:gd name="T10" fmla="*/ 0 60000 65536"/>
                <a:gd name="T11" fmla="*/ 0 60000 65536"/>
                <a:gd name="T12" fmla="*/ 0 60000 65536"/>
                <a:gd name="T13" fmla="*/ 0 60000 65536"/>
                <a:gd name="T14" fmla="*/ 0 60000 65536"/>
                <a:gd name="T15" fmla="*/ 0 w 103"/>
                <a:gd name="T16" fmla="*/ 0 h 82"/>
                <a:gd name="T17" fmla="*/ 103 w 103"/>
                <a:gd name="T18" fmla="*/ 82 h 82"/>
              </a:gdLst>
              <a:ahLst/>
              <a:cxnLst>
                <a:cxn ang="T10">
                  <a:pos x="T0" y="T1"/>
                </a:cxn>
                <a:cxn ang="T11">
                  <a:pos x="T2" y="T3"/>
                </a:cxn>
                <a:cxn ang="T12">
                  <a:pos x="T4" y="T5"/>
                </a:cxn>
                <a:cxn ang="T13">
                  <a:pos x="T6" y="T7"/>
                </a:cxn>
                <a:cxn ang="T14">
                  <a:pos x="T8" y="T9"/>
                </a:cxn>
              </a:cxnLst>
              <a:rect l="T15" t="T16" r="T17" b="T18"/>
              <a:pathLst>
                <a:path w="103" h="82">
                  <a:moveTo>
                    <a:pt x="0" y="55"/>
                  </a:moveTo>
                  <a:lnTo>
                    <a:pt x="18" y="0"/>
                  </a:lnTo>
                  <a:lnTo>
                    <a:pt x="86" y="16"/>
                  </a:lnTo>
                  <a:lnTo>
                    <a:pt x="103" y="82"/>
                  </a:lnTo>
                  <a:lnTo>
                    <a:pt x="0" y="5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4" name="Freeform 269">
              <a:extLst>
                <a:ext uri="{FF2B5EF4-FFF2-40B4-BE49-F238E27FC236}">
                  <a16:creationId xmlns:a16="http://schemas.microsoft.com/office/drawing/2014/main" id="{15A6E766-FDC0-DBF4-12A8-E476F1D258C1}"/>
                </a:ext>
              </a:extLst>
            </p:cNvPr>
            <p:cNvSpPr>
              <a:spLocks/>
            </p:cNvSpPr>
            <p:nvPr/>
          </p:nvSpPr>
          <p:spPr bwMode="auto">
            <a:xfrm>
              <a:off x="8548331" y="1085679"/>
              <a:ext cx="78622" cy="18564"/>
            </a:xfrm>
            <a:custGeom>
              <a:avLst/>
              <a:gdLst>
                <a:gd name="T0" fmla="*/ 0 w 116"/>
                <a:gd name="T1" fmla="*/ 0 h 29"/>
                <a:gd name="T2" fmla="*/ 1 w 116"/>
                <a:gd name="T3" fmla="*/ 1 h 29"/>
                <a:gd name="T4" fmla="*/ 2 w 116"/>
                <a:gd name="T5" fmla="*/ 0 h 29"/>
                <a:gd name="T6" fmla="*/ 1 w 116"/>
                <a:gd name="T7" fmla="*/ 0 h 29"/>
                <a:gd name="T8" fmla="*/ 0 w 116"/>
                <a:gd name="T9" fmla="*/ 0 h 29"/>
                <a:gd name="T10" fmla="*/ 0 60000 65536"/>
                <a:gd name="T11" fmla="*/ 0 60000 65536"/>
                <a:gd name="T12" fmla="*/ 0 60000 65536"/>
                <a:gd name="T13" fmla="*/ 0 60000 65536"/>
                <a:gd name="T14" fmla="*/ 0 60000 65536"/>
                <a:gd name="T15" fmla="*/ 0 w 116"/>
                <a:gd name="T16" fmla="*/ 0 h 29"/>
                <a:gd name="T17" fmla="*/ 116 w 116"/>
                <a:gd name="T18" fmla="*/ 29 h 29"/>
              </a:gdLst>
              <a:ahLst/>
              <a:cxnLst>
                <a:cxn ang="T10">
                  <a:pos x="T0" y="T1"/>
                </a:cxn>
                <a:cxn ang="T11">
                  <a:pos x="T2" y="T3"/>
                </a:cxn>
                <a:cxn ang="T12">
                  <a:pos x="T4" y="T5"/>
                </a:cxn>
                <a:cxn ang="T13">
                  <a:pos x="T6" y="T7"/>
                </a:cxn>
                <a:cxn ang="T14">
                  <a:pos x="T8" y="T9"/>
                </a:cxn>
              </a:cxnLst>
              <a:rect l="T15" t="T16" r="T17" b="T18"/>
              <a:pathLst>
                <a:path w="116" h="29">
                  <a:moveTo>
                    <a:pt x="0" y="12"/>
                  </a:moveTo>
                  <a:lnTo>
                    <a:pt x="26" y="29"/>
                  </a:lnTo>
                  <a:lnTo>
                    <a:pt x="116" y="12"/>
                  </a:lnTo>
                  <a:lnTo>
                    <a:pt x="31" y="0"/>
                  </a:lnTo>
                  <a:lnTo>
                    <a:pt x="0" y="1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5" name="Freeform 270">
              <a:extLst>
                <a:ext uri="{FF2B5EF4-FFF2-40B4-BE49-F238E27FC236}">
                  <a16:creationId xmlns:a16="http://schemas.microsoft.com/office/drawing/2014/main" id="{E0B72DCE-EC26-67A7-6519-B69756BEA690}"/>
                </a:ext>
              </a:extLst>
            </p:cNvPr>
            <p:cNvSpPr>
              <a:spLocks/>
            </p:cNvSpPr>
            <p:nvPr/>
          </p:nvSpPr>
          <p:spPr bwMode="auto">
            <a:xfrm>
              <a:off x="8563072" y="1308448"/>
              <a:ext cx="142503" cy="116026"/>
            </a:xfrm>
            <a:custGeom>
              <a:avLst/>
              <a:gdLst>
                <a:gd name="T0" fmla="*/ 0 w 204"/>
                <a:gd name="T1" fmla="*/ 1 h 172"/>
                <a:gd name="T2" fmla="*/ 0 w 204"/>
                <a:gd name="T3" fmla="*/ 3 h 172"/>
                <a:gd name="T4" fmla="*/ 1 w 204"/>
                <a:gd name="T5" fmla="*/ 3 h 172"/>
                <a:gd name="T6" fmla="*/ 1 w 204"/>
                <a:gd name="T7" fmla="*/ 4 h 172"/>
                <a:gd name="T8" fmla="*/ 1 w 204"/>
                <a:gd name="T9" fmla="*/ 4 h 172"/>
                <a:gd name="T10" fmla="*/ 2 w 204"/>
                <a:gd name="T11" fmla="*/ 3 h 172"/>
                <a:gd name="T12" fmla="*/ 1 w 204"/>
                <a:gd name="T13" fmla="*/ 3 h 172"/>
                <a:gd name="T14" fmla="*/ 3 w 204"/>
                <a:gd name="T15" fmla="*/ 3 h 172"/>
                <a:gd name="T16" fmla="*/ 5 w 204"/>
                <a:gd name="T17" fmla="*/ 0 h 172"/>
                <a:gd name="T18" fmla="*/ 0 w 204"/>
                <a:gd name="T19" fmla="*/ 0 h 172"/>
                <a:gd name="T20" fmla="*/ 1 w 204"/>
                <a:gd name="T21" fmla="*/ 1 h 172"/>
                <a:gd name="T22" fmla="*/ 0 w 204"/>
                <a:gd name="T23" fmla="*/ 1 h 17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04"/>
                <a:gd name="T37" fmla="*/ 0 h 172"/>
                <a:gd name="T38" fmla="*/ 204 w 204"/>
                <a:gd name="T39" fmla="*/ 172 h 17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04" h="172">
                  <a:moveTo>
                    <a:pt x="0" y="30"/>
                  </a:moveTo>
                  <a:lnTo>
                    <a:pt x="3" y="107"/>
                  </a:lnTo>
                  <a:lnTo>
                    <a:pt x="28" y="123"/>
                  </a:lnTo>
                  <a:lnTo>
                    <a:pt x="21" y="168"/>
                  </a:lnTo>
                  <a:lnTo>
                    <a:pt x="48" y="172"/>
                  </a:lnTo>
                  <a:lnTo>
                    <a:pt x="81" y="134"/>
                  </a:lnTo>
                  <a:lnTo>
                    <a:pt x="48" y="107"/>
                  </a:lnTo>
                  <a:lnTo>
                    <a:pt x="131" y="107"/>
                  </a:lnTo>
                  <a:lnTo>
                    <a:pt x="204" y="12"/>
                  </a:lnTo>
                  <a:lnTo>
                    <a:pt x="15" y="0"/>
                  </a:lnTo>
                  <a:lnTo>
                    <a:pt x="38" y="31"/>
                  </a:lnTo>
                  <a:lnTo>
                    <a:pt x="0" y="3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6" name="Freeform 271">
              <a:extLst>
                <a:ext uri="{FF2B5EF4-FFF2-40B4-BE49-F238E27FC236}">
                  <a16:creationId xmlns:a16="http://schemas.microsoft.com/office/drawing/2014/main" id="{24A1D5FC-196E-A904-A2C4-AF7B4984D807}"/>
                </a:ext>
              </a:extLst>
            </p:cNvPr>
            <p:cNvSpPr>
              <a:spLocks/>
            </p:cNvSpPr>
            <p:nvPr/>
          </p:nvSpPr>
          <p:spPr bwMode="auto">
            <a:xfrm>
              <a:off x="8658893" y="725998"/>
              <a:ext cx="820618" cy="459462"/>
            </a:xfrm>
            <a:custGeom>
              <a:avLst/>
              <a:gdLst>
                <a:gd name="T0" fmla="*/ 1 w 1173"/>
                <a:gd name="T1" fmla="*/ 4 h 695"/>
                <a:gd name="T2" fmla="*/ 3 w 1173"/>
                <a:gd name="T3" fmla="*/ 5 h 695"/>
                <a:gd name="T4" fmla="*/ 7 w 1173"/>
                <a:gd name="T5" fmla="*/ 5 h 695"/>
                <a:gd name="T6" fmla="*/ 6 w 1173"/>
                <a:gd name="T7" fmla="*/ 5 h 695"/>
                <a:gd name="T8" fmla="*/ 5 w 1173"/>
                <a:gd name="T9" fmla="*/ 6 h 695"/>
                <a:gd name="T10" fmla="*/ 7 w 1173"/>
                <a:gd name="T11" fmla="*/ 6 h 695"/>
                <a:gd name="T12" fmla="*/ 11 w 1173"/>
                <a:gd name="T13" fmla="*/ 5 h 695"/>
                <a:gd name="T14" fmla="*/ 15 w 1173"/>
                <a:gd name="T15" fmla="*/ 5 h 695"/>
                <a:gd name="T16" fmla="*/ 11 w 1173"/>
                <a:gd name="T17" fmla="*/ 8 h 695"/>
                <a:gd name="T18" fmla="*/ 5 w 1173"/>
                <a:gd name="T19" fmla="*/ 7 h 695"/>
                <a:gd name="T20" fmla="*/ 5 w 1173"/>
                <a:gd name="T21" fmla="*/ 8 h 695"/>
                <a:gd name="T22" fmla="*/ 9 w 1173"/>
                <a:gd name="T23" fmla="*/ 10 h 695"/>
                <a:gd name="T24" fmla="*/ 6 w 1173"/>
                <a:gd name="T25" fmla="*/ 10 h 695"/>
                <a:gd name="T26" fmla="*/ 5 w 1173"/>
                <a:gd name="T27" fmla="*/ 11 h 695"/>
                <a:gd name="T28" fmla="*/ 7 w 1173"/>
                <a:gd name="T29" fmla="*/ 11 h 695"/>
                <a:gd name="T30" fmla="*/ 5 w 1173"/>
                <a:gd name="T31" fmla="*/ 12 h 695"/>
                <a:gd name="T32" fmla="*/ 6 w 1173"/>
                <a:gd name="T33" fmla="*/ 13 h 695"/>
                <a:gd name="T34" fmla="*/ 7 w 1173"/>
                <a:gd name="T35" fmla="*/ 14 h 695"/>
                <a:gd name="T36" fmla="*/ 5 w 1173"/>
                <a:gd name="T37" fmla="*/ 14 h 695"/>
                <a:gd name="T38" fmla="*/ 3 w 1173"/>
                <a:gd name="T39" fmla="*/ 15 h 695"/>
                <a:gd name="T40" fmla="*/ 6 w 1173"/>
                <a:gd name="T41" fmla="*/ 16 h 695"/>
                <a:gd name="T42" fmla="*/ 7 w 1173"/>
                <a:gd name="T43" fmla="*/ 15 h 695"/>
                <a:gd name="T44" fmla="*/ 9 w 1173"/>
                <a:gd name="T45" fmla="*/ 15 h 695"/>
                <a:gd name="T46" fmla="*/ 10 w 1173"/>
                <a:gd name="T47" fmla="*/ 16 h 695"/>
                <a:gd name="T48" fmla="*/ 11 w 1173"/>
                <a:gd name="T49" fmla="*/ 15 h 695"/>
                <a:gd name="T50" fmla="*/ 12 w 1173"/>
                <a:gd name="T51" fmla="*/ 14 h 695"/>
                <a:gd name="T52" fmla="*/ 14 w 1173"/>
                <a:gd name="T53" fmla="*/ 12 h 695"/>
                <a:gd name="T54" fmla="*/ 15 w 1173"/>
                <a:gd name="T55" fmla="*/ 11 h 695"/>
                <a:gd name="T56" fmla="*/ 15 w 1173"/>
                <a:gd name="T57" fmla="*/ 10 h 695"/>
                <a:gd name="T58" fmla="*/ 13 w 1173"/>
                <a:gd name="T59" fmla="*/ 10 h 695"/>
                <a:gd name="T60" fmla="*/ 13 w 1173"/>
                <a:gd name="T61" fmla="*/ 9 h 695"/>
                <a:gd name="T62" fmla="*/ 18 w 1173"/>
                <a:gd name="T63" fmla="*/ 8 h 695"/>
                <a:gd name="T64" fmla="*/ 19 w 1173"/>
                <a:gd name="T65" fmla="*/ 7 h 695"/>
                <a:gd name="T66" fmla="*/ 24 w 1173"/>
                <a:gd name="T67" fmla="*/ 4 h 695"/>
                <a:gd name="T68" fmla="*/ 20 w 1173"/>
                <a:gd name="T69" fmla="*/ 4 h 695"/>
                <a:gd name="T70" fmla="*/ 27 w 1173"/>
                <a:gd name="T71" fmla="*/ 3 h 695"/>
                <a:gd name="T72" fmla="*/ 25 w 1173"/>
                <a:gd name="T73" fmla="*/ 1 h 695"/>
                <a:gd name="T74" fmla="*/ 16 w 1173"/>
                <a:gd name="T75" fmla="*/ 0 h 695"/>
                <a:gd name="T76" fmla="*/ 15 w 1173"/>
                <a:gd name="T77" fmla="*/ 0 h 695"/>
                <a:gd name="T78" fmla="*/ 13 w 1173"/>
                <a:gd name="T79" fmla="*/ 2 h 695"/>
                <a:gd name="T80" fmla="*/ 10 w 1173"/>
                <a:gd name="T81" fmla="*/ 1 h 695"/>
                <a:gd name="T82" fmla="*/ 8 w 1173"/>
                <a:gd name="T83" fmla="*/ 1 h 695"/>
                <a:gd name="T84" fmla="*/ 9 w 1173"/>
                <a:gd name="T85" fmla="*/ 3 h 695"/>
                <a:gd name="T86" fmla="*/ 6 w 1173"/>
                <a:gd name="T87" fmla="*/ 3 h 69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173"/>
                <a:gd name="T133" fmla="*/ 0 h 695"/>
                <a:gd name="T134" fmla="*/ 1173 w 1173"/>
                <a:gd name="T135" fmla="*/ 695 h 69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173" h="695">
                  <a:moveTo>
                    <a:pt x="0" y="165"/>
                  </a:moveTo>
                  <a:lnTo>
                    <a:pt x="104" y="165"/>
                  </a:lnTo>
                  <a:lnTo>
                    <a:pt x="67" y="189"/>
                  </a:lnTo>
                  <a:lnTo>
                    <a:pt x="211" y="170"/>
                  </a:lnTo>
                  <a:lnTo>
                    <a:pt x="87" y="189"/>
                  </a:lnTo>
                  <a:lnTo>
                    <a:pt x="126" y="201"/>
                  </a:lnTo>
                  <a:lnTo>
                    <a:pt x="84" y="204"/>
                  </a:lnTo>
                  <a:lnTo>
                    <a:pt x="102" y="223"/>
                  </a:lnTo>
                  <a:lnTo>
                    <a:pt x="287" y="195"/>
                  </a:lnTo>
                  <a:lnTo>
                    <a:pt x="104" y="238"/>
                  </a:lnTo>
                  <a:lnTo>
                    <a:pt x="183" y="272"/>
                  </a:lnTo>
                  <a:lnTo>
                    <a:pt x="255" y="222"/>
                  </a:lnTo>
                  <a:lnTo>
                    <a:pt x="379" y="214"/>
                  </a:lnTo>
                  <a:lnTo>
                    <a:pt x="249" y="232"/>
                  </a:lnTo>
                  <a:lnTo>
                    <a:pt x="219" y="272"/>
                  </a:lnTo>
                  <a:lnTo>
                    <a:pt x="294" y="276"/>
                  </a:lnTo>
                  <a:lnTo>
                    <a:pt x="379" y="237"/>
                  </a:lnTo>
                  <a:lnTo>
                    <a:pt x="322" y="273"/>
                  </a:lnTo>
                  <a:lnTo>
                    <a:pt x="379" y="273"/>
                  </a:lnTo>
                  <a:lnTo>
                    <a:pt x="467" y="246"/>
                  </a:lnTo>
                  <a:lnTo>
                    <a:pt x="456" y="205"/>
                  </a:lnTo>
                  <a:lnTo>
                    <a:pt x="551" y="176"/>
                  </a:lnTo>
                  <a:lnTo>
                    <a:pt x="481" y="241"/>
                  </a:lnTo>
                  <a:lnTo>
                    <a:pt x="631" y="228"/>
                  </a:lnTo>
                  <a:lnTo>
                    <a:pt x="328" y="293"/>
                  </a:lnTo>
                  <a:lnTo>
                    <a:pt x="396" y="360"/>
                  </a:lnTo>
                  <a:lnTo>
                    <a:pt x="458" y="360"/>
                  </a:lnTo>
                  <a:lnTo>
                    <a:pt x="427" y="373"/>
                  </a:lnTo>
                  <a:lnTo>
                    <a:pt x="307" y="304"/>
                  </a:lnTo>
                  <a:lnTo>
                    <a:pt x="209" y="293"/>
                  </a:lnTo>
                  <a:lnTo>
                    <a:pt x="207" y="322"/>
                  </a:lnTo>
                  <a:lnTo>
                    <a:pt x="253" y="337"/>
                  </a:lnTo>
                  <a:lnTo>
                    <a:pt x="208" y="346"/>
                  </a:lnTo>
                  <a:lnTo>
                    <a:pt x="328" y="423"/>
                  </a:lnTo>
                  <a:lnTo>
                    <a:pt x="279" y="426"/>
                  </a:lnTo>
                  <a:lnTo>
                    <a:pt x="399" y="431"/>
                  </a:lnTo>
                  <a:lnTo>
                    <a:pt x="332" y="448"/>
                  </a:lnTo>
                  <a:lnTo>
                    <a:pt x="368" y="473"/>
                  </a:lnTo>
                  <a:lnTo>
                    <a:pt x="260" y="434"/>
                  </a:lnTo>
                  <a:lnTo>
                    <a:pt x="198" y="450"/>
                  </a:lnTo>
                  <a:lnTo>
                    <a:pt x="172" y="512"/>
                  </a:lnTo>
                  <a:lnTo>
                    <a:pt x="235" y="491"/>
                  </a:lnTo>
                  <a:lnTo>
                    <a:pt x="222" y="514"/>
                  </a:lnTo>
                  <a:lnTo>
                    <a:pt x="245" y="514"/>
                  </a:lnTo>
                  <a:lnTo>
                    <a:pt x="283" y="466"/>
                  </a:lnTo>
                  <a:lnTo>
                    <a:pt x="269" y="506"/>
                  </a:lnTo>
                  <a:lnTo>
                    <a:pt x="304" y="511"/>
                  </a:lnTo>
                  <a:lnTo>
                    <a:pt x="239" y="530"/>
                  </a:lnTo>
                  <a:lnTo>
                    <a:pt x="279" y="531"/>
                  </a:lnTo>
                  <a:lnTo>
                    <a:pt x="245" y="542"/>
                  </a:lnTo>
                  <a:lnTo>
                    <a:pt x="273" y="568"/>
                  </a:lnTo>
                  <a:lnTo>
                    <a:pt x="322" y="568"/>
                  </a:lnTo>
                  <a:lnTo>
                    <a:pt x="368" y="521"/>
                  </a:lnTo>
                  <a:lnTo>
                    <a:pt x="287" y="590"/>
                  </a:lnTo>
                  <a:lnTo>
                    <a:pt x="208" y="535"/>
                  </a:lnTo>
                  <a:lnTo>
                    <a:pt x="143" y="545"/>
                  </a:lnTo>
                  <a:lnTo>
                    <a:pt x="199" y="602"/>
                  </a:lnTo>
                  <a:lnTo>
                    <a:pt x="102" y="632"/>
                  </a:lnTo>
                  <a:lnTo>
                    <a:pt x="112" y="673"/>
                  </a:lnTo>
                  <a:lnTo>
                    <a:pt x="129" y="637"/>
                  </a:lnTo>
                  <a:lnTo>
                    <a:pt x="134" y="673"/>
                  </a:lnTo>
                  <a:lnTo>
                    <a:pt x="200" y="656"/>
                  </a:lnTo>
                  <a:lnTo>
                    <a:pt x="249" y="690"/>
                  </a:lnTo>
                  <a:lnTo>
                    <a:pt x="284" y="687"/>
                  </a:lnTo>
                  <a:lnTo>
                    <a:pt x="259" y="660"/>
                  </a:lnTo>
                  <a:lnTo>
                    <a:pt x="328" y="668"/>
                  </a:lnTo>
                  <a:lnTo>
                    <a:pt x="322" y="642"/>
                  </a:lnTo>
                  <a:lnTo>
                    <a:pt x="352" y="673"/>
                  </a:lnTo>
                  <a:lnTo>
                    <a:pt x="371" y="667"/>
                  </a:lnTo>
                  <a:lnTo>
                    <a:pt x="360" y="648"/>
                  </a:lnTo>
                  <a:lnTo>
                    <a:pt x="417" y="667"/>
                  </a:lnTo>
                  <a:lnTo>
                    <a:pt x="418" y="695"/>
                  </a:lnTo>
                  <a:lnTo>
                    <a:pt x="517" y="667"/>
                  </a:lnTo>
                  <a:lnTo>
                    <a:pt x="536" y="627"/>
                  </a:lnTo>
                  <a:lnTo>
                    <a:pt x="489" y="637"/>
                  </a:lnTo>
                  <a:lnTo>
                    <a:pt x="489" y="598"/>
                  </a:lnTo>
                  <a:lnTo>
                    <a:pt x="379" y="596"/>
                  </a:lnTo>
                  <a:lnTo>
                    <a:pt x="526" y="588"/>
                  </a:lnTo>
                  <a:lnTo>
                    <a:pt x="549" y="560"/>
                  </a:lnTo>
                  <a:lnTo>
                    <a:pt x="526" y="526"/>
                  </a:lnTo>
                  <a:lnTo>
                    <a:pt x="610" y="530"/>
                  </a:lnTo>
                  <a:lnTo>
                    <a:pt x="628" y="514"/>
                  </a:lnTo>
                  <a:lnTo>
                    <a:pt x="571" y="506"/>
                  </a:lnTo>
                  <a:lnTo>
                    <a:pt x="647" y="500"/>
                  </a:lnTo>
                  <a:lnTo>
                    <a:pt x="597" y="477"/>
                  </a:lnTo>
                  <a:lnTo>
                    <a:pt x="656" y="462"/>
                  </a:lnTo>
                  <a:lnTo>
                    <a:pt x="653" y="444"/>
                  </a:lnTo>
                  <a:lnTo>
                    <a:pt x="543" y="434"/>
                  </a:lnTo>
                  <a:lnTo>
                    <a:pt x="605" y="418"/>
                  </a:lnTo>
                  <a:lnTo>
                    <a:pt x="541" y="414"/>
                  </a:lnTo>
                  <a:lnTo>
                    <a:pt x="656" y="426"/>
                  </a:lnTo>
                  <a:lnTo>
                    <a:pt x="660" y="407"/>
                  </a:lnTo>
                  <a:lnTo>
                    <a:pt x="541" y="400"/>
                  </a:lnTo>
                  <a:lnTo>
                    <a:pt x="700" y="373"/>
                  </a:lnTo>
                  <a:lnTo>
                    <a:pt x="654" y="349"/>
                  </a:lnTo>
                  <a:lnTo>
                    <a:pt x="774" y="360"/>
                  </a:lnTo>
                  <a:lnTo>
                    <a:pt x="808" y="322"/>
                  </a:lnTo>
                  <a:lnTo>
                    <a:pt x="751" y="319"/>
                  </a:lnTo>
                  <a:lnTo>
                    <a:pt x="825" y="316"/>
                  </a:lnTo>
                  <a:lnTo>
                    <a:pt x="817" y="287"/>
                  </a:lnTo>
                  <a:lnTo>
                    <a:pt x="853" y="293"/>
                  </a:lnTo>
                  <a:lnTo>
                    <a:pt x="1050" y="178"/>
                  </a:lnTo>
                  <a:lnTo>
                    <a:pt x="833" y="220"/>
                  </a:lnTo>
                  <a:lnTo>
                    <a:pt x="952" y="170"/>
                  </a:lnTo>
                  <a:lnTo>
                    <a:pt x="879" y="176"/>
                  </a:lnTo>
                  <a:lnTo>
                    <a:pt x="863" y="153"/>
                  </a:lnTo>
                  <a:lnTo>
                    <a:pt x="998" y="165"/>
                  </a:lnTo>
                  <a:lnTo>
                    <a:pt x="1173" y="107"/>
                  </a:lnTo>
                  <a:lnTo>
                    <a:pt x="1171" y="78"/>
                  </a:lnTo>
                  <a:lnTo>
                    <a:pt x="1099" y="78"/>
                  </a:lnTo>
                  <a:lnTo>
                    <a:pt x="1082" y="28"/>
                  </a:lnTo>
                  <a:lnTo>
                    <a:pt x="879" y="51"/>
                  </a:lnTo>
                  <a:lnTo>
                    <a:pt x="964" y="19"/>
                  </a:lnTo>
                  <a:lnTo>
                    <a:pt x="699" y="0"/>
                  </a:lnTo>
                  <a:lnTo>
                    <a:pt x="677" y="24"/>
                  </a:lnTo>
                  <a:lnTo>
                    <a:pt x="698" y="36"/>
                  </a:lnTo>
                  <a:lnTo>
                    <a:pt x="647" y="13"/>
                  </a:lnTo>
                  <a:lnTo>
                    <a:pt x="528" y="15"/>
                  </a:lnTo>
                  <a:lnTo>
                    <a:pt x="613" y="62"/>
                  </a:lnTo>
                  <a:lnTo>
                    <a:pt x="582" y="78"/>
                  </a:lnTo>
                  <a:lnTo>
                    <a:pt x="541" y="27"/>
                  </a:lnTo>
                  <a:lnTo>
                    <a:pt x="430" y="23"/>
                  </a:lnTo>
                  <a:lnTo>
                    <a:pt x="451" y="44"/>
                  </a:lnTo>
                  <a:lnTo>
                    <a:pt x="369" y="36"/>
                  </a:lnTo>
                  <a:lnTo>
                    <a:pt x="411" y="70"/>
                  </a:lnTo>
                  <a:lnTo>
                    <a:pt x="343" y="50"/>
                  </a:lnTo>
                  <a:lnTo>
                    <a:pt x="366" y="70"/>
                  </a:lnTo>
                  <a:lnTo>
                    <a:pt x="326" y="78"/>
                  </a:lnTo>
                  <a:lnTo>
                    <a:pt x="411" y="123"/>
                  </a:lnTo>
                  <a:lnTo>
                    <a:pt x="227" y="72"/>
                  </a:lnTo>
                  <a:lnTo>
                    <a:pt x="182" y="108"/>
                  </a:lnTo>
                  <a:lnTo>
                    <a:pt x="254" y="126"/>
                  </a:lnTo>
                  <a:lnTo>
                    <a:pt x="134" y="112"/>
                  </a:lnTo>
                  <a:lnTo>
                    <a:pt x="0" y="16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7" name="Freeform 272">
              <a:extLst>
                <a:ext uri="{FF2B5EF4-FFF2-40B4-BE49-F238E27FC236}">
                  <a16:creationId xmlns:a16="http://schemas.microsoft.com/office/drawing/2014/main" id="{89F26770-0084-245E-F11B-336842049158}"/>
                </a:ext>
              </a:extLst>
            </p:cNvPr>
            <p:cNvSpPr>
              <a:spLocks/>
            </p:cNvSpPr>
            <p:nvPr/>
          </p:nvSpPr>
          <p:spPr bwMode="auto">
            <a:xfrm>
              <a:off x="8710490" y="1320051"/>
              <a:ext cx="766566" cy="596373"/>
            </a:xfrm>
            <a:custGeom>
              <a:avLst/>
              <a:gdLst>
                <a:gd name="T0" fmla="*/ 0 w 1094"/>
                <a:gd name="T1" fmla="*/ 2 h 902"/>
                <a:gd name="T2" fmla="*/ 3 w 1094"/>
                <a:gd name="T3" fmla="*/ 0 h 902"/>
                <a:gd name="T4" fmla="*/ 3 w 1094"/>
                <a:gd name="T5" fmla="*/ 2 h 902"/>
                <a:gd name="T6" fmla="*/ 4 w 1094"/>
                <a:gd name="T7" fmla="*/ 5 h 902"/>
                <a:gd name="T8" fmla="*/ 5 w 1094"/>
                <a:gd name="T9" fmla="*/ 5 h 902"/>
                <a:gd name="T10" fmla="*/ 4 w 1094"/>
                <a:gd name="T11" fmla="*/ 4 h 902"/>
                <a:gd name="T12" fmla="*/ 4 w 1094"/>
                <a:gd name="T13" fmla="*/ 2 h 902"/>
                <a:gd name="T14" fmla="*/ 4 w 1094"/>
                <a:gd name="T15" fmla="*/ 1 h 902"/>
                <a:gd name="T16" fmla="*/ 4 w 1094"/>
                <a:gd name="T17" fmla="*/ 1 h 902"/>
                <a:gd name="T18" fmla="*/ 7 w 1094"/>
                <a:gd name="T19" fmla="*/ 0 h 902"/>
                <a:gd name="T20" fmla="*/ 8 w 1094"/>
                <a:gd name="T21" fmla="*/ 1 h 902"/>
                <a:gd name="T22" fmla="*/ 8 w 1094"/>
                <a:gd name="T23" fmla="*/ 4 h 902"/>
                <a:gd name="T24" fmla="*/ 10 w 1094"/>
                <a:gd name="T25" fmla="*/ 3 h 902"/>
                <a:gd name="T26" fmla="*/ 13 w 1094"/>
                <a:gd name="T27" fmla="*/ 3 h 902"/>
                <a:gd name="T28" fmla="*/ 13 w 1094"/>
                <a:gd name="T29" fmla="*/ 4 h 902"/>
                <a:gd name="T30" fmla="*/ 14 w 1094"/>
                <a:gd name="T31" fmla="*/ 5 h 902"/>
                <a:gd name="T32" fmla="*/ 15 w 1094"/>
                <a:gd name="T33" fmla="*/ 4 h 902"/>
                <a:gd name="T34" fmla="*/ 17 w 1094"/>
                <a:gd name="T35" fmla="*/ 5 h 902"/>
                <a:gd name="T36" fmla="*/ 17 w 1094"/>
                <a:gd name="T37" fmla="*/ 5 h 902"/>
                <a:gd name="T38" fmla="*/ 18 w 1094"/>
                <a:gd name="T39" fmla="*/ 6 h 902"/>
                <a:gd name="T40" fmla="*/ 19 w 1094"/>
                <a:gd name="T41" fmla="*/ 6 h 902"/>
                <a:gd name="T42" fmla="*/ 19 w 1094"/>
                <a:gd name="T43" fmla="*/ 7 h 902"/>
                <a:gd name="T44" fmla="*/ 19 w 1094"/>
                <a:gd name="T45" fmla="*/ 7 h 902"/>
                <a:gd name="T46" fmla="*/ 19 w 1094"/>
                <a:gd name="T47" fmla="*/ 8 h 902"/>
                <a:gd name="T48" fmla="*/ 19 w 1094"/>
                <a:gd name="T49" fmla="*/ 9 h 902"/>
                <a:gd name="T50" fmla="*/ 19 w 1094"/>
                <a:gd name="T51" fmla="*/ 10 h 902"/>
                <a:gd name="T52" fmla="*/ 23 w 1094"/>
                <a:gd name="T53" fmla="*/ 11 h 902"/>
                <a:gd name="T54" fmla="*/ 24 w 1094"/>
                <a:gd name="T55" fmla="*/ 12 h 902"/>
                <a:gd name="T56" fmla="*/ 25 w 1094"/>
                <a:gd name="T57" fmla="*/ 13 h 902"/>
                <a:gd name="T58" fmla="*/ 25 w 1094"/>
                <a:gd name="T59" fmla="*/ 14 h 902"/>
                <a:gd name="T60" fmla="*/ 25 w 1094"/>
                <a:gd name="T61" fmla="*/ 15 h 902"/>
                <a:gd name="T62" fmla="*/ 23 w 1094"/>
                <a:gd name="T63" fmla="*/ 16 h 902"/>
                <a:gd name="T64" fmla="*/ 19 w 1094"/>
                <a:gd name="T65" fmla="*/ 14 h 902"/>
                <a:gd name="T66" fmla="*/ 20 w 1094"/>
                <a:gd name="T67" fmla="*/ 15 h 902"/>
                <a:gd name="T68" fmla="*/ 21 w 1094"/>
                <a:gd name="T69" fmla="*/ 16 h 902"/>
                <a:gd name="T70" fmla="*/ 22 w 1094"/>
                <a:gd name="T71" fmla="*/ 17 h 902"/>
                <a:gd name="T72" fmla="*/ 23 w 1094"/>
                <a:gd name="T73" fmla="*/ 20 h 902"/>
                <a:gd name="T74" fmla="*/ 21 w 1094"/>
                <a:gd name="T75" fmla="*/ 21 h 902"/>
                <a:gd name="T76" fmla="*/ 16 w 1094"/>
                <a:gd name="T77" fmla="*/ 18 h 902"/>
                <a:gd name="T78" fmla="*/ 15 w 1094"/>
                <a:gd name="T79" fmla="*/ 18 h 902"/>
                <a:gd name="T80" fmla="*/ 14 w 1094"/>
                <a:gd name="T81" fmla="*/ 16 h 902"/>
                <a:gd name="T82" fmla="*/ 13 w 1094"/>
                <a:gd name="T83" fmla="*/ 17 h 902"/>
                <a:gd name="T84" fmla="*/ 11 w 1094"/>
                <a:gd name="T85" fmla="*/ 17 h 902"/>
                <a:gd name="T86" fmla="*/ 15 w 1094"/>
                <a:gd name="T87" fmla="*/ 15 h 902"/>
                <a:gd name="T88" fmla="*/ 16 w 1094"/>
                <a:gd name="T89" fmla="*/ 12 h 902"/>
                <a:gd name="T90" fmla="*/ 13 w 1094"/>
                <a:gd name="T91" fmla="*/ 9 h 902"/>
                <a:gd name="T92" fmla="*/ 12 w 1094"/>
                <a:gd name="T93" fmla="*/ 10 h 902"/>
                <a:gd name="T94" fmla="*/ 13 w 1094"/>
                <a:gd name="T95" fmla="*/ 9 h 902"/>
                <a:gd name="T96" fmla="*/ 11 w 1094"/>
                <a:gd name="T97" fmla="*/ 7 h 902"/>
                <a:gd name="T98" fmla="*/ 10 w 1094"/>
                <a:gd name="T99" fmla="*/ 7 h 902"/>
                <a:gd name="T100" fmla="*/ 8 w 1094"/>
                <a:gd name="T101" fmla="*/ 8 h 902"/>
                <a:gd name="T102" fmla="*/ 1 w 1094"/>
                <a:gd name="T103" fmla="*/ 5 h 902"/>
                <a:gd name="T104" fmla="*/ 0 w 1094"/>
                <a:gd name="T105" fmla="*/ 5 h 90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094"/>
                <a:gd name="T160" fmla="*/ 0 h 902"/>
                <a:gd name="T161" fmla="*/ 1094 w 1094"/>
                <a:gd name="T162" fmla="*/ 902 h 90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094" h="902">
                  <a:moveTo>
                    <a:pt x="0" y="202"/>
                  </a:moveTo>
                  <a:lnTo>
                    <a:pt x="9" y="103"/>
                  </a:lnTo>
                  <a:lnTo>
                    <a:pt x="54" y="31"/>
                  </a:lnTo>
                  <a:lnTo>
                    <a:pt x="130" y="0"/>
                  </a:lnTo>
                  <a:lnTo>
                    <a:pt x="191" y="14"/>
                  </a:lnTo>
                  <a:lnTo>
                    <a:pt x="125" y="103"/>
                  </a:lnTo>
                  <a:lnTo>
                    <a:pt x="144" y="158"/>
                  </a:lnTo>
                  <a:lnTo>
                    <a:pt x="191" y="212"/>
                  </a:lnTo>
                  <a:lnTo>
                    <a:pt x="130" y="231"/>
                  </a:lnTo>
                  <a:lnTo>
                    <a:pt x="195" y="230"/>
                  </a:lnTo>
                  <a:lnTo>
                    <a:pt x="204" y="184"/>
                  </a:lnTo>
                  <a:lnTo>
                    <a:pt x="155" y="156"/>
                  </a:lnTo>
                  <a:lnTo>
                    <a:pt x="195" y="123"/>
                  </a:lnTo>
                  <a:lnTo>
                    <a:pt x="166" y="78"/>
                  </a:lnTo>
                  <a:lnTo>
                    <a:pt x="229" y="89"/>
                  </a:lnTo>
                  <a:lnTo>
                    <a:pt x="170" y="68"/>
                  </a:lnTo>
                  <a:lnTo>
                    <a:pt x="236" y="73"/>
                  </a:lnTo>
                  <a:lnTo>
                    <a:pt x="190" y="42"/>
                  </a:lnTo>
                  <a:lnTo>
                    <a:pt x="242" y="43"/>
                  </a:lnTo>
                  <a:lnTo>
                    <a:pt x="279" y="14"/>
                  </a:lnTo>
                  <a:lnTo>
                    <a:pt x="324" y="11"/>
                  </a:lnTo>
                  <a:lnTo>
                    <a:pt x="326" y="51"/>
                  </a:lnTo>
                  <a:lnTo>
                    <a:pt x="358" y="68"/>
                  </a:lnTo>
                  <a:lnTo>
                    <a:pt x="348" y="158"/>
                  </a:lnTo>
                  <a:lnTo>
                    <a:pt x="392" y="115"/>
                  </a:lnTo>
                  <a:lnTo>
                    <a:pt x="414" y="134"/>
                  </a:lnTo>
                  <a:lnTo>
                    <a:pt x="476" y="91"/>
                  </a:lnTo>
                  <a:lnTo>
                    <a:pt x="564" y="115"/>
                  </a:lnTo>
                  <a:lnTo>
                    <a:pt x="603" y="158"/>
                  </a:lnTo>
                  <a:lnTo>
                    <a:pt x="575" y="184"/>
                  </a:lnTo>
                  <a:lnTo>
                    <a:pt x="630" y="173"/>
                  </a:lnTo>
                  <a:lnTo>
                    <a:pt x="614" y="199"/>
                  </a:lnTo>
                  <a:lnTo>
                    <a:pt x="646" y="212"/>
                  </a:lnTo>
                  <a:lnTo>
                    <a:pt x="671" y="180"/>
                  </a:lnTo>
                  <a:lnTo>
                    <a:pt x="711" y="196"/>
                  </a:lnTo>
                  <a:lnTo>
                    <a:pt x="724" y="222"/>
                  </a:lnTo>
                  <a:lnTo>
                    <a:pt x="690" y="230"/>
                  </a:lnTo>
                  <a:lnTo>
                    <a:pt x="742" y="230"/>
                  </a:lnTo>
                  <a:lnTo>
                    <a:pt x="733" y="265"/>
                  </a:lnTo>
                  <a:lnTo>
                    <a:pt x="772" y="246"/>
                  </a:lnTo>
                  <a:lnTo>
                    <a:pt x="748" y="276"/>
                  </a:lnTo>
                  <a:lnTo>
                    <a:pt x="826" y="268"/>
                  </a:lnTo>
                  <a:lnTo>
                    <a:pt x="782" y="299"/>
                  </a:lnTo>
                  <a:lnTo>
                    <a:pt x="820" y="299"/>
                  </a:lnTo>
                  <a:lnTo>
                    <a:pt x="804" y="321"/>
                  </a:lnTo>
                  <a:lnTo>
                    <a:pt x="838" y="291"/>
                  </a:lnTo>
                  <a:lnTo>
                    <a:pt x="874" y="322"/>
                  </a:lnTo>
                  <a:lnTo>
                    <a:pt x="810" y="348"/>
                  </a:lnTo>
                  <a:lnTo>
                    <a:pt x="900" y="371"/>
                  </a:lnTo>
                  <a:lnTo>
                    <a:pt x="825" y="379"/>
                  </a:lnTo>
                  <a:lnTo>
                    <a:pt x="853" y="391"/>
                  </a:lnTo>
                  <a:lnTo>
                    <a:pt x="829" y="419"/>
                  </a:lnTo>
                  <a:lnTo>
                    <a:pt x="921" y="473"/>
                  </a:lnTo>
                  <a:lnTo>
                    <a:pt x="968" y="464"/>
                  </a:lnTo>
                  <a:lnTo>
                    <a:pt x="986" y="529"/>
                  </a:lnTo>
                  <a:lnTo>
                    <a:pt x="1031" y="523"/>
                  </a:lnTo>
                  <a:lnTo>
                    <a:pt x="1029" y="551"/>
                  </a:lnTo>
                  <a:lnTo>
                    <a:pt x="1094" y="565"/>
                  </a:lnTo>
                  <a:lnTo>
                    <a:pt x="1086" y="599"/>
                  </a:lnTo>
                  <a:lnTo>
                    <a:pt x="1053" y="594"/>
                  </a:lnTo>
                  <a:lnTo>
                    <a:pt x="1068" y="614"/>
                  </a:lnTo>
                  <a:lnTo>
                    <a:pt x="1052" y="647"/>
                  </a:lnTo>
                  <a:lnTo>
                    <a:pt x="1020" y="632"/>
                  </a:lnTo>
                  <a:lnTo>
                    <a:pt x="1013" y="697"/>
                  </a:lnTo>
                  <a:lnTo>
                    <a:pt x="888" y="578"/>
                  </a:lnTo>
                  <a:lnTo>
                    <a:pt x="842" y="588"/>
                  </a:lnTo>
                  <a:lnTo>
                    <a:pt x="874" y="618"/>
                  </a:lnTo>
                  <a:lnTo>
                    <a:pt x="849" y="647"/>
                  </a:lnTo>
                  <a:lnTo>
                    <a:pt x="868" y="645"/>
                  </a:lnTo>
                  <a:lnTo>
                    <a:pt x="895" y="703"/>
                  </a:lnTo>
                  <a:lnTo>
                    <a:pt x="956" y="717"/>
                  </a:lnTo>
                  <a:lnTo>
                    <a:pt x="950" y="751"/>
                  </a:lnTo>
                  <a:lnTo>
                    <a:pt x="983" y="778"/>
                  </a:lnTo>
                  <a:lnTo>
                    <a:pt x="969" y="858"/>
                  </a:lnTo>
                  <a:lnTo>
                    <a:pt x="810" y="775"/>
                  </a:lnTo>
                  <a:lnTo>
                    <a:pt x="916" y="902"/>
                  </a:lnTo>
                  <a:lnTo>
                    <a:pt x="719" y="832"/>
                  </a:lnTo>
                  <a:lnTo>
                    <a:pt x="691" y="789"/>
                  </a:lnTo>
                  <a:lnTo>
                    <a:pt x="718" y="785"/>
                  </a:lnTo>
                  <a:lnTo>
                    <a:pt x="654" y="762"/>
                  </a:lnTo>
                  <a:lnTo>
                    <a:pt x="635" y="713"/>
                  </a:lnTo>
                  <a:lnTo>
                    <a:pt x="584" y="697"/>
                  </a:lnTo>
                  <a:lnTo>
                    <a:pt x="581" y="729"/>
                  </a:lnTo>
                  <a:lnTo>
                    <a:pt x="553" y="713"/>
                  </a:lnTo>
                  <a:lnTo>
                    <a:pt x="512" y="744"/>
                  </a:lnTo>
                  <a:lnTo>
                    <a:pt x="457" y="713"/>
                  </a:lnTo>
                  <a:lnTo>
                    <a:pt x="483" y="657"/>
                  </a:lnTo>
                  <a:lnTo>
                    <a:pt x="630" y="657"/>
                  </a:lnTo>
                  <a:lnTo>
                    <a:pt x="594" y="602"/>
                  </a:lnTo>
                  <a:lnTo>
                    <a:pt x="677" y="523"/>
                  </a:lnTo>
                  <a:lnTo>
                    <a:pt x="619" y="417"/>
                  </a:lnTo>
                  <a:lnTo>
                    <a:pt x="578" y="407"/>
                  </a:lnTo>
                  <a:lnTo>
                    <a:pt x="602" y="391"/>
                  </a:lnTo>
                  <a:lnTo>
                    <a:pt x="513" y="418"/>
                  </a:lnTo>
                  <a:lnTo>
                    <a:pt x="512" y="388"/>
                  </a:lnTo>
                  <a:lnTo>
                    <a:pt x="544" y="371"/>
                  </a:lnTo>
                  <a:lnTo>
                    <a:pt x="477" y="329"/>
                  </a:lnTo>
                  <a:lnTo>
                    <a:pt x="476" y="298"/>
                  </a:lnTo>
                  <a:lnTo>
                    <a:pt x="412" y="280"/>
                  </a:lnTo>
                  <a:lnTo>
                    <a:pt x="428" y="325"/>
                  </a:lnTo>
                  <a:lnTo>
                    <a:pt x="321" y="308"/>
                  </a:lnTo>
                  <a:lnTo>
                    <a:pt x="350" y="334"/>
                  </a:lnTo>
                  <a:lnTo>
                    <a:pt x="71" y="289"/>
                  </a:lnTo>
                  <a:lnTo>
                    <a:pt x="22" y="230"/>
                  </a:lnTo>
                  <a:lnTo>
                    <a:pt x="111" y="233"/>
                  </a:lnTo>
                  <a:lnTo>
                    <a:pt x="0" y="20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8" name="Freeform 273">
              <a:extLst>
                <a:ext uri="{FF2B5EF4-FFF2-40B4-BE49-F238E27FC236}">
                  <a16:creationId xmlns:a16="http://schemas.microsoft.com/office/drawing/2014/main" id="{5E4A7601-7A37-BF7B-ED7C-B2586287661E}"/>
                </a:ext>
              </a:extLst>
            </p:cNvPr>
            <p:cNvSpPr>
              <a:spLocks/>
            </p:cNvSpPr>
            <p:nvPr/>
          </p:nvSpPr>
          <p:spPr bwMode="auto">
            <a:xfrm>
              <a:off x="8789111" y="1730782"/>
              <a:ext cx="176900" cy="129949"/>
            </a:xfrm>
            <a:custGeom>
              <a:avLst/>
              <a:gdLst>
                <a:gd name="T0" fmla="*/ 0 w 254"/>
                <a:gd name="T1" fmla="*/ 4 h 197"/>
                <a:gd name="T2" fmla="*/ 1 w 254"/>
                <a:gd name="T3" fmla="*/ 3 h 197"/>
                <a:gd name="T4" fmla="*/ 1 w 254"/>
                <a:gd name="T5" fmla="*/ 0 h 197"/>
                <a:gd name="T6" fmla="*/ 2 w 254"/>
                <a:gd name="T7" fmla="*/ 1 h 197"/>
                <a:gd name="T8" fmla="*/ 3 w 254"/>
                <a:gd name="T9" fmla="*/ 1 h 197"/>
                <a:gd name="T10" fmla="*/ 6 w 254"/>
                <a:gd name="T11" fmla="*/ 3 h 197"/>
                <a:gd name="T12" fmla="*/ 5 w 254"/>
                <a:gd name="T13" fmla="*/ 4 h 197"/>
                <a:gd name="T14" fmla="*/ 3 w 254"/>
                <a:gd name="T15" fmla="*/ 3 h 197"/>
                <a:gd name="T16" fmla="*/ 2 w 254"/>
                <a:gd name="T17" fmla="*/ 5 h 197"/>
                <a:gd name="T18" fmla="*/ 1 w 254"/>
                <a:gd name="T19" fmla="*/ 3 h 197"/>
                <a:gd name="T20" fmla="*/ 0 w 254"/>
                <a:gd name="T21" fmla="*/ 4 h 19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4"/>
                <a:gd name="T34" fmla="*/ 0 h 197"/>
                <a:gd name="T35" fmla="*/ 254 w 254"/>
                <a:gd name="T36" fmla="*/ 197 h 19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4" h="197">
                  <a:moveTo>
                    <a:pt x="0" y="161"/>
                  </a:moveTo>
                  <a:lnTo>
                    <a:pt x="36" y="123"/>
                  </a:lnTo>
                  <a:lnTo>
                    <a:pt x="59" y="0"/>
                  </a:lnTo>
                  <a:lnTo>
                    <a:pt x="80" y="45"/>
                  </a:lnTo>
                  <a:lnTo>
                    <a:pt x="140" y="55"/>
                  </a:lnTo>
                  <a:lnTo>
                    <a:pt x="254" y="145"/>
                  </a:lnTo>
                  <a:lnTo>
                    <a:pt x="239" y="176"/>
                  </a:lnTo>
                  <a:lnTo>
                    <a:pt x="136" y="134"/>
                  </a:lnTo>
                  <a:lnTo>
                    <a:pt x="73" y="197"/>
                  </a:lnTo>
                  <a:lnTo>
                    <a:pt x="57" y="145"/>
                  </a:lnTo>
                  <a:lnTo>
                    <a:pt x="0" y="16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9" name="Freeform 274">
              <a:extLst>
                <a:ext uri="{FF2B5EF4-FFF2-40B4-BE49-F238E27FC236}">
                  <a16:creationId xmlns:a16="http://schemas.microsoft.com/office/drawing/2014/main" id="{DA9DE2AA-DA80-6E58-8338-49E52EB3652B}"/>
                </a:ext>
              </a:extLst>
            </p:cNvPr>
            <p:cNvSpPr>
              <a:spLocks/>
            </p:cNvSpPr>
            <p:nvPr/>
          </p:nvSpPr>
          <p:spPr bwMode="auto">
            <a:xfrm>
              <a:off x="9533564" y="2343398"/>
              <a:ext cx="176900" cy="192603"/>
            </a:xfrm>
            <a:custGeom>
              <a:avLst/>
              <a:gdLst>
                <a:gd name="T0" fmla="*/ 0 w 255"/>
                <a:gd name="T1" fmla="*/ 6 h 286"/>
                <a:gd name="T2" fmla="*/ 2 w 255"/>
                <a:gd name="T3" fmla="*/ 0 h 286"/>
                <a:gd name="T4" fmla="*/ 3 w 255"/>
                <a:gd name="T5" fmla="*/ 0 h 286"/>
                <a:gd name="T6" fmla="*/ 2 w 255"/>
                <a:gd name="T7" fmla="*/ 3 h 286"/>
                <a:gd name="T8" fmla="*/ 3 w 255"/>
                <a:gd name="T9" fmla="*/ 2 h 286"/>
                <a:gd name="T10" fmla="*/ 3 w 255"/>
                <a:gd name="T11" fmla="*/ 3 h 286"/>
                <a:gd name="T12" fmla="*/ 5 w 255"/>
                <a:gd name="T13" fmla="*/ 3 h 286"/>
                <a:gd name="T14" fmla="*/ 5 w 255"/>
                <a:gd name="T15" fmla="*/ 4 h 286"/>
                <a:gd name="T16" fmla="*/ 5 w 255"/>
                <a:gd name="T17" fmla="*/ 4 h 286"/>
                <a:gd name="T18" fmla="*/ 5 w 255"/>
                <a:gd name="T19" fmla="*/ 6 h 286"/>
                <a:gd name="T20" fmla="*/ 6 w 255"/>
                <a:gd name="T21" fmla="*/ 5 h 286"/>
                <a:gd name="T22" fmla="*/ 6 w 255"/>
                <a:gd name="T23" fmla="*/ 6 h 286"/>
                <a:gd name="T24" fmla="*/ 5 w 255"/>
                <a:gd name="T25" fmla="*/ 7 h 286"/>
                <a:gd name="T26" fmla="*/ 5 w 255"/>
                <a:gd name="T27" fmla="*/ 6 h 286"/>
                <a:gd name="T28" fmla="*/ 5 w 255"/>
                <a:gd name="T29" fmla="*/ 7 h 286"/>
                <a:gd name="T30" fmla="*/ 5 w 255"/>
                <a:gd name="T31" fmla="*/ 5 h 286"/>
                <a:gd name="T32" fmla="*/ 3 w 255"/>
                <a:gd name="T33" fmla="*/ 7 h 286"/>
                <a:gd name="T34" fmla="*/ 4 w 255"/>
                <a:gd name="T35" fmla="*/ 6 h 286"/>
                <a:gd name="T36" fmla="*/ 3 w 255"/>
                <a:gd name="T37" fmla="*/ 6 h 286"/>
                <a:gd name="T38" fmla="*/ 3 w 255"/>
                <a:gd name="T39" fmla="*/ 5 h 286"/>
                <a:gd name="T40" fmla="*/ 0 w 255"/>
                <a:gd name="T41" fmla="*/ 6 h 2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55"/>
                <a:gd name="T64" fmla="*/ 0 h 286"/>
                <a:gd name="T65" fmla="*/ 255 w 255"/>
                <a:gd name="T66" fmla="*/ 286 h 28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55" h="286">
                  <a:moveTo>
                    <a:pt x="0" y="223"/>
                  </a:moveTo>
                  <a:lnTo>
                    <a:pt x="106" y="15"/>
                  </a:lnTo>
                  <a:lnTo>
                    <a:pt x="146" y="0"/>
                  </a:lnTo>
                  <a:lnTo>
                    <a:pt x="97" y="112"/>
                  </a:lnTo>
                  <a:lnTo>
                    <a:pt x="130" y="87"/>
                  </a:lnTo>
                  <a:lnTo>
                    <a:pt x="152" y="135"/>
                  </a:lnTo>
                  <a:lnTo>
                    <a:pt x="219" y="135"/>
                  </a:lnTo>
                  <a:lnTo>
                    <a:pt x="205" y="177"/>
                  </a:lnTo>
                  <a:lnTo>
                    <a:pt x="240" y="173"/>
                  </a:lnTo>
                  <a:lnTo>
                    <a:pt x="214" y="219"/>
                  </a:lnTo>
                  <a:lnTo>
                    <a:pt x="248" y="194"/>
                  </a:lnTo>
                  <a:lnTo>
                    <a:pt x="255" y="237"/>
                  </a:lnTo>
                  <a:lnTo>
                    <a:pt x="222" y="286"/>
                  </a:lnTo>
                  <a:lnTo>
                    <a:pt x="219" y="250"/>
                  </a:lnTo>
                  <a:lnTo>
                    <a:pt x="204" y="269"/>
                  </a:lnTo>
                  <a:lnTo>
                    <a:pt x="204" y="214"/>
                  </a:lnTo>
                  <a:lnTo>
                    <a:pt x="140" y="269"/>
                  </a:lnTo>
                  <a:lnTo>
                    <a:pt x="178" y="233"/>
                  </a:lnTo>
                  <a:lnTo>
                    <a:pt x="123" y="237"/>
                  </a:lnTo>
                  <a:lnTo>
                    <a:pt x="138" y="217"/>
                  </a:lnTo>
                  <a:lnTo>
                    <a:pt x="0" y="22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30" name="Freeform 275">
              <a:extLst>
                <a:ext uri="{FF2B5EF4-FFF2-40B4-BE49-F238E27FC236}">
                  <a16:creationId xmlns:a16="http://schemas.microsoft.com/office/drawing/2014/main" id="{791355F6-94F0-A1F6-5E88-B5865AD2EC11}"/>
                </a:ext>
              </a:extLst>
            </p:cNvPr>
            <p:cNvSpPr>
              <a:spLocks/>
            </p:cNvSpPr>
            <p:nvPr/>
          </p:nvSpPr>
          <p:spPr bwMode="auto">
            <a:xfrm>
              <a:off x="9101143" y="4510760"/>
              <a:ext cx="221124" cy="1222912"/>
            </a:xfrm>
            <a:custGeom>
              <a:avLst/>
              <a:gdLst>
                <a:gd name="T0" fmla="*/ 0 w 317"/>
                <a:gd name="T1" fmla="*/ 33 h 1850"/>
                <a:gd name="T2" fmla="*/ 1 w 317"/>
                <a:gd name="T3" fmla="*/ 32 h 1850"/>
                <a:gd name="T4" fmla="*/ 1 w 317"/>
                <a:gd name="T5" fmla="*/ 33 h 1850"/>
                <a:gd name="T6" fmla="*/ 3 w 317"/>
                <a:gd name="T7" fmla="*/ 31 h 1850"/>
                <a:gd name="T8" fmla="*/ 2 w 317"/>
                <a:gd name="T9" fmla="*/ 30 h 1850"/>
                <a:gd name="T10" fmla="*/ 3 w 317"/>
                <a:gd name="T11" fmla="*/ 27 h 1850"/>
                <a:gd name="T12" fmla="*/ 1 w 317"/>
                <a:gd name="T13" fmla="*/ 27 h 1850"/>
                <a:gd name="T14" fmla="*/ 2 w 317"/>
                <a:gd name="T15" fmla="*/ 22 h 1850"/>
                <a:gd name="T16" fmla="*/ 3 w 317"/>
                <a:gd name="T17" fmla="*/ 17 h 1850"/>
                <a:gd name="T18" fmla="*/ 3 w 317"/>
                <a:gd name="T19" fmla="*/ 13 h 1850"/>
                <a:gd name="T20" fmla="*/ 5 w 317"/>
                <a:gd name="T21" fmla="*/ 4 h 1850"/>
                <a:gd name="T22" fmla="*/ 4 w 317"/>
                <a:gd name="T23" fmla="*/ 1 h 1850"/>
                <a:gd name="T24" fmla="*/ 5 w 317"/>
                <a:gd name="T25" fmla="*/ 0 h 1850"/>
                <a:gd name="T26" fmla="*/ 6 w 317"/>
                <a:gd name="T27" fmla="*/ 2 h 1850"/>
                <a:gd name="T28" fmla="*/ 7 w 317"/>
                <a:gd name="T29" fmla="*/ 6 h 1850"/>
                <a:gd name="T30" fmla="*/ 7 w 317"/>
                <a:gd name="T31" fmla="*/ 6 h 1850"/>
                <a:gd name="T32" fmla="*/ 7 w 317"/>
                <a:gd name="T33" fmla="*/ 7 h 1850"/>
                <a:gd name="T34" fmla="*/ 6 w 317"/>
                <a:gd name="T35" fmla="*/ 7 h 1850"/>
                <a:gd name="T36" fmla="*/ 6 w 317"/>
                <a:gd name="T37" fmla="*/ 10 h 1850"/>
                <a:gd name="T38" fmla="*/ 5 w 317"/>
                <a:gd name="T39" fmla="*/ 11 h 1850"/>
                <a:gd name="T40" fmla="*/ 5 w 317"/>
                <a:gd name="T41" fmla="*/ 15 h 1850"/>
                <a:gd name="T42" fmla="*/ 5 w 317"/>
                <a:gd name="T43" fmla="*/ 18 h 1850"/>
                <a:gd name="T44" fmla="*/ 4 w 317"/>
                <a:gd name="T45" fmla="*/ 21 h 1850"/>
                <a:gd name="T46" fmla="*/ 3 w 317"/>
                <a:gd name="T47" fmla="*/ 28 h 1850"/>
                <a:gd name="T48" fmla="*/ 4 w 317"/>
                <a:gd name="T49" fmla="*/ 31 h 1850"/>
                <a:gd name="T50" fmla="*/ 3 w 317"/>
                <a:gd name="T51" fmla="*/ 31 h 1850"/>
                <a:gd name="T52" fmla="*/ 3 w 317"/>
                <a:gd name="T53" fmla="*/ 33 h 1850"/>
                <a:gd name="T54" fmla="*/ 2 w 317"/>
                <a:gd name="T55" fmla="*/ 38 h 1850"/>
                <a:gd name="T56" fmla="*/ 2 w 317"/>
                <a:gd name="T57" fmla="*/ 39 h 1850"/>
                <a:gd name="T58" fmla="*/ 3 w 317"/>
                <a:gd name="T59" fmla="*/ 38 h 1850"/>
                <a:gd name="T60" fmla="*/ 3 w 317"/>
                <a:gd name="T61" fmla="*/ 40 h 1850"/>
                <a:gd name="T62" fmla="*/ 6 w 317"/>
                <a:gd name="T63" fmla="*/ 41 h 1850"/>
                <a:gd name="T64" fmla="*/ 4 w 317"/>
                <a:gd name="T65" fmla="*/ 41 h 1850"/>
                <a:gd name="T66" fmla="*/ 4 w 317"/>
                <a:gd name="T67" fmla="*/ 43 h 1850"/>
                <a:gd name="T68" fmla="*/ 3 w 317"/>
                <a:gd name="T69" fmla="*/ 42 h 1850"/>
                <a:gd name="T70" fmla="*/ 4 w 317"/>
                <a:gd name="T71" fmla="*/ 42 h 1850"/>
                <a:gd name="T72" fmla="*/ 3 w 317"/>
                <a:gd name="T73" fmla="*/ 41 h 1850"/>
                <a:gd name="T74" fmla="*/ 2 w 317"/>
                <a:gd name="T75" fmla="*/ 40 h 1850"/>
                <a:gd name="T76" fmla="*/ 2 w 317"/>
                <a:gd name="T77" fmla="*/ 40 h 1850"/>
                <a:gd name="T78" fmla="*/ 1 w 317"/>
                <a:gd name="T79" fmla="*/ 39 h 1850"/>
                <a:gd name="T80" fmla="*/ 1 w 317"/>
                <a:gd name="T81" fmla="*/ 38 h 1850"/>
                <a:gd name="T82" fmla="*/ 1 w 317"/>
                <a:gd name="T83" fmla="*/ 38 h 1850"/>
                <a:gd name="T84" fmla="*/ 1 w 317"/>
                <a:gd name="T85" fmla="*/ 37 h 1850"/>
                <a:gd name="T86" fmla="*/ 1 w 317"/>
                <a:gd name="T87" fmla="*/ 35 h 1850"/>
                <a:gd name="T88" fmla="*/ 2 w 317"/>
                <a:gd name="T89" fmla="*/ 35 h 1850"/>
                <a:gd name="T90" fmla="*/ 1 w 317"/>
                <a:gd name="T91" fmla="*/ 34 h 1850"/>
                <a:gd name="T92" fmla="*/ 1 w 317"/>
                <a:gd name="T93" fmla="*/ 33 h 1850"/>
                <a:gd name="T94" fmla="*/ 0 w 317"/>
                <a:gd name="T95" fmla="*/ 33 h 185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317"/>
                <a:gd name="T145" fmla="*/ 0 h 1850"/>
                <a:gd name="T146" fmla="*/ 317 w 317"/>
                <a:gd name="T147" fmla="*/ 1850 h 1850"/>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317" h="1850">
                  <a:moveTo>
                    <a:pt x="0" y="1447"/>
                  </a:moveTo>
                  <a:lnTo>
                    <a:pt x="22" y="1397"/>
                  </a:lnTo>
                  <a:lnTo>
                    <a:pt x="68" y="1434"/>
                  </a:lnTo>
                  <a:lnTo>
                    <a:pt x="108" y="1339"/>
                  </a:lnTo>
                  <a:lnTo>
                    <a:pt x="91" y="1302"/>
                  </a:lnTo>
                  <a:lnTo>
                    <a:pt x="124" y="1171"/>
                  </a:lnTo>
                  <a:lnTo>
                    <a:pt x="67" y="1160"/>
                  </a:lnTo>
                  <a:lnTo>
                    <a:pt x="74" y="948"/>
                  </a:lnTo>
                  <a:lnTo>
                    <a:pt x="153" y="726"/>
                  </a:lnTo>
                  <a:lnTo>
                    <a:pt x="152" y="541"/>
                  </a:lnTo>
                  <a:lnTo>
                    <a:pt x="207" y="188"/>
                  </a:lnTo>
                  <a:lnTo>
                    <a:pt x="188" y="32"/>
                  </a:lnTo>
                  <a:lnTo>
                    <a:pt x="226" y="0"/>
                  </a:lnTo>
                  <a:lnTo>
                    <a:pt x="266" y="81"/>
                  </a:lnTo>
                  <a:lnTo>
                    <a:pt x="289" y="246"/>
                  </a:lnTo>
                  <a:lnTo>
                    <a:pt x="317" y="249"/>
                  </a:lnTo>
                  <a:lnTo>
                    <a:pt x="312" y="304"/>
                  </a:lnTo>
                  <a:lnTo>
                    <a:pt x="270" y="327"/>
                  </a:lnTo>
                  <a:lnTo>
                    <a:pt x="271" y="435"/>
                  </a:lnTo>
                  <a:lnTo>
                    <a:pt x="226" y="496"/>
                  </a:lnTo>
                  <a:lnTo>
                    <a:pt x="192" y="648"/>
                  </a:lnTo>
                  <a:lnTo>
                    <a:pt x="218" y="791"/>
                  </a:lnTo>
                  <a:lnTo>
                    <a:pt x="168" y="913"/>
                  </a:lnTo>
                  <a:lnTo>
                    <a:pt x="135" y="1218"/>
                  </a:lnTo>
                  <a:lnTo>
                    <a:pt x="162" y="1329"/>
                  </a:lnTo>
                  <a:lnTo>
                    <a:pt x="137" y="1339"/>
                  </a:lnTo>
                  <a:lnTo>
                    <a:pt x="148" y="1438"/>
                  </a:lnTo>
                  <a:lnTo>
                    <a:pt x="83" y="1643"/>
                  </a:lnTo>
                  <a:lnTo>
                    <a:pt x="90" y="1677"/>
                  </a:lnTo>
                  <a:lnTo>
                    <a:pt x="121" y="1664"/>
                  </a:lnTo>
                  <a:lnTo>
                    <a:pt x="135" y="1743"/>
                  </a:lnTo>
                  <a:lnTo>
                    <a:pt x="271" y="1761"/>
                  </a:lnTo>
                  <a:lnTo>
                    <a:pt x="180" y="1792"/>
                  </a:lnTo>
                  <a:lnTo>
                    <a:pt x="168" y="1850"/>
                  </a:lnTo>
                  <a:lnTo>
                    <a:pt x="129" y="1834"/>
                  </a:lnTo>
                  <a:lnTo>
                    <a:pt x="171" y="1797"/>
                  </a:lnTo>
                  <a:lnTo>
                    <a:pt x="107" y="1780"/>
                  </a:lnTo>
                  <a:lnTo>
                    <a:pt x="98" y="1715"/>
                  </a:lnTo>
                  <a:lnTo>
                    <a:pt x="80" y="1746"/>
                  </a:lnTo>
                  <a:lnTo>
                    <a:pt x="56" y="1685"/>
                  </a:lnTo>
                  <a:lnTo>
                    <a:pt x="68" y="1668"/>
                  </a:lnTo>
                  <a:lnTo>
                    <a:pt x="36" y="1638"/>
                  </a:lnTo>
                  <a:lnTo>
                    <a:pt x="67" y="1607"/>
                  </a:lnTo>
                  <a:lnTo>
                    <a:pt x="38" y="1516"/>
                  </a:lnTo>
                  <a:lnTo>
                    <a:pt x="89" y="1526"/>
                  </a:lnTo>
                  <a:lnTo>
                    <a:pt x="38" y="1478"/>
                  </a:lnTo>
                  <a:lnTo>
                    <a:pt x="51" y="1446"/>
                  </a:lnTo>
                  <a:lnTo>
                    <a:pt x="0" y="144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31" name="Freeform 276">
              <a:extLst>
                <a:ext uri="{FF2B5EF4-FFF2-40B4-BE49-F238E27FC236}">
                  <a16:creationId xmlns:a16="http://schemas.microsoft.com/office/drawing/2014/main" id="{DB0E35E0-BADA-AF4F-0D92-B20E9C8C006D}"/>
                </a:ext>
              </a:extLst>
            </p:cNvPr>
            <p:cNvSpPr>
              <a:spLocks/>
            </p:cNvSpPr>
            <p:nvPr/>
          </p:nvSpPr>
          <p:spPr bwMode="auto">
            <a:xfrm>
              <a:off x="9110970" y="5538749"/>
              <a:ext cx="17198" cy="46411"/>
            </a:xfrm>
            <a:custGeom>
              <a:avLst/>
              <a:gdLst>
                <a:gd name="T0" fmla="*/ 0 w 23"/>
                <a:gd name="T1" fmla="*/ 1 h 69"/>
                <a:gd name="T2" fmla="*/ 0 w 23"/>
                <a:gd name="T3" fmla="*/ 0 h 69"/>
                <a:gd name="T4" fmla="*/ 1 w 23"/>
                <a:gd name="T5" fmla="*/ 2 h 69"/>
                <a:gd name="T6" fmla="*/ 0 w 23"/>
                <a:gd name="T7" fmla="*/ 1 h 69"/>
                <a:gd name="T8" fmla="*/ 0 60000 65536"/>
                <a:gd name="T9" fmla="*/ 0 60000 65536"/>
                <a:gd name="T10" fmla="*/ 0 60000 65536"/>
                <a:gd name="T11" fmla="*/ 0 60000 65536"/>
                <a:gd name="T12" fmla="*/ 0 w 23"/>
                <a:gd name="T13" fmla="*/ 0 h 69"/>
                <a:gd name="T14" fmla="*/ 23 w 23"/>
                <a:gd name="T15" fmla="*/ 69 h 69"/>
              </a:gdLst>
              <a:ahLst/>
              <a:cxnLst>
                <a:cxn ang="T8">
                  <a:pos x="T0" y="T1"/>
                </a:cxn>
                <a:cxn ang="T9">
                  <a:pos x="T2" y="T3"/>
                </a:cxn>
                <a:cxn ang="T10">
                  <a:pos x="T4" y="T5"/>
                </a:cxn>
                <a:cxn ang="T11">
                  <a:pos x="T6" y="T7"/>
                </a:cxn>
              </a:cxnLst>
              <a:rect l="T12" t="T13" r="T14" b="T15"/>
              <a:pathLst>
                <a:path w="23" h="69">
                  <a:moveTo>
                    <a:pt x="0" y="31"/>
                  </a:moveTo>
                  <a:lnTo>
                    <a:pt x="7" y="0"/>
                  </a:lnTo>
                  <a:lnTo>
                    <a:pt x="23" y="69"/>
                  </a:lnTo>
                  <a:lnTo>
                    <a:pt x="0" y="3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32" name="Freeform 277">
              <a:extLst>
                <a:ext uri="{FF2B5EF4-FFF2-40B4-BE49-F238E27FC236}">
                  <a16:creationId xmlns:a16="http://schemas.microsoft.com/office/drawing/2014/main" id="{3A7247A2-C96E-59EB-082E-F26C868D4651}"/>
                </a:ext>
              </a:extLst>
            </p:cNvPr>
            <p:cNvSpPr>
              <a:spLocks/>
            </p:cNvSpPr>
            <p:nvPr/>
          </p:nvSpPr>
          <p:spPr bwMode="auto">
            <a:xfrm>
              <a:off x="9130625" y="5290454"/>
              <a:ext cx="14741" cy="55692"/>
            </a:xfrm>
            <a:custGeom>
              <a:avLst/>
              <a:gdLst>
                <a:gd name="T0" fmla="*/ 0 w 23"/>
                <a:gd name="T1" fmla="*/ 2 h 85"/>
                <a:gd name="T2" fmla="*/ 1 w 23"/>
                <a:gd name="T3" fmla="*/ 0 h 85"/>
                <a:gd name="T4" fmla="*/ 1 w 23"/>
                <a:gd name="T5" fmla="*/ 2 h 85"/>
                <a:gd name="T6" fmla="*/ 0 w 23"/>
                <a:gd name="T7" fmla="*/ 2 h 85"/>
                <a:gd name="T8" fmla="*/ 0 60000 65536"/>
                <a:gd name="T9" fmla="*/ 0 60000 65536"/>
                <a:gd name="T10" fmla="*/ 0 60000 65536"/>
                <a:gd name="T11" fmla="*/ 0 60000 65536"/>
                <a:gd name="T12" fmla="*/ 0 w 23"/>
                <a:gd name="T13" fmla="*/ 0 h 85"/>
                <a:gd name="T14" fmla="*/ 23 w 23"/>
                <a:gd name="T15" fmla="*/ 85 h 85"/>
              </a:gdLst>
              <a:ahLst/>
              <a:cxnLst>
                <a:cxn ang="T8">
                  <a:pos x="T0" y="T1"/>
                </a:cxn>
                <a:cxn ang="T9">
                  <a:pos x="T2" y="T3"/>
                </a:cxn>
                <a:cxn ang="T10">
                  <a:pos x="T4" y="T5"/>
                </a:cxn>
                <a:cxn ang="T11">
                  <a:pos x="T6" y="T7"/>
                </a:cxn>
              </a:cxnLst>
              <a:rect l="T12" t="T13" r="T14" b="T15"/>
              <a:pathLst>
                <a:path w="23" h="85">
                  <a:moveTo>
                    <a:pt x="0" y="75"/>
                  </a:moveTo>
                  <a:lnTo>
                    <a:pt x="23" y="0"/>
                  </a:lnTo>
                  <a:lnTo>
                    <a:pt x="23" y="85"/>
                  </a:lnTo>
                  <a:lnTo>
                    <a:pt x="0" y="7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33" name="Freeform 278">
              <a:extLst>
                <a:ext uri="{FF2B5EF4-FFF2-40B4-BE49-F238E27FC236}">
                  <a16:creationId xmlns:a16="http://schemas.microsoft.com/office/drawing/2014/main" id="{DA536654-2D97-DA26-0F0A-D37BD4C17F0F}"/>
                </a:ext>
              </a:extLst>
            </p:cNvPr>
            <p:cNvSpPr>
              <a:spLocks/>
            </p:cNvSpPr>
            <p:nvPr/>
          </p:nvSpPr>
          <p:spPr bwMode="auto">
            <a:xfrm>
              <a:off x="9147824" y="5719750"/>
              <a:ext cx="36854" cy="25526"/>
            </a:xfrm>
            <a:custGeom>
              <a:avLst/>
              <a:gdLst>
                <a:gd name="T0" fmla="*/ 0 w 51"/>
                <a:gd name="T1" fmla="*/ 0 h 39"/>
                <a:gd name="T2" fmla="*/ 1 w 51"/>
                <a:gd name="T3" fmla="*/ 0 h 39"/>
                <a:gd name="T4" fmla="*/ 1 w 51"/>
                <a:gd name="T5" fmla="*/ 1 h 39"/>
                <a:gd name="T6" fmla="*/ 0 w 51"/>
                <a:gd name="T7" fmla="*/ 0 h 39"/>
                <a:gd name="T8" fmla="*/ 0 60000 65536"/>
                <a:gd name="T9" fmla="*/ 0 60000 65536"/>
                <a:gd name="T10" fmla="*/ 0 60000 65536"/>
                <a:gd name="T11" fmla="*/ 0 60000 65536"/>
                <a:gd name="T12" fmla="*/ 0 w 51"/>
                <a:gd name="T13" fmla="*/ 0 h 39"/>
                <a:gd name="T14" fmla="*/ 51 w 51"/>
                <a:gd name="T15" fmla="*/ 39 h 39"/>
              </a:gdLst>
              <a:ahLst/>
              <a:cxnLst>
                <a:cxn ang="T8">
                  <a:pos x="T0" y="T1"/>
                </a:cxn>
                <a:cxn ang="T9">
                  <a:pos x="T2" y="T3"/>
                </a:cxn>
                <a:cxn ang="T10">
                  <a:pos x="T4" y="T5"/>
                </a:cxn>
                <a:cxn ang="T11">
                  <a:pos x="T6" y="T7"/>
                </a:cxn>
              </a:cxnLst>
              <a:rect l="T12" t="T13" r="T14" b="T15"/>
              <a:pathLst>
                <a:path w="51" h="39">
                  <a:moveTo>
                    <a:pt x="0" y="0"/>
                  </a:moveTo>
                  <a:lnTo>
                    <a:pt x="49" y="9"/>
                  </a:lnTo>
                  <a:lnTo>
                    <a:pt x="51" y="39"/>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34" name="Freeform 279">
              <a:extLst>
                <a:ext uri="{FF2B5EF4-FFF2-40B4-BE49-F238E27FC236}">
                  <a16:creationId xmlns:a16="http://schemas.microsoft.com/office/drawing/2014/main" id="{5CB3B70E-FFD6-2D6C-30A6-8C5A6DC653EF}"/>
                </a:ext>
              </a:extLst>
            </p:cNvPr>
            <p:cNvSpPr>
              <a:spLocks/>
            </p:cNvSpPr>
            <p:nvPr/>
          </p:nvSpPr>
          <p:spPr bwMode="auto">
            <a:xfrm>
              <a:off x="9155194" y="5664058"/>
              <a:ext cx="51595" cy="58012"/>
            </a:xfrm>
            <a:custGeom>
              <a:avLst/>
              <a:gdLst>
                <a:gd name="T0" fmla="*/ 0 w 75"/>
                <a:gd name="T1" fmla="*/ 0 h 88"/>
                <a:gd name="T2" fmla="*/ 1 w 75"/>
                <a:gd name="T3" fmla="*/ 0 h 88"/>
                <a:gd name="T4" fmla="*/ 0 w 75"/>
                <a:gd name="T5" fmla="*/ 1 h 88"/>
                <a:gd name="T6" fmla="*/ 2 w 75"/>
                <a:gd name="T7" fmla="*/ 1 h 88"/>
                <a:gd name="T8" fmla="*/ 1 w 75"/>
                <a:gd name="T9" fmla="*/ 2 h 88"/>
                <a:gd name="T10" fmla="*/ 0 w 75"/>
                <a:gd name="T11" fmla="*/ 0 h 88"/>
                <a:gd name="T12" fmla="*/ 0 60000 65536"/>
                <a:gd name="T13" fmla="*/ 0 60000 65536"/>
                <a:gd name="T14" fmla="*/ 0 60000 65536"/>
                <a:gd name="T15" fmla="*/ 0 60000 65536"/>
                <a:gd name="T16" fmla="*/ 0 60000 65536"/>
                <a:gd name="T17" fmla="*/ 0 60000 65536"/>
                <a:gd name="T18" fmla="*/ 0 w 75"/>
                <a:gd name="T19" fmla="*/ 0 h 88"/>
                <a:gd name="T20" fmla="*/ 75 w 75"/>
                <a:gd name="T21" fmla="*/ 88 h 88"/>
              </a:gdLst>
              <a:ahLst/>
              <a:cxnLst>
                <a:cxn ang="T12">
                  <a:pos x="T0" y="T1"/>
                </a:cxn>
                <a:cxn ang="T13">
                  <a:pos x="T2" y="T3"/>
                </a:cxn>
                <a:cxn ang="T14">
                  <a:pos x="T4" y="T5"/>
                </a:cxn>
                <a:cxn ang="T15">
                  <a:pos x="T6" y="T7"/>
                </a:cxn>
                <a:cxn ang="T16">
                  <a:pos x="T8" y="T9"/>
                </a:cxn>
                <a:cxn ang="T17">
                  <a:pos x="T10" y="T11"/>
                </a:cxn>
              </a:cxnLst>
              <a:rect l="T18" t="T19" r="T20" b="T21"/>
              <a:pathLst>
                <a:path w="75" h="88">
                  <a:moveTo>
                    <a:pt x="0" y="15"/>
                  </a:moveTo>
                  <a:lnTo>
                    <a:pt x="21" y="0"/>
                  </a:lnTo>
                  <a:lnTo>
                    <a:pt x="19" y="42"/>
                  </a:lnTo>
                  <a:lnTo>
                    <a:pt x="75" y="57"/>
                  </a:lnTo>
                  <a:lnTo>
                    <a:pt x="39" y="88"/>
                  </a:lnTo>
                  <a:lnTo>
                    <a:pt x="0" y="1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35" name="Freeform 280">
              <a:extLst>
                <a:ext uri="{FF2B5EF4-FFF2-40B4-BE49-F238E27FC236}">
                  <a16:creationId xmlns:a16="http://schemas.microsoft.com/office/drawing/2014/main" id="{BF4A2240-7910-3F7E-0DB1-6F6643C58A2E}"/>
                </a:ext>
              </a:extLst>
            </p:cNvPr>
            <p:cNvSpPr>
              <a:spLocks/>
            </p:cNvSpPr>
            <p:nvPr/>
          </p:nvSpPr>
          <p:spPr bwMode="auto">
            <a:xfrm>
              <a:off x="9194506" y="5738313"/>
              <a:ext cx="27026" cy="16243"/>
            </a:xfrm>
            <a:custGeom>
              <a:avLst/>
              <a:gdLst>
                <a:gd name="T0" fmla="*/ 0 w 40"/>
                <a:gd name="T1" fmla="*/ 1 h 23"/>
                <a:gd name="T2" fmla="*/ 0 w 40"/>
                <a:gd name="T3" fmla="*/ 0 h 23"/>
                <a:gd name="T4" fmla="*/ 1 w 40"/>
                <a:gd name="T5" fmla="*/ 1 h 23"/>
                <a:gd name="T6" fmla="*/ 0 w 40"/>
                <a:gd name="T7" fmla="*/ 1 h 23"/>
                <a:gd name="T8" fmla="*/ 0 60000 65536"/>
                <a:gd name="T9" fmla="*/ 0 60000 65536"/>
                <a:gd name="T10" fmla="*/ 0 60000 65536"/>
                <a:gd name="T11" fmla="*/ 0 60000 65536"/>
                <a:gd name="T12" fmla="*/ 0 w 40"/>
                <a:gd name="T13" fmla="*/ 0 h 23"/>
                <a:gd name="T14" fmla="*/ 40 w 40"/>
                <a:gd name="T15" fmla="*/ 23 h 23"/>
              </a:gdLst>
              <a:ahLst/>
              <a:cxnLst>
                <a:cxn ang="T8">
                  <a:pos x="T0" y="T1"/>
                </a:cxn>
                <a:cxn ang="T9">
                  <a:pos x="T2" y="T3"/>
                </a:cxn>
                <a:cxn ang="T10">
                  <a:pos x="T4" y="T5"/>
                </a:cxn>
                <a:cxn ang="T11">
                  <a:pos x="T6" y="T7"/>
                </a:cxn>
              </a:cxnLst>
              <a:rect l="T12" t="T13" r="T14" b="T15"/>
              <a:pathLst>
                <a:path w="40" h="23">
                  <a:moveTo>
                    <a:pt x="0" y="17"/>
                  </a:moveTo>
                  <a:lnTo>
                    <a:pt x="11" y="0"/>
                  </a:lnTo>
                  <a:lnTo>
                    <a:pt x="40" y="23"/>
                  </a:lnTo>
                  <a:lnTo>
                    <a:pt x="0" y="1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36" name="Freeform 281">
              <a:extLst>
                <a:ext uri="{FF2B5EF4-FFF2-40B4-BE49-F238E27FC236}">
                  <a16:creationId xmlns:a16="http://schemas.microsoft.com/office/drawing/2014/main" id="{8FD62AC6-8C99-750B-3792-57A8F4DC693F}"/>
                </a:ext>
              </a:extLst>
            </p:cNvPr>
            <p:cNvSpPr>
              <a:spLocks/>
            </p:cNvSpPr>
            <p:nvPr/>
          </p:nvSpPr>
          <p:spPr bwMode="auto">
            <a:xfrm>
              <a:off x="9214162" y="5691904"/>
              <a:ext cx="73709" cy="85860"/>
            </a:xfrm>
            <a:custGeom>
              <a:avLst/>
              <a:gdLst>
                <a:gd name="T0" fmla="*/ 0 w 104"/>
                <a:gd name="T1" fmla="*/ 2 h 134"/>
                <a:gd name="T2" fmla="*/ 0 w 104"/>
                <a:gd name="T3" fmla="*/ 2 h 134"/>
                <a:gd name="T4" fmla="*/ 2 w 104"/>
                <a:gd name="T5" fmla="*/ 2 h 134"/>
                <a:gd name="T6" fmla="*/ 1 w 104"/>
                <a:gd name="T7" fmla="*/ 1 h 134"/>
                <a:gd name="T8" fmla="*/ 2 w 104"/>
                <a:gd name="T9" fmla="*/ 1 h 134"/>
                <a:gd name="T10" fmla="*/ 1 w 104"/>
                <a:gd name="T11" fmla="*/ 1 h 134"/>
                <a:gd name="T12" fmla="*/ 1 w 104"/>
                <a:gd name="T13" fmla="*/ 0 h 134"/>
                <a:gd name="T14" fmla="*/ 2 w 104"/>
                <a:gd name="T15" fmla="*/ 0 h 134"/>
                <a:gd name="T16" fmla="*/ 3 w 104"/>
                <a:gd name="T17" fmla="*/ 3 h 134"/>
                <a:gd name="T18" fmla="*/ 0 w 104"/>
                <a:gd name="T19" fmla="*/ 2 h 13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4"/>
                <a:gd name="T31" fmla="*/ 0 h 134"/>
                <a:gd name="T32" fmla="*/ 104 w 104"/>
                <a:gd name="T33" fmla="*/ 134 h 13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4" h="134">
                  <a:moveTo>
                    <a:pt x="0" y="108"/>
                  </a:moveTo>
                  <a:lnTo>
                    <a:pt x="15" y="88"/>
                  </a:lnTo>
                  <a:lnTo>
                    <a:pt x="73" y="100"/>
                  </a:lnTo>
                  <a:lnTo>
                    <a:pt x="47" y="65"/>
                  </a:lnTo>
                  <a:lnTo>
                    <a:pt x="74" y="44"/>
                  </a:lnTo>
                  <a:lnTo>
                    <a:pt x="32" y="40"/>
                  </a:lnTo>
                  <a:lnTo>
                    <a:pt x="32" y="7"/>
                  </a:lnTo>
                  <a:lnTo>
                    <a:pt x="102" y="0"/>
                  </a:lnTo>
                  <a:lnTo>
                    <a:pt x="104" y="134"/>
                  </a:lnTo>
                  <a:lnTo>
                    <a:pt x="0" y="10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37" name="Freeform 282">
              <a:extLst>
                <a:ext uri="{FF2B5EF4-FFF2-40B4-BE49-F238E27FC236}">
                  <a16:creationId xmlns:a16="http://schemas.microsoft.com/office/drawing/2014/main" id="{1A2DEE27-8C4D-159C-495D-68D761EACD0A}"/>
                </a:ext>
              </a:extLst>
            </p:cNvPr>
            <p:cNvSpPr>
              <a:spLocks/>
            </p:cNvSpPr>
            <p:nvPr/>
          </p:nvSpPr>
          <p:spPr bwMode="auto">
            <a:xfrm>
              <a:off x="9251016" y="5791686"/>
              <a:ext cx="54053" cy="18564"/>
            </a:xfrm>
            <a:custGeom>
              <a:avLst/>
              <a:gdLst>
                <a:gd name="T0" fmla="*/ 0 w 78"/>
                <a:gd name="T1" fmla="*/ 0 h 28"/>
                <a:gd name="T2" fmla="*/ 2 w 78"/>
                <a:gd name="T3" fmla="*/ 0 h 28"/>
                <a:gd name="T4" fmla="*/ 2 w 78"/>
                <a:gd name="T5" fmla="*/ 1 h 28"/>
                <a:gd name="T6" fmla="*/ 0 w 78"/>
                <a:gd name="T7" fmla="*/ 0 h 28"/>
                <a:gd name="T8" fmla="*/ 0 60000 65536"/>
                <a:gd name="T9" fmla="*/ 0 60000 65536"/>
                <a:gd name="T10" fmla="*/ 0 60000 65536"/>
                <a:gd name="T11" fmla="*/ 0 60000 65536"/>
                <a:gd name="T12" fmla="*/ 0 w 78"/>
                <a:gd name="T13" fmla="*/ 0 h 28"/>
                <a:gd name="T14" fmla="*/ 78 w 78"/>
                <a:gd name="T15" fmla="*/ 28 h 28"/>
              </a:gdLst>
              <a:ahLst/>
              <a:cxnLst>
                <a:cxn ang="T8">
                  <a:pos x="T0" y="T1"/>
                </a:cxn>
                <a:cxn ang="T9">
                  <a:pos x="T2" y="T3"/>
                </a:cxn>
                <a:cxn ang="T10">
                  <a:pos x="T4" y="T5"/>
                </a:cxn>
                <a:cxn ang="T11">
                  <a:pos x="T6" y="T7"/>
                </a:cxn>
              </a:cxnLst>
              <a:rect l="T12" t="T13" r="T14" b="T15"/>
              <a:pathLst>
                <a:path w="78" h="28">
                  <a:moveTo>
                    <a:pt x="0" y="0"/>
                  </a:moveTo>
                  <a:lnTo>
                    <a:pt x="71" y="7"/>
                  </a:lnTo>
                  <a:lnTo>
                    <a:pt x="78" y="28"/>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38" name="Freeform 283">
              <a:extLst>
                <a:ext uri="{FF2B5EF4-FFF2-40B4-BE49-F238E27FC236}">
                  <a16:creationId xmlns:a16="http://schemas.microsoft.com/office/drawing/2014/main" id="{67DBA51D-17FF-05AC-B193-A4206D7DA49B}"/>
                </a:ext>
              </a:extLst>
            </p:cNvPr>
            <p:cNvSpPr>
              <a:spLocks/>
            </p:cNvSpPr>
            <p:nvPr/>
          </p:nvSpPr>
          <p:spPr bwMode="auto">
            <a:xfrm>
              <a:off x="9302612" y="5780084"/>
              <a:ext cx="27026" cy="11603"/>
            </a:xfrm>
            <a:custGeom>
              <a:avLst/>
              <a:gdLst>
                <a:gd name="T0" fmla="*/ 0 w 37"/>
                <a:gd name="T1" fmla="*/ 0 h 18"/>
                <a:gd name="T2" fmla="*/ 0 w 37"/>
                <a:gd name="T3" fmla="*/ 0 h 18"/>
                <a:gd name="T4" fmla="*/ 1 w 37"/>
                <a:gd name="T5" fmla="*/ 0 h 18"/>
                <a:gd name="T6" fmla="*/ 0 w 37"/>
                <a:gd name="T7" fmla="*/ 0 h 18"/>
                <a:gd name="T8" fmla="*/ 0 60000 65536"/>
                <a:gd name="T9" fmla="*/ 0 60000 65536"/>
                <a:gd name="T10" fmla="*/ 0 60000 65536"/>
                <a:gd name="T11" fmla="*/ 0 60000 65536"/>
                <a:gd name="T12" fmla="*/ 0 w 37"/>
                <a:gd name="T13" fmla="*/ 0 h 18"/>
                <a:gd name="T14" fmla="*/ 37 w 37"/>
                <a:gd name="T15" fmla="*/ 18 h 18"/>
              </a:gdLst>
              <a:ahLst/>
              <a:cxnLst>
                <a:cxn ang="T8">
                  <a:pos x="T0" y="T1"/>
                </a:cxn>
                <a:cxn ang="T9">
                  <a:pos x="T2" y="T3"/>
                </a:cxn>
                <a:cxn ang="T10">
                  <a:pos x="T4" y="T5"/>
                </a:cxn>
                <a:cxn ang="T11">
                  <a:pos x="T6" y="T7"/>
                </a:cxn>
              </a:cxnLst>
              <a:rect l="T12" t="T13" r="T14" b="T15"/>
              <a:pathLst>
                <a:path w="37" h="18">
                  <a:moveTo>
                    <a:pt x="0" y="18"/>
                  </a:moveTo>
                  <a:lnTo>
                    <a:pt x="8" y="0"/>
                  </a:lnTo>
                  <a:lnTo>
                    <a:pt x="37" y="18"/>
                  </a:lnTo>
                  <a:lnTo>
                    <a:pt x="0" y="1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39" name="Freeform 284">
              <a:extLst>
                <a:ext uri="{FF2B5EF4-FFF2-40B4-BE49-F238E27FC236}">
                  <a16:creationId xmlns:a16="http://schemas.microsoft.com/office/drawing/2014/main" id="{AEB70467-75EE-7C4D-270D-EE21E35B5471}"/>
                </a:ext>
              </a:extLst>
            </p:cNvPr>
            <p:cNvSpPr>
              <a:spLocks/>
            </p:cNvSpPr>
            <p:nvPr/>
          </p:nvSpPr>
          <p:spPr bwMode="auto">
            <a:xfrm>
              <a:off x="9012692" y="3635926"/>
              <a:ext cx="319402" cy="482667"/>
            </a:xfrm>
            <a:custGeom>
              <a:avLst/>
              <a:gdLst>
                <a:gd name="T0" fmla="*/ 0 w 459"/>
                <a:gd name="T1" fmla="*/ 11 h 730"/>
                <a:gd name="T2" fmla="*/ 1 w 459"/>
                <a:gd name="T3" fmla="*/ 13 h 730"/>
                <a:gd name="T4" fmla="*/ 3 w 459"/>
                <a:gd name="T5" fmla="*/ 13 h 730"/>
                <a:gd name="T6" fmla="*/ 5 w 459"/>
                <a:gd name="T7" fmla="*/ 15 h 730"/>
                <a:gd name="T8" fmla="*/ 7 w 459"/>
                <a:gd name="T9" fmla="*/ 15 h 730"/>
                <a:gd name="T10" fmla="*/ 7 w 459"/>
                <a:gd name="T11" fmla="*/ 17 h 730"/>
                <a:gd name="T12" fmla="*/ 8 w 459"/>
                <a:gd name="T13" fmla="*/ 17 h 730"/>
                <a:gd name="T14" fmla="*/ 8 w 459"/>
                <a:gd name="T15" fmla="*/ 14 h 730"/>
                <a:gd name="T16" fmla="*/ 8 w 459"/>
                <a:gd name="T17" fmla="*/ 12 h 730"/>
                <a:gd name="T18" fmla="*/ 8 w 459"/>
                <a:gd name="T19" fmla="*/ 12 h 730"/>
                <a:gd name="T20" fmla="*/ 8 w 459"/>
                <a:gd name="T21" fmla="*/ 11 h 730"/>
                <a:gd name="T22" fmla="*/ 10 w 459"/>
                <a:gd name="T23" fmla="*/ 11 h 730"/>
                <a:gd name="T24" fmla="*/ 10 w 459"/>
                <a:gd name="T25" fmla="*/ 11 h 730"/>
                <a:gd name="T26" fmla="*/ 10 w 459"/>
                <a:gd name="T27" fmla="*/ 10 h 730"/>
                <a:gd name="T28" fmla="*/ 10 w 459"/>
                <a:gd name="T29" fmla="*/ 6 h 730"/>
                <a:gd name="T30" fmla="*/ 8 w 459"/>
                <a:gd name="T31" fmla="*/ 7 h 730"/>
                <a:gd name="T32" fmla="*/ 8 w 459"/>
                <a:gd name="T33" fmla="*/ 6 h 730"/>
                <a:gd name="T34" fmla="*/ 6 w 459"/>
                <a:gd name="T35" fmla="*/ 5 h 730"/>
                <a:gd name="T36" fmla="*/ 5 w 459"/>
                <a:gd name="T37" fmla="*/ 3 h 730"/>
                <a:gd name="T38" fmla="*/ 7 w 459"/>
                <a:gd name="T39" fmla="*/ 1 h 730"/>
                <a:gd name="T40" fmla="*/ 6 w 459"/>
                <a:gd name="T41" fmla="*/ 0 h 730"/>
                <a:gd name="T42" fmla="*/ 3 w 459"/>
                <a:gd name="T43" fmla="*/ 1 h 730"/>
                <a:gd name="T44" fmla="*/ 2 w 459"/>
                <a:gd name="T45" fmla="*/ 5 h 730"/>
                <a:gd name="T46" fmla="*/ 1 w 459"/>
                <a:gd name="T47" fmla="*/ 4 h 730"/>
                <a:gd name="T48" fmla="*/ 1 w 459"/>
                <a:gd name="T49" fmla="*/ 5 h 730"/>
                <a:gd name="T50" fmla="*/ 1 w 459"/>
                <a:gd name="T51" fmla="*/ 9 h 730"/>
                <a:gd name="T52" fmla="*/ 2 w 459"/>
                <a:gd name="T53" fmla="*/ 9 h 730"/>
                <a:gd name="T54" fmla="*/ 0 w 459"/>
                <a:gd name="T55" fmla="*/ 11 h 73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59"/>
                <a:gd name="T85" fmla="*/ 0 h 730"/>
                <a:gd name="T86" fmla="*/ 459 w 459"/>
                <a:gd name="T87" fmla="*/ 730 h 73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59" h="730">
                  <a:moveTo>
                    <a:pt x="0" y="488"/>
                  </a:moveTo>
                  <a:lnTo>
                    <a:pt x="56" y="540"/>
                  </a:lnTo>
                  <a:lnTo>
                    <a:pt x="138" y="552"/>
                  </a:lnTo>
                  <a:lnTo>
                    <a:pt x="220" y="653"/>
                  </a:lnTo>
                  <a:lnTo>
                    <a:pt x="330" y="663"/>
                  </a:lnTo>
                  <a:lnTo>
                    <a:pt x="314" y="713"/>
                  </a:lnTo>
                  <a:lnTo>
                    <a:pt x="342" y="730"/>
                  </a:lnTo>
                  <a:lnTo>
                    <a:pt x="359" y="604"/>
                  </a:lnTo>
                  <a:lnTo>
                    <a:pt x="338" y="525"/>
                  </a:lnTo>
                  <a:lnTo>
                    <a:pt x="375" y="522"/>
                  </a:lnTo>
                  <a:lnTo>
                    <a:pt x="349" y="477"/>
                  </a:lnTo>
                  <a:lnTo>
                    <a:pt x="437" y="461"/>
                  </a:lnTo>
                  <a:lnTo>
                    <a:pt x="459" y="491"/>
                  </a:lnTo>
                  <a:lnTo>
                    <a:pt x="424" y="427"/>
                  </a:lnTo>
                  <a:lnTo>
                    <a:pt x="436" y="274"/>
                  </a:lnTo>
                  <a:lnTo>
                    <a:pt x="362" y="280"/>
                  </a:lnTo>
                  <a:lnTo>
                    <a:pt x="338" y="242"/>
                  </a:lnTo>
                  <a:lnTo>
                    <a:pt x="264" y="231"/>
                  </a:lnTo>
                  <a:lnTo>
                    <a:pt x="216" y="143"/>
                  </a:lnTo>
                  <a:lnTo>
                    <a:pt x="289" y="27"/>
                  </a:lnTo>
                  <a:lnTo>
                    <a:pt x="279" y="0"/>
                  </a:lnTo>
                  <a:lnTo>
                    <a:pt x="148" y="63"/>
                  </a:lnTo>
                  <a:lnTo>
                    <a:pt x="78" y="195"/>
                  </a:lnTo>
                  <a:lnTo>
                    <a:pt x="54" y="165"/>
                  </a:lnTo>
                  <a:lnTo>
                    <a:pt x="39" y="228"/>
                  </a:lnTo>
                  <a:lnTo>
                    <a:pt x="54" y="373"/>
                  </a:lnTo>
                  <a:lnTo>
                    <a:pt x="71" y="373"/>
                  </a:lnTo>
                  <a:lnTo>
                    <a:pt x="0" y="48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40" name="Freeform 285">
              <a:extLst>
                <a:ext uri="{FF2B5EF4-FFF2-40B4-BE49-F238E27FC236}">
                  <a16:creationId xmlns:a16="http://schemas.microsoft.com/office/drawing/2014/main" id="{2376F173-D445-B8D7-9FFC-DE6E057A9466}"/>
                </a:ext>
              </a:extLst>
            </p:cNvPr>
            <p:cNvSpPr>
              <a:spLocks/>
            </p:cNvSpPr>
            <p:nvPr/>
          </p:nvSpPr>
          <p:spPr bwMode="auto">
            <a:xfrm>
              <a:off x="8828422" y="3675374"/>
              <a:ext cx="83537" cy="78897"/>
            </a:xfrm>
            <a:custGeom>
              <a:avLst/>
              <a:gdLst>
                <a:gd name="T0" fmla="*/ 0 w 118"/>
                <a:gd name="T1" fmla="*/ 0 h 118"/>
                <a:gd name="T2" fmla="*/ 0 w 118"/>
                <a:gd name="T3" fmla="*/ 1 h 118"/>
                <a:gd name="T4" fmla="*/ 1 w 118"/>
                <a:gd name="T5" fmla="*/ 1 h 118"/>
                <a:gd name="T6" fmla="*/ 2 w 118"/>
                <a:gd name="T7" fmla="*/ 3 h 118"/>
                <a:gd name="T8" fmla="*/ 3 w 118"/>
                <a:gd name="T9" fmla="*/ 1 h 118"/>
                <a:gd name="T10" fmla="*/ 2 w 118"/>
                <a:gd name="T11" fmla="*/ 0 h 118"/>
                <a:gd name="T12" fmla="*/ 0 w 118"/>
                <a:gd name="T13" fmla="*/ 0 h 118"/>
                <a:gd name="T14" fmla="*/ 0 60000 65536"/>
                <a:gd name="T15" fmla="*/ 0 60000 65536"/>
                <a:gd name="T16" fmla="*/ 0 60000 65536"/>
                <a:gd name="T17" fmla="*/ 0 60000 65536"/>
                <a:gd name="T18" fmla="*/ 0 60000 65536"/>
                <a:gd name="T19" fmla="*/ 0 60000 65536"/>
                <a:gd name="T20" fmla="*/ 0 60000 65536"/>
                <a:gd name="T21" fmla="*/ 0 w 118"/>
                <a:gd name="T22" fmla="*/ 0 h 118"/>
                <a:gd name="T23" fmla="*/ 118 w 118"/>
                <a:gd name="T24" fmla="*/ 118 h 11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8" h="118">
                  <a:moveTo>
                    <a:pt x="0" y="0"/>
                  </a:moveTo>
                  <a:lnTo>
                    <a:pt x="1" y="46"/>
                  </a:lnTo>
                  <a:lnTo>
                    <a:pt x="26" y="39"/>
                  </a:lnTo>
                  <a:lnTo>
                    <a:pt x="100" y="118"/>
                  </a:lnTo>
                  <a:lnTo>
                    <a:pt x="118" y="58"/>
                  </a:lnTo>
                  <a:lnTo>
                    <a:pt x="79" y="4"/>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41" name="Freeform 286">
              <a:extLst>
                <a:ext uri="{FF2B5EF4-FFF2-40B4-BE49-F238E27FC236}">
                  <a16:creationId xmlns:a16="http://schemas.microsoft.com/office/drawing/2014/main" id="{E81912F9-4971-38B6-F13F-4882756E4E74}"/>
                </a:ext>
              </a:extLst>
            </p:cNvPr>
            <p:cNvSpPr>
              <a:spLocks/>
            </p:cNvSpPr>
            <p:nvPr/>
          </p:nvSpPr>
          <p:spPr bwMode="auto">
            <a:xfrm>
              <a:off x="8848078" y="3313375"/>
              <a:ext cx="287462" cy="97461"/>
            </a:xfrm>
            <a:custGeom>
              <a:avLst/>
              <a:gdLst>
                <a:gd name="T0" fmla="*/ 0 w 412"/>
                <a:gd name="T1" fmla="*/ 1 h 149"/>
                <a:gd name="T2" fmla="*/ 1 w 412"/>
                <a:gd name="T3" fmla="*/ 0 h 149"/>
                <a:gd name="T4" fmla="*/ 4 w 412"/>
                <a:gd name="T5" fmla="*/ 0 h 149"/>
                <a:gd name="T6" fmla="*/ 9 w 412"/>
                <a:gd name="T7" fmla="*/ 3 h 149"/>
                <a:gd name="T8" fmla="*/ 6 w 412"/>
                <a:gd name="T9" fmla="*/ 3 h 149"/>
                <a:gd name="T10" fmla="*/ 7 w 412"/>
                <a:gd name="T11" fmla="*/ 3 h 149"/>
                <a:gd name="T12" fmla="*/ 5 w 412"/>
                <a:gd name="T13" fmla="*/ 2 h 149"/>
                <a:gd name="T14" fmla="*/ 3 w 412"/>
                <a:gd name="T15" fmla="*/ 1 h 149"/>
                <a:gd name="T16" fmla="*/ 3 w 412"/>
                <a:gd name="T17" fmla="*/ 1 h 149"/>
                <a:gd name="T18" fmla="*/ 0 w 412"/>
                <a:gd name="T19" fmla="*/ 1 h 14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12"/>
                <a:gd name="T31" fmla="*/ 0 h 149"/>
                <a:gd name="T32" fmla="*/ 412 w 412"/>
                <a:gd name="T33" fmla="*/ 149 h 14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12" h="149">
                  <a:moveTo>
                    <a:pt x="0" y="58"/>
                  </a:moveTo>
                  <a:lnTo>
                    <a:pt x="56" y="7"/>
                  </a:lnTo>
                  <a:lnTo>
                    <a:pt x="161" y="0"/>
                  </a:lnTo>
                  <a:lnTo>
                    <a:pt x="412" y="127"/>
                  </a:lnTo>
                  <a:lnTo>
                    <a:pt x="279" y="149"/>
                  </a:lnTo>
                  <a:lnTo>
                    <a:pt x="301" y="120"/>
                  </a:lnTo>
                  <a:lnTo>
                    <a:pt x="236" y="72"/>
                  </a:lnTo>
                  <a:lnTo>
                    <a:pt x="115" y="43"/>
                  </a:lnTo>
                  <a:lnTo>
                    <a:pt x="119" y="24"/>
                  </a:lnTo>
                  <a:lnTo>
                    <a:pt x="0" y="5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42" name="Freeform 287">
              <a:extLst>
                <a:ext uri="{FF2B5EF4-FFF2-40B4-BE49-F238E27FC236}">
                  <a16:creationId xmlns:a16="http://schemas.microsoft.com/office/drawing/2014/main" id="{09DB5A32-5FC4-8516-F500-02E398C986C5}"/>
                </a:ext>
              </a:extLst>
            </p:cNvPr>
            <p:cNvSpPr>
              <a:spLocks/>
            </p:cNvSpPr>
            <p:nvPr/>
          </p:nvSpPr>
          <p:spPr bwMode="auto">
            <a:xfrm>
              <a:off x="9201877" y="3410836"/>
              <a:ext cx="85992" cy="53372"/>
            </a:xfrm>
            <a:custGeom>
              <a:avLst/>
              <a:gdLst>
                <a:gd name="T0" fmla="*/ 0 w 127"/>
                <a:gd name="T1" fmla="*/ 0 h 82"/>
                <a:gd name="T2" fmla="*/ 0 w 127"/>
                <a:gd name="T3" fmla="*/ 2 h 82"/>
                <a:gd name="T4" fmla="*/ 3 w 127"/>
                <a:gd name="T5" fmla="*/ 1 h 82"/>
                <a:gd name="T6" fmla="*/ 2 w 127"/>
                <a:gd name="T7" fmla="*/ 0 h 82"/>
                <a:gd name="T8" fmla="*/ 0 w 127"/>
                <a:gd name="T9" fmla="*/ 0 h 82"/>
                <a:gd name="T10" fmla="*/ 0 60000 65536"/>
                <a:gd name="T11" fmla="*/ 0 60000 65536"/>
                <a:gd name="T12" fmla="*/ 0 60000 65536"/>
                <a:gd name="T13" fmla="*/ 0 60000 65536"/>
                <a:gd name="T14" fmla="*/ 0 60000 65536"/>
                <a:gd name="T15" fmla="*/ 0 w 127"/>
                <a:gd name="T16" fmla="*/ 0 h 82"/>
                <a:gd name="T17" fmla="*/ 127 w 127"/>
                <a:gd name="T18" fmla="*/ 82 h 82"/>
              </a:gdLst>
              <a:ahLst/>
              <a:cxnLst>
                <a:cxn ang="T10">
                  <a:pos x="T0" y="T1"/>
                </a:cxn>
                <a:cxn ang="T11">
                  <a:pos x="T2" y="T3"/>
                </a:cxn>
                <a:cxn ang="T12">
                  <a:pos x="T4" y="T5"/>
                </a:cxn>
                <a:cxn ang="T13">
                  <a:pos x="T6" y="T7"/>
                </a:cxn>
                <a:cxn ang="T14">
                  <a:pos x="T8" y="T9"/>
                </a:cxn>
              </a:cxnLst>
              <a:rect l="T15" t="T16" r="T17" b="T18"/>
              <a:pathLst>
                <a:path w="127" h="82">
                  <a:moveTo>
                    <a:pt x="0" y="0"/>
                  </a:moveTo>
                  <a:lnTo>
                    <a:pt x="0" y="82"/>
                  </a:lnTo>
                  <a:lnTo>
                    <a:pt x="127" y="58"/>
                  </a:lnTo>
                  <a:lnTo>
                    <a:pt x="72" y="9"/>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43" name="Freeform 288">
              <a:extLst>
                <a:ext uri="{FF2B5EF4-FFF2-40B4-BE49-F238E27FC236}">
                  <a16:creationId xmlns:a16="http://schemas.microsoft.com/office/drawing/2014/main" id="{602DEEBA-C9DE-8504-CF7A-8DB720D0F8C3}"/>
                </a:ext>
              </a:extLst>
            </p:cNvPr>
            <p:cNvSpPr>
              <a:spLocks/>
            </p:cNvSpPr>
            <p:nvPr/>
          </p:nvSpPr>
          <p:spPr bwMode="auto">
            <a:xfrm>
              <a:off x="8958640" y="3956158"/>
              <a:ext cx="149873" cy="183321"/>
            </a:xfrm>
            <a:custGeom>
              <a:avLst/>
              <a:gdLst>
                <a:gd name="T0" fmla="*/ 0 w 212"/>
                <a:gd name="T1" fmla="*/ 3 h 275"/>
                <a:gd name="T2" fmla="*/ 0 w 212"/>
                <a:gd name="T3" fmla="*/ 4 h 275"/>
                <a:gd name="T4" fmla="*/ 1 w 212"/>
                <a:gd name="T5" fmla="*/ 4 h 275"/>
                <a:gd name="T6" fmla="*/ 0 w 212"/>
                <a:gd name="T7" fmla="*/ 5 h 275"/>
                <a:gd name="T8" fmla="*/ 0 w 212"/>
                <a:gd name="T9" fmla="*/ 6 h 275"/>
                <a:gd name="T10" fmla="*/ 1 w 212"/>
                <a:gd name="T11" fmla="*/ 7 h 275"/>
                <a:gd name="T12" fmla="*/ 3 w 212"/>
                <a:gd name="T13" fmla="*/ 5 h 275"/>
                <a:gd name="T14" fmla="*/ 5 w 212"/>
                <a:gd name="T15" fmla="*/ 3 h 275"/>
                <a:gd name="T16" fmla="*/ 5 w 212"/>
                <a:gd name="T17" fmla="*/ 1 h 275"/>
                <a:gd name="T18" fmla="*/ 3 w 212"/>
                <a:gd name="T19" fmla="*/ 1 h 275"/>
                <a:gd name="T20" fmla="*/ 2 w 212"/>
                <a:gd name="T21" fmla="*/ 0 h 275"/>
                <a:gd name="T22" fmla="*/ 1 w 212"/>
                <a:gd name="T23" fmla="*/ 1 h 275"/>
                <a:gd name="T24" fmla="*/ 0 w 212"/>
                <a:gd name="T25" fmla="*/ 3 h 27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12"/>
                <a:gd name="T40" fmla="*/ 0 h 275"/>
                <a:gd name="T41" fmla="*/ 212 w 212"/>
                <a:gd name="T42" fmla="*/ 275 h 27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12" h="275">
                  <a:moveTo>
                    <a:pt x="0" y="106"/>
                  </a:moveTo>
                  <a:lnTo>
                    <a:pt x="1" y="160"/>
                  </a:lnTo>
                  <a:lnTo>
                    <a:pt x="42" y="175"/>
                  </a:lnTo>
                  <a:lnTo>
                    <a:pt x="18" y="215"/>
                  </a:lnTo>
                  <a:lnTo>
                    <a:pt x="12" y="263"/>
                  </a:lnTo>
                  <a:lnTo>
                    <a:pt x="62" y="275"/>
                  </a:lnTo>
                  <a:lnTo>
                    <a:pt x="107" y="196"/>
                  </a:lnTo>
                  <a:lnTo>
                    <a:pt x="194" y="139"/>
                  </a:lnTo>
                  <a:lnTo>
                    <a:pt x="212" y="64"/>
                  </a:lnTo>
                  <a:lnTo>
                    <a:pt x="130" y="52"/>
                  </a:lnTo>
                  <a:lnTo>
                    <a:pt x="74" y="0"/>
                  </a:lnTo>
                  <a:lnTo>
                    <a:pt x="28" y="26"/>
                  </a:lnTo>
                  <a:lnTo>
                    <a:pt x="0" y="10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44" name="Freeform 289">
              <a:extLst>
                <a:ext uri="{FF2B5EF4-FFF2-40B4-BE49-F238E27FC236}">
                  <a16:creationId xmlns:a16="http://schemas.microsoft.com/office/drawing/2014/main" id="{4784D482-AE90-0D7A-A991-61F1F0713D02}"/>
                </a:ext>
              </a:extLst>
            </p:cNvPr>
            <p:cNvSpPr>
              <a:spLocks/>
            </p:cNvSpPr>
            <p:nvPr/>
          </p:nvSpPr>
          <p:spPr bwMode="auto">
            <a:xfrm>
              <a:off x="8710490" y="3573273"/>
              <a:ext cx="63881" cy="30166"/>
            </a:xfrm>
            <a:custGeom>
              <a:avLst/>
              <a:gdLst>
                <a:gd name="T0" fmla="*/ 0 w 89"/>
                <a:gd name="T1" fmla="*/ 1 h 44"/>
                <a:gd name="T2" fmla="*/ 1 w 89"/>
                <a:gd name="T3" fmla="*/ 0 h 44"/>
                <a:gd name="T4" fmla="*/ 2 w 89"/>
                <a:gd name="T5" fmla="*/ 1 h 44"/>
                <a:gd name="T6" fmla="*/ 0 w 89"/>
                <a:gd name="T7" fmla="*/ 1 h 44"/>
                <a:gd name="T8" fmla="*/ 0 60000 65536"/>
                <a:gd name="T9" fmla="*/ 0 60000 65536"/>
                <a:gd name="T10" fmla="*/ 0 60000 65536"/>
                <a:gd name="T11" fmla="*/ 0 60000 65536"/>
                <a:gd name="T12" fmla="*/ 0 w 89"/>
                <a:gd name="T13" fmla="*/ 0 h 44"/>
                <a:gd name="T14" fmla="*/ 89 w 89"/>
                <a:gd name="T15" fmla="*/ 44 h 44"/>
              </a:gdLst>
              <a:ahLst/>
              <a:cxnLst>
                <a:cxn ang="T8">
                  <a:pos x="T0" y="T1"/>
                </a:cxn>
                <a:cxn ang="T9">
                  <a:pos x="T2" y="T3"/>
                </a:cxn>
                <a:cxn ang="T10">
                  <a:pos x="T4" y="T5"/>
                </a:cxn>
                <a:cxn ang="T11">
                  <a:pos x="T6" y="T7"/>
                </a:cxn>
              </a:cxnLst>
              <a:rect l="T12" t="T13" r="T14" b="T15"/>
              <a:pathLst>
                <a:path w="89" h="44">
                  <a:moveTo>
                    <a:pt x="0" y="32"/>
                  </a:moveTo>
                  <a:lnTo>
                    <a:pt x="27" y="0"/>
                  </a:lnTo>
                  <a:lnTo>
                    <a:pt x="89" y="44"/>
                  </a:lnTo>
                  <a:lnTo>
                    <a:pt x="0" y="3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45" name="Freeform 290">
              <a:extLst>
                <a:ext uri="{FF2B5EF4-FFF2-40B4-BE49-F238E27FC236}">
                  <a16:creationId xmlns:a16="http://schemas.microsoft.com/office/drawing/2014/main" id="{92DBE01C-28A8-4D67-6CBB-2884D0B2C5DF}"/>
                </a:ext>
              </a:extLst>
            </p:cNvPr>
            <p:cNvSpPr>
              <a:spLocks/>
            </p:cNvSpPr>
            <p:nvPr/>
          </p:nvSpPr>
          <p:spPr bwMode="auto">
            <a:xfrm>
              <a:off x="9491796" y="5638532"/>
              <a:ext cx="41768" cy="27846"/>
            </a:xfrm>
            <a:custGeom>
              <a:avLst/>
              <a:gdLst>
                <a:gd name="T0" fmla="*/ 0 w 59"/>
                <a:gd name="T1" fmla="*/ 1 h 41"/>
                <a:gd name="T2" fmla="*/ 1 w 59"/>
                <a:gd name="T3" fmla="*/ 1 h 41"/>
                <a:gd name="T4" fmla="*/ 0 w 59"/>
                <a:gd name="T5" fmla="*/ 0 h 41"/>
                <a:gd name="T6" fmla="*/ 1 w 59"/>
                <a:gd name="T7" fmla="*/ 0 h 41"/>
                <a:gd name="T8" fmla="*/ 0 w 59"/>
                <a:gd name="T9" fmla="*/ 1 h 41"/>
                <a:gd name="T10" fmla="*/ 0 60000 65536"/>
                <a:gd name="T11" fmla="*/ 0 60000 65536"/>
                <a:gd name="T12" fmla="*/ 0 60000 65536"/>
                <a:gd name="T13" fmla="*/ 0 60000 65536"/>
                <a:gd name="T14" fmla="*/ 0 60000 65536"/>
                <a:gd name="T15" fmla="*/ 0 w 59"/>
                <a:gd name="T16" fmla="*/ 0 h 41"/>
                <a:gd name="T17" fmla="*/ 59 w 59"/>
                <a:gd name="T18" fmla="*/ 41 h 41"/>
              </a:gdLst>
              <a:ahLst/>
              <a:cxnLst>
                <a:cxn ang="T10">
                  <a:pos x="T0" y="T1"/>
                </a:cxn>
                <a:cxn ang="T11">
                  <a:pos x="T2" y="T3"/>
                </a:cxn>
                <a:cxn ang="T12">
                  <a:pos x="T4" y="T5"/>
                </a:cxn>
                <a:cxn ang="T13">
                  <a:pos x="T6" y="T7"/>
                </a:cxn>
                <a:cxn ang="T14">
                  <a:pos x="T8" y="T9"/>
                </a:cxn>
              </a:cxnLst>
              <a:rect l="T15" t="T16" r="T17" b="T18"/>
              <a:pathLst>
                <a:path w="59" h="41">
                  <a:moveTo>
                    <a:pt x="0" y="41"/>
                  </a:moveTo>
                  <a:lnTo>
                    <a:pt x="32" y="19"/>
                  </a:lnTo>
                  <a:lnTo>
                    <a:pt x="19" y="0"/>
                  </a:lnTo>
                  <a:lnTo>
                    <a:pt x="59" y="6"/>
                  </a:lnTo>
                  <a:lnTo>
                    <a:pt x="0" y="4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46" name="Freeform 291">
              <a:extLst>
                <a:ext uri="{FF2B5EF4-FFF2-40B4-BE49-F238E27FC236}">
                  <a16:creationId xmlns:a16="http://schemas.microsoft.com/office/drawing/2014/main" id="{AFCD702E-0827-B306-D832-29108C6FE417}"/>
                </a:ext>
              </a:extLst>
            </p:cNvPr>
            <p:cNvSpPr>
              <a:spLocks/>
            </p:cNvSpPr>
            <p:nvPr/>
          </p:nvSpPr>
          <p:spPr bwMode="auto">
            <a:xfrm>
              <a:off x="9523736" y="5638532"/>
              <a:ext cx="46682" cy="27846"/>
            </a:xfrm>
            <a:custGeom>
              <a:avLst/>
              <a:gdLst>
                <a:gd name="T0" fmla="*/ 0 w 68"/>
                <a:gd name="T1" fmla="*/ 1 h 47"/>
                <a:gd name="T2" fmla="*/ 1 w 68"/>
                <a:gd name="T3" fmla="*/ 0 h 47"/>
                <a:gd name="T4" fmla="*/ 1 w 68"/>
                <a:gd name="T5" fmla="*/ 0 h 47"/>
                <a:gd name="T6" fmla="*/ 0 w 68"/>
                <a:gd name="T7" fmla="*/ 1 h 47"/>
                <a:gd name="T8" fmla="*/ 0 60000 65536"/>
                <a:gd name="T9" fmla="*/ 0 60000 65536"/>
                <a:gd name="T10" fmla="*/ 0 60000 65536"/>
                <a:gd name="T11" fmla="*/ 0 60000 65536"/>
                <a:gd name="T12" fmla="*/ 0 w 68"/>
                <a:gd name="T13" fmla="*/ 0 h 47"/>
                <a:gd name="T14" fmla="*/ 68 w 68"/>
                <a:gd name="T15" fmla="*/ 47 h 47"/>
              </a:gdLst>
              <a:ahLst/>
              <a:cxnLst>
                <a:cxn ang="T8">
                  <a:pos x="T0" y="T1"/>
                </a:cxn>
                <a:cxn ang="T9">
                  <a:pos x="T2" y="T3"/>
                </a:cxn>
                <a:cxn ang="T10">
                  <a:pos x="T4" y="T5"/>
                </a:cxn>
                <a:cxn ang="T11">
                  <a:pos x="T6" y="T7"/>
                </a:cxn>
              </a:cxnLst>
              <a:rect l="T12" t="T13" r="T14" b="T15"/>
              <a:pathLst>
                <a:path w="68" h="47">
                  <a:moveTo>
                    <a:pt x="0" y="47"/>
                  </a:moveTo>
                  <a:lnTo>
                    <a:pt x="34" y="0"/>
                  </a:lnTo>
                  <a:lnTo>
                    <a:pt x="68" y="16"/>
                  </a:lnTo>
                  <a:lnTo>
                    <a:pt x="0" y="4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47" name="Freeform 292">
              <a:extLst>
                <a:ext uri="{FF2B5EF4-FFF2-40B4-BE49-F238E27FC236}">
                  <a16:creationId xmlns:a16="http://schemas.microsoft.com/office/drawing/2014/main" id="{7E7F5606-A38E-142D-782D-DF095C77A4F3}"/>
                </a:ext>
              </a:extLst>
            </p:cNvPr>
            <p:cNvSpPr>
              <a:spLocks/>
            </p:cNvSpPr>
            <p:nvPr/>
          </p:nvSpPr>
          <p:spPr bwMode="auto">
            <a:xfrm>
              <a:off x="9666239" y="3835491"/>
              <a:ext cx="76165" cy="102103"/>
            </a:xfrm>
            <a:custGeom>
              <a:avLst/>
              <a:gdLst>
                <a:gd name="T0" fmla="*/ 0 w 107"/>
                <a:gd name="T1" fmla="*/ 3 h 154"/>
                <a:gd name="T2" fmla="*/ 0 w 107"/>
                <a:gd name="T3" fmla="*/ 0 h 154"/>
                <a:gd name="T4" fmla="*/ 3 w 107"/>
                <a:gd name="T5" fmla="*/ 1 h 154"/>
                <a:gd name="T6" fmla="*/ 1 w 107"/>
                <a:gd name="T7" fmla="*/ 4 h 154"/>
                <a:gd name="T8" fmla="*/ 0 w 107"/>
                <a:gd name="T9" fmla="*/ 3 h 154"/>
                <a:gd name="T10" fmla="*/ 0 60000 65536"/>
                <a:gd name="T11" fmla="*/ 0 60000 65536"/>
                <a:gd name="T12" fmla="*/ 0 60000 65536"/>
                <a:gd name="T13" fmla="*/ 0 60000 65536"/>
                <a:gd name="T14" fmla="*/ 0 60000 65536"/>
                <a:gd name="T15" fmla="*/ 0 w 107"/>
                <a:gd name="T16" fmla="*/ 0 h 154"/>
                <a:gd name="T17" fmla="*/ 107 w 107"/>
                <a:gd name="T18" fmla="*/ 154 h 154"/>
              </a:gdLst>
              <a:ahLst/>
              <a:cxnLst>
                <a:cxn ang="T10">
                  <a:pos x="T0" y="T1"/>
                </a:cxn>
                <a:cxn ang="T11">
                  <a:pos x="T2" y="T3"/>
                </a:cxn>
                <a:cxn ang="T12">
                  <a:pos x="T4" y="T5"/>
                </a:cxn>
                <a:cxn ang="T13">
                  <a:pos x="T6" y="T7"/>
                </a:cxn>
                <a:cxn ang="T14">
                  <a:pos x="T8" y="T9"/>
                </a:cxn>
              </a:cxnLst>
              <a:rect l="T15" t="T16" r="T17" b="T18"/>
              <a:pathLst>
                <a:path w="107" h="154">
                  <a:moveTo>
                    <a:pt x="0" y="149"/>
                  </a:moveTo>
                  <a:lnTo>
                    <a:pt x="13" y="0"/>
                  </a:lnTo>
                  <a:lnTo>
                    <a:pt x="107" y="67"/>
                  </a:lnTo>
                  <a:lnTo>
                    <a:pt x="52" y="154"/>
                  </a:lnTo>
                  <a:lnTo>
                    <a:pt x="0" y="14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48" name="Freeform 293">
              <a:extLst>
                <a:ext uri="{FF2B5EF4-FFF2-40B4-BE49-F238E27FC236}">
                  <a16:creationId xmlns:a16="http://schemas.microsoft.com/office/drawing/2014/main" id="{38D339C7-2C14-900A-5C30-BB3DE28C0757}"/>
                </a:ext>
              </a:extLst>
            </p:cNvPr>
            <p:cNvSpPr>
              <a:spLocks/>
            </p:cNvSpPr>
            <p:nvPr/>
          </p:nvSpPr>
          <p:spPr bwMode="auto">
            <a:xfrm>
              <a:off x="9169937" y="695832"/>
              <a:ext cx="1624037" cy="1299490"/>
            </a:xfrm>
            <a:custGeom>
              <a:avLst/>
              <a:gdLst>
                <a:gd name="T0" fmla="*/ 6 w 2319"/>
                <a:gd name="T1" fmla="*/ 11 h 1964"/>
                <a:gd name="T2" fmla="*/ 7 w 2319"/>
                <a:gd name="T3" fmla="*/ 9 h 1964"/>
                <a:gd name="T4" fmla="*/ 5 w 2319"/>
                <a:gd name="T5" fmla="*/ 8 h 1964"/>
                <a:gd name="T6" fmla="*/ 10 w 2319"/>
                <a:gd name="T7" fmla="*/ 4 h 1964"/>
                <a:gd name="T8" fmla="*/ 15 w 2319"/>
                <a:gd name="T9" fmla="*/ 3 h 1964"/>
                <a:gd name="T10" fmla="*/ 20 w 2319"/>
                <a:gd name="T11" fmla="*/ 5 h 1964"/>
                <a:gd name="T12" fmla="*/ 19 w 2319"/>
                <a:gd name="T13" fmla="*/ 3 h 1964"/>
                <a:gd name="T14" fmla="*/ 25 w 2319"/>
                <a:gd name="T15" fmla="*/ 4 h 1964"/>
                <a:gd name="T16" fmla="*/ 29 w 2319"/>
                <a:gd name="T17" fmla="*/ 3 h 1964"/>
                <a:gd name="T18" fmla="*/ 24 w 2319"/>
                <a:gd name="T19" fmla="*/ 1 h 1964"/>
                <a:gd name="T20" fmla="*/ 29 w 2319"/>
                <a:gd name="T21" fmla="*/ 2 h 1964"/>
                <a:gd name="T22" fmla="*/ 29 w 2319"/>
                <a:gd name="T23" fmla="*/ 0 h 1964"/>
                <a:gd name="T24" fmla="*/ 40 w 2319"/>
                <a:gd name="T25" fmla="*/ 1 h 1964"/>
                <a:gd name="T26" fmla="*/ 41 w 2319"/>
                <a:gd name="T27" fmla="*/ 1 h 1964"/>
                <a:gd name="T28" fmla="*/ 45 w 2319"/>
                <a:gd name="T29" fmla="*/ 3 h 1964"/>
                <a:gd name="T30" fmla="*/ 34 w 2319"/>
                <a:gd name="T31" fmla="*/ 4 h 1964"/>
                <a:gd name="T32" fmla="*/ 40 w 2319"/>
                <a:gd name="T33" fmla="*/ 5 h 1964"/>
                <a:gd name="T34" fmla="*/ 46 w 2319"/>
                <a:gd name="T35" fmla="*/ 5 h 1964"/>
                <a:gd name="T36" fmla="*/ 51 w 2319"/>
                <a:gd name="T37" fmla="*/ 4 h 1964"/>
                <a:gd name="T38" fmla="*/ 46 w 2319"/>
                <a:gd name="T39" fmla="*/ 7 h 1964"/>
                <a:gd name="T40" fmla="*/ 49 w 2319"/>
                <a:gd name="T41" fmla="*/ 9 h 1964"/>
                <a:gd name="T42" fmla="*/ 46 w 2319"/>
                <a:gd name="T43" fmla="*/ 11 h 1964"/>
                <a:gd name="T44" fmla="*/ 46 w 2319"/>
                <a:gd name="T45" fmla="*/ 14 h 1964"/>
                <a:gd name="T46" fmla="*/ 45 w 2319"/>
                <a:gd name="T47" fmla="*/ 15 h 1964"/>
                <a:gd name="T48" fmla="*/ 47 w 2319"/>
                <a:gd name="T49" fmla="*/ 17 h 1964"/>
                <a:gd name="T50" fmla="*/ 45 w 2319"/>
                <a:gd name="T51" fmla="*/ 19 h 1964"/>
                <a:gd name="T52" fmla="*/ 46 w 2319"/>
                <a:gd name="T53" fmla="*/ 20 h 1964"/>
                <a:gd name="T54" fmla="*/ 46 w 2319"/>
                <a:gd name="T55" fmla="*/ 22 h 1964"/>
                <a:gd name="T56" fmla="*/ 41 w 2319"/>
                <a:gd name="T57" fmla="*/ 23 h 1964"/>
                <a:gd name="T58" fmla="*/ 42 w 2319"/>
                <a:gd name="T59" fmla="*/ 25 h 1964"/>
                <a:gd name="T60" fmla="*/ 45 w 2319"/>
                <a:gd name="T61" fmla="*/ 26 h 1964"/>
                <a:gd name="T62" fmla="*/ 44 w 2319"/>
                <a:gd name="T63" fmla="*/ 28 h 1964"/>
                <a:gd name="T64" fmla="*/ 40 w 2319"/>
                <a:gd name="T65" fmla="*/ 26 h 1964"/>
                <a:gd name="T66" fmla="*/ 41 w 2319"/>
                <a:gd name="T67" fmla="*/ 29 h 1964"/>
                <a:gd name="T68" fmla="*/ 41 w 2319"/>
                <a:gd name="T69" fmla="*/ 32 h 1964"/>
                <a:gd name="T70" fmla="*/ 36 w 2319"/>
                <a:gd name="T71" fmla="*/ 33 h 1964"/>
                <a:gd name="T72" fmla="*/ 32 w 2319"/>
                <a:gd name="T73" fmla="*/ 36 h 1964"/>
                <a:gd name="T74" fmla="*/ 31 w 2319"/>
                <a:gd name="T75" fmla="*/ 36 h 1964"/>
                <a:gd name="T76" fmla="*/ 28 w 2319"/>
                <a:gd name="T77" fmla="*/ 38 h 1964"/>
                <a:gd name="T78" fmla="*/ 28 w 2319"/>
                <a:gd name="T79" fmla="*/ 40 h 1964"/>
                <a:gd name="T80" fmla="*/ 28 w 2319"/>
                <a:gd name="T81" fmla="*/ 41 h 1964"/>
                <a:gd name="T82" fmla="*/ 26 w 2319"/>
                <a:gd name="T83" fmla="*/ 45 h 1964"/>
                <a:gd name="T84" fmla="*/ 22 w 2319"/>
                <a:gd name="T85" fmla="*/ 44 h 1964"/>
                <a:gd name="T86" fmla="*/ 21 w 2319"/>
                <a:gd name="T87" fmla="*/ 43 h 1964"/>
                <a:gd name="T88" fmla="*/ 19 w 2319"/>
                <a:gd name="T89" fmla="*/ 39 h 1964"/>
                <a:gd name="T90" fmla="*/ 19 w 2319"/>
                <a:gd name="T91" fmla="*/ 37 h 1964"/>
                <a:gd name="T92" fmla="*/ 18 w 2319"/>
                <a:gd name="T93" fmla="*/ 33 h 1964"/>
                <a:gd name="T94" fmla="*/ 18 w 2319"/>
                <a:gd name="T95" fmla="*/ 32 h 1964"/>
                <a:gd name="T96" fmla="*/ 18 w 2319"/>
                <a:gd name="T97" fmla="*/ 29 h 1964"/>
                <a:gd name="T98" fmla="*/ 20 w 2319"/>
                <a:gd name="T99" fmla="*/ 28 h 1964"/>
                <a:gd name="T100" fmla="*/ 19 w 2319"/>
                <a:gd name="T101" fmla="*/ 27 h 1964"/>
                <a:gd name="T102" fmla="*/ 17 w 2319"/>
                <a:gd name="T103" fmla="*/ 27 h 1964"/>
                <a:gd name="T104" fmla="*/ 15 w 2319"/>
                <a:gd name="T105" fmla="*/ 25 h 1964"/>
                <a:gd name="T106" fmla="*/ 14 w 2319"/>
                <a:gd name="T107" fmla="*/ 21 h 1964"/>
                <a:gd name="T108" fmla="*/ 11 w 2319"/>
                <a:gd name="T109" fmla="*/ 17 h 1964"/>
                <a:gd name="T110" fmla="*/ 6 w 2319"/>
                <a:gd name="T111" fmla="*/ 18 h 1964"/>
                <a:gd name="T112" fmla="*/ 1 w 2319"/>
                <a:gd name="T113" fmla="*/ 15 h 1964"/>
                <a:gd name="T114" fmla="*/ 6 w 2319"/>
                <a:gd name="T115" fmla="*/ 14 h 196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319"/>
                <a:gd name="T175" fmla="*/ 0 h 1964"/>
                <a:gd name="T176" fmla="*/ 2319 w 2319"/>
                <a:gd name="T177" fmla="*/ 1964 h 196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319" h="1964">
                  <a:moveTo>
                    <a:pt x="0" y="551"/>
                  </a:moveTo>
                  <a:lnTo>
                    <a:pt x="13" y="521"/>
                  </a:lnTo>
                  <a:lnTo>
                    <a:pt x="162" y="463"/>
                  </a:lnTo>
                  <a:lnTo>
                    <a:pt x="261" y="463"/>
                  </a:lnTo>
                  <a:lnTo>
                    <a:pt x="315" y="418"/>
                  </a:lnTo>
                  <a:lnTo>
                    <a:pt x="296" y="405"/>
                  </a:lnTo>
                  <a:lnTo>
                    <a:pt x="329" y="390"/>
                  </a:lnTo>
                  <a:lnTo>
                    <a:pt x="302" y="380"/>
                  </a:lnTo>
                  <a:lnTo>
                    <a:pt x="354" y="363"/>
                  </a:lnTo>
                  <a:lnTo>
                    <a:pt x="335" y="346"/>
                  </a:lnTo>
                  <a:lnTo>
                    <a:pt x="267" y="376"/>
                  </a:lnTo>
                  <a:lnTo>
                    <a:pt x="200" y="338"/>
                  </a:lnTo>
                  <a:lnTo>
                    <a:pt x="284" y="317"/>
                  </a:lnTo>
                  <a:lnTo>
                    <a:pt x="332" y="254"/>
                  </a:lnTo>
                  <a:lnTo>
                    <a:pt x="437" y="250"/>
                  </a:lnTo>
                  <a:lnTo>
                    <a:pt x="432" y="185"/>
                  </a:lnTo>
                  <a:lnTo>
                    <a:pt x="507" y="184"/>
                  </a:lnTo>
                  <a:lnTo>
                    <a:pt x="586" y="230"/>
                  </a:lnTo>
                  <a:lnTo>
                    <a:pt x="493" y="168"/>
                  </a:lnTo>
                  <a:lnTo>
                    <a:pt x="669" y="126"/>
                  </a:lnTo>
                  <a:lnTo>
                    <a:pt x="713" y="156"/>
                  </a:lnTo>
                  <a:lnTo>
                    <a:pt x="719" y="214"/>
                  </a:lnTo>
                  <a:lnTo>
                    <a:pt x="740" y="165"/>
                  </a:lnTo>
                  <a:lnTo>
                    <a:pt x="854" y="199"/>
                  </a:lnTo>
                  <a:lnTo>
                    <a:pt x="814" y="172"/>
                  </a:lnTo>
                  <a:lnTo>
                    <a:pt x="868" y="176"/>
                  </a:lnTo>
                  <a:lnTo>
                    <a:pt x="821" y="142"/>
                  </a:lnTo>
                  <a:lnTo>
                    <a:pt x="808" y="115"/>
                  </a:lnTo>
                  <a:lnTo>
                    <a:pt x="832" y="108"/>
                  </a:lnTo>
                  <a:lnTo>
                    <a:pt x="1056" y="192"/>
                  </a:lnTo>
                  <a:lnTo>
                    <a:pt x="1039" y="165"/>
                  </a:lnTo>
                  <a:lnTo>
                    <a:pt x="1086" y="161"/>
                  </a:lnTo>
                  <a:lnTo>
                    <a:pt x="1056" y="137"/>
                  </a:lnTo>
                  <a:lnTo>
                    <a:pt x="1132" y="142"/>
                  </a:lnTo>
                  <a:lnTo>
                    <a:pt x="1012" y="81"/>
                  </a:lnTo>
                  <a:lnTo>
                    <a:pt x="1228" y="115"/>
                  </a:lnTo>
                  <a:lnTo>
                    <a:pt x="1181" y="80"/>
                  </a:lnTo>
                  <a:lnTo>
                    <a:pt x="1054" y="73"/>
                  </a:lnTo>
                  <a:lnTo>
                    <a:pt x="1096" y="71"/>
                  </a:lnTo>
                  <a:lnTo>
                    <a:pt x="1017" y="42"/>
                  </a:lnTo>
                  <a:lnTo>
                    <a:pt x="1110" y="48"/>
                  </a:lnTo>
                  <a:lnTo>
                    <a:pt x="1073" y="35"/>
                  </a:lnTo>
                  <a:lnTo>
                    <a:pt x="1112" y="26"/>
                  </a:lnTo>
                  <a:lnTo>
                    <a:pt x="1272" y="81"/>
                  </a:lnTo>
                  <a:lnTo>
                    <a:pt x="1253" y="61"/>
                  </a:lnTo>
                  <a:lnTo>
                    <a:pt x="1326" y="42"/>
                  </a:lnTo>
                  <a:lnTo>
                    <a:pt x="1264" y="35"/>
                  </a:lnTo>
                  <a:lnTo>
                    <a:pt x="1262" y="8"/>
                  </a:lnTo>
                  <a:lnTo>
                    <a:pt x="1303" y="0"/>
                  </a:lnTo>
                  <a:lnTo>
                    <a:pt x="1732" y="10"/>
                  </a:lnTo>
                  <a:lnTo>
                    <a:pt x="1762" y="25"/>
                  </a:lnTo>
                  <a:lnTo>
                    <a:pt x="1746" y="35"/>
                  </a:lnTo>
                  <a:lnTo>
                    <a:pt x="1462" y="38"/>
                  </a:lnTo>
                  <a:lnTo>
                    <a:pt x="1495" y="54"/>
                  </a:lnTo>
                  <a:lnTo>
                    <a:pt x="1384" y="71"/>
                  </a:lnTo>
                  <a:lnTo>
                    <a:pt x="1789" y="42"/>
                  </a:lnTo>
                  <a:lnTo>
                    <a:pt x="1802" y="68"/>
                  </a:lnTo>
                  <a:lnTo>
                    <a:pt x="1746" y="83"/>
                  </a:lnTo>
                  <a:lnTo>
                    <a:pt x="1842" y="72"/>
                  </a:lnTo>
                  <a:lnTo>
                    <a:pt x="1951" y="104"/>
                  </a:lnTo>
                  <a:lnTo>
                    <a:pt x="1789" y="156"/>
                  </a:lnTo>
                  <a:lnTo>
                    <a:pt x="1529" y="152"/>
                  </a:lnTo>
                  <a:lnTo>
                    <a:pt x="1591" y="161"/>
                  </a:lnTo>
                  <a:lnTo>
                    <a:pt x="1482" y="184"/>
                  </a:lnTo>
                  <a:lnTo>
                    <a:pt x="1482" y="207"/>
                  </a:lnTo>
                  <a:lnTo>
                    <a:pt x="1767" y="168"/>
                  </a:lnTo>
                  <a:lnTo>
                    <a:pt x="1790" y="185"/>
                  </a:lnTo>
                  <a:lnTo>
                    <a:pt x="1732" y="223"/>
                  </a:lnTo>
                  <a:lnTo>
                    <a:pt x="1912" y="161"/>
                  </a:lnTo>
                  <a:lnTo>
                    <a:pt x="1923" y="221"/>
                  </a:lnTo>
                  <a:lnTo>
                    <a:pt x="1833" y="328"/>
                  </a:lnTo>
                  <a:lnTo>
                    <a:pt x="2009" y="204"/>
                  </a:lnTo>
                  <a:lnTo>
                    <a:pt x="2006" y="223"/>
                  </a:lnTo>
                  <a:lnTo>
                    <a:pt x="2090" y="222"/>
                  </a:lnTo>
                  <a:lnTo>
                    <a:pt x="2116" y="184"/>
                  </a:lnTo>
                  <a:lnTo>
                    <a:pt x="2206" y="176"/>
                  </a:lnTo>
                  <a:lnTo>
                    <a:pt x="2319" y="211"/>
                  </a:lnTo>
                  <a:lnTo>
                    <a:pt x="2207" y="265"/>
                  </a:lnTo>
                  <a:lnTo>
                    <a:pt x="2214" y="286"/>
                  </a:lnTo>
                  <a:lnTo>
                    <a:pt x="1963" y="317"/>
                  </a:lnTo>
                  <a:lnTo>
                    <a:pt x="2166" y="319"/>
                  </a:lnTo>
                  <a:lnTo>
                    <a:pt x="2002" y="364"/>
                  </a:lnTo>
                  <a:lnTo>
                    <a:pt x="2013" y="394"/>
                  </a:lnTo>
                  <a:lnTo>
                    <a:pt x="2122" y="364"/>
                  </a:lnTo>
                  <a:lnTo>
                    <a:pt x="2043" y="405"/>
                  </a:lnTo>
                  <a:lnTo>
                    <a:pt x="2033" y="459"/>
                  </a:lnTo>
                  <a:lnTo>
                    <a:pt x="2056" y="445"/>
                  </a:lnTo>
                  <a:lnTo>
                    <a:pt x="1981" y="493"/>
                  </a:lnTo>
                  <a:lnTo>
                    <a:pt x="1954" y="593"/>
                  </a:lnTo>
                  <a:lnTo>
                    <a:pt x="1996" y="571"/>
                  </a:lnTo>
                  <a:lnTo>
                    <a:pt x="2050" y="593"/>
                  </a:lnTo>
                  <a:lnTo>
                    <a:pt x="1998" y="593"/>
                  </a:lnTo>
                  <a:lnTo>
                    <a:pt x="1998" y="622"/>
                  </a:lnTo>
                  <a:lnTo>
                    <a:pt x="2088" y="635"/>
                  </a:lnTo>
                  <a:lnTo>
                    <a:pt x="2090" y="672"/>
                  </a:lnTo>
                  <a:lnTo>
                    <a:pt x="1959" y="664"/>
                  </a:lnTo>
                  <a:lnTo>
                    <a:pt x="1996" y="682"/>
                  </a:lnTo>
                  <a:lnTo>
                    <a:pt x="1919" y="693"/>
                  </a:lnTo>
                  <a:lnTo>
                    <a:pt x="1959" y="732"/>
                  </a:lnTo>
                  <a:lnTo>
                    <a:pt x="2027" y="735"/>
                  </a:lnTo>
                  <a:lnTo>
                    <a:pt x="1986" y="758"/>
                  </a:lnTo>
                  <a:lnTo>
                    <a:pt x="2039" y="779"/>
                  </a:lnTo>
                  <a:lnTo>
                    <a:pt x="2037" y="829"/>
                  </a:lnTo>
                  <a:lnTo>
                    <a:pt x="1941" y="800"/>
                  </a:lnTo>
                  <a:lnTo>
                    <a:pt x="1997" y="827"/>
                  </a:lnTo>
                  <a:lnTo>
                    <a:pt x="1961" y="844"/>
                  </a:lnTo>
                  <a:lnTo>
                    <a:pt x="1996" y="842"/>
                  </a:lnTo>
                  <a:lnTo>
                    <a:pt x="1986" y="874"/>
                  </a:lnTo>
                  <a:lnTo>
                    <a:pt x="2054" y="890"/>
                  </a:lnTo>
                  <a:lnTo>
                    <a:pt x="1947" y="881"/>
                  </a:lnTo>
                  <a:lnTo>
                    <a:pt x="1923" y="900"/>
                  </a:lnTo>
                  <a:lnTo>
                    <a:pt x="2009" y="942"/>
                  </a:lnTo>
                  <a:lnTo>
                    <a:pt x="1997" y="974"/>
                  </a:lnTo>
                  <a:lnTo>
                    <a:pt x="1926" y="994"/>
                  </a:lnTo>
                  <a:lnTo>
                    <a:pt x="1861" y="947"/>
                  </a:lnTo>
                  <a:lnTo>
                    <a:pt x="1758" y="986"/>
                  </a:lnTo>
                  <a:lnTo>
                    <a:pt x="1830" y="1013"/>
                  </a:lnTo>
                  <a:lnTo>
                    <a:pt x="1762" y="1038"/>
                  </a:lnTo>
                  <a:lnTo>
                    <a:pt x="1837" y="1040"/>
                  </a:lnTo>
                  <a:lnTo>
                    <a:pt x="1813" y="1090"/>
                  </a:lnTo>
                  <a:lnTo>
                    <a:pt x="1842" y="1061"/>
                  </a:lnTo>
                  <a:lnTo>
                    <a:pt x="1923" y="1101"/>
                  </a:lnTo>
                  <a:lnTo>
                    <a:pt x="1897" y="1135"/>
                  </a:lnTo>
                  <a:lnTo>
                    <a:pt x="1947" y="1122"/>
                  </a:lnTo>
                  <a:lnTo>
                    <a:pt x="1923" y="1155"/>
                  </a:lnTo>
                  <a:lnTo>
                    <a:pt x="1957" y="1139"/>
                  </a:lnTo>
                  <a:lnTo>
                    <a:pt x="1961" y="1223"/>
                  </a:lnTo>
                  <a:lnTo>
                    <a:pt x="1923" y="1192"/>
                  </a:lnTo>
                  <a:lnTo>
                    <a:pt x="1923" y="1223"/>
                  </a:lnTo>
                  <a:lnTo>
                    <a:pt x="1889" y="1220"/>
                  </a:lnTo>
                  <a:lnTo>
                    <a:pt x="1842" y="1151"/>
                  </a:lnTo>
                  <a:lnTo>
                    <a:pt x="1732" y="1113"/>
                  </a:lnTo>
                  <a:lnTo>
                    <a:pt x="1808" y="1158"/>
                  </a:lnTo>
                  <a:lnTo>
                    <a:pt x="1706" y="1182"/>
                  </a:lnTo>
                  <a:lnTo>
                    <a:pt x="1678" y="1223"/>
                  </a:lnTo>
                  <a:lnTo>
                    <a:pt x="1774" y="1232"/>
                  </a:lnTo>
                  <a:lnTo>
                    <a:pt x="1692" y="1255"/>
                  </a:lnTo>
                  <a:lnTo>
                    <a:pt x="1814" y="1227"/>
                  </a:lnTo>
                  <a:lnTo>
                    <a:pt x="1932" y="1264"/>
                  </a:lnTo>
                  <a:lnTo>
                    <a:pt x="1779" y="1360"/>
                  </a:lnTo>
                  <a:lnTo>
                    <a:pt x="1631" y="1402"/>
                  </a:lnTo>
                  <a:lnTo>
                    <a:pt x="1579" y="1406"/>
                  </a:lnTo>
                  <a:lnTo>
                    <a:pt x="1543" y="1361"/>
                  </a:lnTo>
                  <a:lnTo>
                    <a:pt x="1559" y="1406"/>
                  </a:lnTo>
                  <a:lnTo>
                    <a:pt x="1516" y="1431"/>
                  </a:lnTo>
                  <a:lnTo>
                    <a:pt x="1462" y="1535"/>
                  </a:lnTo>
                  <a:lnTo>
                    <a:pt x="1417" y="1531"/>
                  </a:lnTo>
                  <a:lnTo>
                    <a:pt x="1407" y="1564"/>
                  </a:lnTo>
                  <a:lnTo>
                    <a:pt x="1365" y="1571"/>
                  </a:lnTo>
                  <a:lnTo>
                    <a:pt x="1339" y="1557"/>
                  </a:lnTo>
                  <a:lnTo>
                    <a:pt x="1372" y="1537"/>
                  </a:lnTo>
                  <a:lnTo>
                    <a:pt x="1338" y="1531"/>
                  </a:lnTo>
                  <a:lnTo>
                    <a:pt x="1324" y="1587"/>
                  </a:lnTo>
                  <a:lnTo>
                    <a:pt x="1251" y="1591"/>
                  </a:lnTo>
                  <a:lnTo>
                    <a:pt x="1253" y="1634"/>
                  </a:lnTo>
                  <a:lnTo>
                    <a:pt x="1213" y="1637"/>
                  </a:lnTo>
                  <a:lnTo>
                    <a:pt x="1247" y="1672"/>
                  </a:lnTo>
                  <a:lnTo>
                    <a:pt x="1199" y="1680"/>
                  </a:lnTo>
                  <a:lnTo>
                    <a:pt x="1236" y="1717"/>
                  </a:lnTo>
                  <a:lnTo>
                    <a:pt x="1204" y="1717"/>
                  </a:lnTo>
                  <a:lnTo>
                    <a:pt x="1230" y="1726"/>
                  </a:lnTo>
                  <a:lnTo>
                    <a:pt x="1204" y="1768"/>
                  </a:lnTo>
                  <a:lnTo>
                    <a:pt x="1181" y="1761"/>
                  </a:lnTo>
                  <a:lnTo>
                    <a:pt x="1199" y="1779"/>
                  </a:lnTo>
                  <a:lnTo>
                    <a:pt x="1152" y="1797"/>
                  </a:lnTo>
                  <a:lnTo>
                    <a:pt x="1181" y="1856"/>
                  </a:lnTo>
                  <a:lnTo>
                    <a:pt x="1152" y="1935"/>
                  </a:lnTo>
                  <a:lnTo>
                    <a:pt x="1118" y="1936"/>
                  </a:lnTo>
                  <a:lnTo>
                    <a:pt x="1143" y="1964"/>
                  </a:lnTo>
                  <a:lnTo>
                    <a:pt x="1065" y="1964"/>
                  </a:lnTo>
                  <a:lnTo>
                    <a:pt x="1056" y="1910"/>
                  </a:lnTo>
                  <a:lnTo>
                    <a:pt x="945" y="1918"/>
                  </a:lnTo>
                  <a:lnTo>
                    <a:pt x="973" y="1903"/>
                  </a:lnTo>
                  <a:lnTo>
                    <a:pt x="917" y="1883"/>
                  </a:lnTo>
                  <a:lnTo>
                    <a:pt x="941" y="1874"/>
                  </a:lnTo>
                  <a:lnTo>
                    <a:pt x="901" y="1874"/>
                  </a:lnTo>
                  <a:lnTo>
                    <a:pt x="918" y="1832"/>
                  </a:lnTo>
                  <a:lnTo>
                    <a:pt x="892" y="1840"/>
                  </a:lnTo>
                  <a:lnTo>
                    <a:pt x="821" y="1726"/>
                  </a:lnTo>
                  <a:lnTo>
                    <a:pt x="821" y="1694"/>
                  </a:lnTo>
                  <a:lnTo>
                    <a:pt x="877" y="1656"/>
                  </a:lnTo>
                  <a:lnTo>
                    <a:pt x="854" y="1645"/>
                  </a:lnTo>
                  <a:lnTo>
                    <a:pt x="798" y="1687"/>
                  </a:lnTo>
                  <a:lnTo>
                    <a:pt x="798" y="1602"/>
                  </a:lnTo>
                  <a:lnTo>
                    <a:pt x="747" y="1557"/>
                  </a:lnTo>
                  <a:lnTo>
                    <a:pt x="763" y="1492"/>
                  </a:lnTo>
                  <a:lnTo>
                    <a:pt x="729" y="1466"/>
                  </a:lnTo>
                  <a:lnTo>
                    <a:pt x="774" y="1410"/>
                  </a:lnTo>
                  <a:lnTo>
                    <a:pt x="747" y="1402"/>
                  </a:lnTo>
                  <a:lnTo>
                    <a:pt x="839" y="1402"/>
                  </a:lnTo>
                  <a:lnTo>
                    <a:pt x="830" y="1379"/>
                  </a:lnTo>
                  <a:lnTo>
                    <a:pt x="769" y="1381"/>
                  </a:lnTo>
                  <a:lnTo>
                    <a:pt x="861" y="1331"/>
                  </a:lnTo>
                  <a:lnTo>
                    <a:pt x="839" y="1314"/>
                  </a:lnTo>
                  <a:lnTo>
                    <a:pt x="861" y="1255"/>
                  </a:lnTo>
                  <a:lnTo>
                    <a:pt x="785" y="1254"/>
                  </a:lnTo>
                  <a:lnTo>
                    <a:pt x="703" y="1207"/>
                  </a:lnTo>
                  <a:lnTo>
                    <a:pt x="854" y="1232"/>
                  </a:lnTo>
                  <a:lnTo>
                    <a:pt x="828" y="1211"/>
                  </a:lnTo>
                  <a:lnTo>
                    <a:pt x="854" y="1203"/>
                  </a:lnTo>
                  <a:lnTo>
                    <a:pt x="793" y="1168"/>
                  </a:lnTo>
                  <a:lnTo>
                    <a:pt x="814" y="1151"/>
                  </a:lnTo>
                  <a:lnTo>
                    <a:pt x="782" y="1163"/>
                  </a:lnTo>
                  <a:lnTo>
                    <a:pt x="804" y="1142"/>
                  </a:lnTo>
                  <a:lnTo>
                    <a:pt x="765" y="1145"/>
                  </a:lnTo>
                  <a:lnTo>
                    <a:pt x="808" y="1126"/>
                  </a:lnTo>
                  <a:lnTo>
                    <a:pt x="740" y="1099"/>
                  </a:lnTo>
                  <a:lnTo>
                    <a:pt x="726" y="1142"/>
                  </a:lnTo>
                  <a:lnTo>
                    <a:pt x="669" y="1145"/>
                  </a:lnTo>
                  <a:lnTo>
                    <a:pt x="659" y="1126"/>
                  </a:lnTo>
                  <a:lnTo>
                    <a:pt x="698" y="1099"/>
                  </a:lnTo>
                  <a:lnTo>
                    <a:pt x="667" y="1099"/>
                  </a:lnTo>
                  <a:lnTo>
                    <a:pt x="703" y="1023"/>
                  </a:lnTo>
                  <a:lnTo>
                    <a:pt x="661" y="1011"/>
                  </a:lnTo>
                  <a:lnTo>
                    <a:pt x="680" y="978"/>
                  </a:lnTo>
                  <a:lnTo>
                    <a:pt x="618" y="889"/>
                  </a:lnTo>
                  <a:lnTo>
                    <a:pt x="637" y="888"/>
                  </a:lnTo>
                  <a:lnTo>
                    <a:pt x="554" y="808"/>
                  </a:lnTo>
                  <a:lnTo>
                    <a:pt x="554" y="779"/>
                  </a:lnTo>
                  <a:lnTo>
                    <a:pt x="461" y="741"/>
                  </a:lnTo>
                  <a:lnTo>
                    <a:pt x="376" y="720"/>
                  </a:lnTo>
                  <a:lnTo>
                    <a:pt x="293" y="756"/>
                  </a:lnTo>
                  <a:lnTo>
                    <a:pt x="230" y="732"/>
                  </a:lnTo>
                  <a:lnTo>
                    <a:pt x="254" y="762"/>
                  </a:lnTo>
                  <a:lnTo>
                    <a:pt x="188" y="748"/>
                  </a:lnTo>
                  <a:lnTo>
                    <a:pt x="128" y="718"/>
                  </a:lnTo>
                  <a:lnTo>
                    <a:pt x="188" y="693"/>
                  </a:lnTo>
                  <a:lnTo>
                    <a:pt x="57" y="664"/>
                  </a:lnTo>
                  <a:lnTo>
                    <a:pt x="105" y="639"/>
                  </a:lnTo>
                  <a:lnTo>
                    <a:pt x="261" y="647"/>
                  </a:lnTo>
                  <a:lnTo>
                    <a:pt x="275" y="637"/>
                  </a:lnTo>
                  <a:lnTo>
                    <a:pt x="251" y="620"/>
                  </a:lnTo>
                  <a:lnTo>
                    <a:pt x="274" y="605"/>
                  </a:lnTo>
                  <a:lnTo>
                    <a:pt x="138" y="616"/>
                  </a:lnTo>
                  <a:lnTo>
                    <a:pt x="0" y="55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49" name="Freeform 294">
              <a:extLst>
                <a:ext uri="{FF2B5EF4-FFF2-40B4-BE49-F238E27FC236}">
                  <a16:creationId xmlns:a16="http://schemas.microsoft.com/office/drawing/2014/main" id="{06F9F4D0-B539-068D-8FA3-2349B1376DA8}"/>
                </a:ext>
              </a:extLst>
            </p:cNvPr>
            <p:cNvSpPr>
              <a:spLocks/>
            </p:cNvSpPr>
            <p:nvPr/>
          </p:nvSpPr>
          <p:spPr bwMode="auto">
            <a:xfrm>
              <a:off x="8651522" y="3468850"/>
              <a:ext cx="105648" cy="127629"/>
            </a:xfrm>
            <a:custGeom>
              <a:avLst/>
              <a:gdLst>
                <a:gd name="T0" fmla="*/ 0 w 154"/>
                <a:gd name="T1" fmla="*/ 4 h 190"/>
                <a:gd name="T2" fmla="*/ 1 w 154"/>
                <a:gd name="T3" fmla="*/ 2 h 190"/>
                <a:gd name="T4" fmla="*/ 2 w 154"/>
                <a:gd name="T5" fmla="*/ 2 h 190"/>
                <a:gd name="T6" fmla="*/ 1 w 154"/>
                <a:gd name="T7" fmla="*/ 1 h 190"/>
                <a:gd name="T8" fmla="*/ 3 w 154"/>
                <a:gd name="T9" fmla="*/ 0 h 190"/>
                <a:gd name="T10" fmla="*/ 3 w 154"/>
                <a:gd name="T11" fmla="*/ 2 h 190"/>
                <a:gd name="T12" fmla="*/ 3 w 154"/>
                <a:gd name="T13" fmla="*/ 2 h 190"/>
                <a:gd name="T14" fmla="*/ 3 w 154"/>
                <a:gd name="T15" fmla="*/ 4 h 190"/>
                <a:gd name="T16" fmla="*/ 2 w 154"/>
                <a:gd name="T17" fmla="*/ 5 h 190"/>
                <a:gd name="T18" fmla="*/ 0 w 154"/>
                <a:gd name="T19" fmla="*/ 4 h 1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4"/>
                <a:gd name="T31" fmla="*/ 0 h 190"/>
                <a:gd name="T32" fmla="*/ 154 w 154"/>
                <a:gd name="T33" fmla="*/ 190 h 1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4" h="190">
                  <a:moveTo>
                    <a:pt x="0" y="154"/>
                  </a:moveTo>
                  <a:lnTo>
                    <a:pt x="35" y="83"/>
                  </a:lnTo>
                  <a:lnTo>
                    <a:pt x="74" y="82"/>
                  </a:lnTo>
                  <a:lnTo>
                    <a:pt x="33" y="24"/>
                  </a:lnTo>
                  <a:lnTo>
                    <a:pt x="123" y="0"/>
                  </a:lnTo>
                  <a:lnTo>
                    <a:pt x="134" y="90"/>
                  </a:lnTo>
                  <a:lnTo>
                    <a:pt x="154" y="98"/>
                  </a:lnTo>
                  <a:lnTo>
                    <a:pt x="114" y="158"/>
                  </a:lnTo>
                  <a:lnTo>
                    <a:pt x="87" y="190"/>
                  </a:lnTo>
                  <a:lnTo>
                    <a:pt x="0" y="15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50" name="Freeform 295">
              <a:extLst>
                <a:ext uri="{FF2B5EF4-FFF2-40B4-BE49-F238E27FC236}">
                  <a16:creationId xmlns:a16="http://schemas.microsoft.com/office/drawing/2014/main" id="{8D38705D-C86B-0767-839E-4B83DA531516}"/>
                </a:ext>
              </a:extLst>
            </p:cNvPr>
            <p:cNvSpPr>
              <a:spLocks/>
            </p:cNvSpPr>
            <p:nvPr/>
          </p:nvSpPr>
          <p:spPr bwMode="auto">
            <a:xfrm>
              <a:off x="9481969" y="3754272"/>
              <a:ext cx="125304" cy="199564"/>
            </a:xfrm>
            <a:custGeom>
              <a:avLst/>
              <a:gdLst>
                <a:gd name="T0" fmla="*/ 0 w 181"/>
                <a:gd name="T1" fmla="*/ 2 h 301"/>
                <a:gd name="T2" fmla="*/ 1 w 181"/>
                <a:gd name="T3" fmla="*/ 3 h 301"/>
                <a:gd name="T4" fmla="*/ 1 w 181"/>
                <a:gd name="T5" fmla="*/ 4 h 301"/>
                <a:gd name="T6" fmla="*/ 1 w 181"/>
                <a:gd name="T7" fmla="*/ 6 h 301"/>
                <a:gd name="T8" fmla="*/ 2 w 181"/>
                <a:gd name="T9" fmla="*/ 7 h 301"/>
                <a:gd name="T10" fmla="*/ 4 w 181"/>
                <a:gd name="T11" fmla="*/ 7 h 301"/>
                <a:gd name="T12" fmla="*/ 3 w 181"/>
                <a:gd name="T13" fmla="*/ 4 h 301"/>
                <a:gd name="T14" fmla="*/ 4 w 181"/>
                <a:gd name="T15" fmla="*/ 3 h 301"/>
                <a:gd name="T16" fmla="*/ 1 w 181"/>
                <a:gd name="T17" fmla="*/ 0 h 301"/>
                <a:gd name="T18" fmla="*/ 1 w 181"/>
                <a:gd name="T19" fmla="*/ 1 h 301"/>
                <a:gd name="T20" fmla="*/ 1 w 181"/>
                <a:gd name="T21" fmla="*/ 1 h 301"/>
                <a:gd name="T22" fmla="*/ 0 w 181"/>
                <a:gd name="T23" fmla="*/ 2 h 30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81"/>
                <a:gd name="T37" fmla="*/ 0 h 301"/>
                <a:gd name="T38" fmla="*/ 181 w 181"/>
                <a:gd name="T39" fmla="*/ 301 h 30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81" h="301">
                  <a:moveTo>
                    <a:pt x="0" y="100"/>
                  </a:moveTo>
                  <a:lnTo>
                    <a:pt x="30" y="140"/>
                  </a:lnTo>
                  <a:lnTo>
                    <a:pt x="59" y="171"/>
                  </a:lnTo>
                  <a:lnTo>
                    <a:pt x="52" y="255"/>
                  </a:lnTo>
                  <a:lnTo>
                    <a:pt x="75" y="301"/>
                  </a:lnTo>
                  <a:lnTo>
                    <a:pt x="181" y="284"/>
                  </a:lnTo>
                  <a:lnTo>
                    <a:pt x="119" y="190"/>
                  </a:lnTo>
                  <a:lnTo>
                    <a:pt x="163" y="111"/>
                  </a:lnTo>
                  <a:lnTo>
                    <a:pt x="53" y="0"/>
                  </a:lnTo>
                  <a:lnTo>
                    <a:pt x="20" y="32"/>
                  </a:lnTo>
                  <a:lnTo>
                    <a:pt x="34" y="61"/>
                  </a:lnTo>
                  <a:lnTo>
                    <a:pt x="0" y="10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51" name="Freeform 296">
              <a:extLst>
                <a:ext uri="{FF2B5EF4-FFF2-40B4-BE49-F238E27FC236}">
                  <a16:creationId xmlns:a16="http://schemas.microsoft.com/office/drawing/2014/main" id="{E417EECE-E53B-F47C-8C46-599348756F62}"/>
                </a:ext>
              </a:extLst>
            </p:cNvPr>
            <p:cNvSpPr>
              <a:spLocks/>
            </p:cNvSpPr>
            <p:nvPr/>
          </p:nvSpPr>
          <p:spPr bwMode="auto">
            <a:xfrm>
              <a:off x="9130625" y="3410836"/>
              <a:ext cx="71251" cy="53372"/>
            </a:xfrm>
            <a:custGeom>
              <a:avLst/>
              <a:gdLst>
                <a:gd name="T0" fmla="*/ 0 w 99"/>
                <a:gd name="T1" fmla="*/ 1 h 82"/>
                <a:gd name="T2" fmla="*/ 2 w 99"/>
                <a:gd name="T3" fmla="*/ 1 h 82"/>
                <a:gd name="T4" fmla="*/ 1 w 99"/>
                <a:gd name="T5" fmla="*/ 0 h 82"/>
                <a:gd name="T6" fmla="*/ 2 w 99"/>
                <a:gd name="T7" fmla="*/ 0 h 82"/>
                <a:gd name="T8" fmla="*/ 2 w 99"/>
                <a:gd name="T9" fmla="*/ 2 h 82"/>
                <a:gd name="T10" fmla="*/ 0 w 99"/>
                <a:gd name="T11" fmla="*/ 1 h 82"/>
                <a:gd name="T12" fmla="*/ 0 60000 65536"/>
                <a:gd name="T13" fmla="*/ 0 60000 65536"/>
                <a:gd name="T14" fmla="*/ 0 60000 65536"/>
                <a:gd name="T15" fmla="*/ 0 60000 65536"/>
                <a:gd name="T16" fmla="*/ 0 60000 65536"/>
                <a:gd name="T17" fmla="*/ 0 60000 65536"/>
                <a:gd name="T18" fmla="*/ 0 w 99"/>
                <a:gd name="T19" fmla="*/ 0 h 82"/>
                <a:gd name="T20" fmla="*/ 99 w 99"/>
                <a:gd name="T21" fmla="*/ 82 h 82"/>
              </a:gdLst>
              <a:ahLst/>
              <a:cxnLst>
                <a:cxn ang="T12">
                  <a:pos x="T0" y="T1"/>
                </a:cxn>
                <a:cxn ang="T13">
                  <a:pos x="T2" y="T3"/>
                </a:cxn>
                <a:cxn ang="T14">
                  <a:pos x="T4" y="T5"/>
                </a:cxn>
                <a:cxn ang="T15">
                  <a:pos x="T6" y="T7"/>
                </a:cxn>
                <a:cxn ang="T16">
                  <a:pos x="T8" y="T9"/>
                </a:cxn>
                <a:cxn ang="T17">
                  <a:pos x="T10" y="T11"/>
                </a:cxn>
              </a:cxnLst>
              <a:rect l="T18" t="T19" r="T20" b="T21"/>
              <a:pathLst>
                <a:path w="99" h="82">
                  <a:moveTo>
                    <a:pt x="0" y="63"/>
                  </a:moveTo>
                  <a:lnTo>
                    <a:pt x="74" y="60"/>
                  </a:lnTo>
                  <a:lnTo>
                    <a:pt x="37" y="6"/>
                  </a:lnTo>
                  <a:lnTo>
                    <a:pt x="99" y="0"/>
                  </a:lnTo>
                  <a:lnTo>
                    <a:pt x="99" y="82"/>
                  </a:lnTo>
                  <a:lnTo>
                    <a:pt x="0" y="6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52" name="Freeform 297">
              <a:extLst>
                <a:ext uri="{FF2B5EF4-FFF2-40B4-BE49-F238E27FC236}">
                  <a16:creationId xmlns:a16="http://schemas.microsoft.com/office/drawing/2014/main" id="{204780B5-A5A6-8172-BAC2-0EA22F900CA3}"/>
                </a:ext>
              </a:extLst>
            </p:cNvPr>
            <p:cNvSpPr>
              <a:spLocks/>
            </p:cNvSpPr>
            <p:nvPr/>
          </p:nvSpPr>
          <p:spPr bwMode="auto">
            <a:xfrm>
              <a:off x="8730144" y="3529182"/>
              <a:ext cx="162158" cy="88180"/>
            </a:xfrm>
            <a:custGeom>
              <a:avLst/>
              <a:gdLst>
                <a:gd name="T0" fmla="*/ 0 w 231"/>
                <a:gd name="T1" fmla="*/ 1 h 133"/>
                <a:gd name="T2" fmla="*/ 1 w 231"/>
                <a:gd name="T3" fmla="*/ 0 h 133"/>
                <a:gd name="T4" fmla="*/ 4 w 231"/>
                <a:gd name="T5" fmla="*/ 0 h 133"/>
                <a:gd name="T6" fmla="*/ 5 w 231"/>
                <a:gd name="T7" fmla="*/ 1 h 133"/>
                <a:gd name="T8" fmla="*/ 4 w 231"/>
                <a:gd name="T9" fmla="*/ 1 h 133"/>
                <a:gd name="T10" fmla="*/ 2 w 231"/>
                <a:gd name="T11" fmla="*/ 3 h 133"/>
                <a:gd name="T12" fmla="*/ 1 w 231"/>
                <a:gd name="T13" fmla="*/ 3 h 133"/>
                <a:gd name="T14" fmla="*/ 0 w 231"/>
                <a:gd name="T15" fmla="*/ 1 h 133"/>
                <a:gd name="T16" fmla="*/ 0 60000 65536"/>
                <a:gd name="T17" fmla="*/ 0 60000 65536"/>
                <a:gd name="T18" fmla="*/ 0 60000 65536"/>
                <a:gd name="T19" fmla="*/ 0 60000 65536"/>
                <a:gd name="T20" fmla="*/ 0 60000 65536"/>
                <a:gd name="T21" fmla="*/ 0 60000 65536"/>
                <a:gd name="T22" fmla="*/ 0 60000 65536"/>
                <a:gd name="T23" fmla="*/ 0 60000 65536"/>
                <a:gd name="T24" fmla="*/ 0 w 231"/>
                <a:gd name="T25" fmla="*/ 0 h 133"/>
                <a:gd name="T26" fmla="*/ 231 w 231"/>
                <a:gd name="T27" fmla="*/ 133 h 13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31" h="133">
                  <a:moveTo>
                    <a:pt x="0" y="68"/>
                  </a:moveTo>
                  <a:lnTo>
                    <a:pt x="40" y="8"/>
                  </a:lnTo>
                  <a:lnTo>
                    <a:pt x="163" y="0"/>
                  </a:lnTo>
                  <a:lnTo>
                    <a:pt x="231" y="42"/>
                  </a:lnTo>
                  <a:lnTo>
                    <a:pt x="176" y="52"/>
                  </a:lnTo>
                  <a:lnTo>
                    <a:pt x="79" y="133"/>
                  </a:lnTo>
                  <a:lnTo>
                    <a:pt x="62" y="112"/>
                  </a:lnTo>
                  <a:lnTo>
                    <a:pt x="0" y="6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53" name="Freeform 298">
              <a:extLst>
                <a:ext uri="{FF2B5EF4-FFF2-40B4-BE49-F238E27FC236}">
                  <a16:creationId xmlns:a16="http://schemas.microsoft.com/office/drawing/2014/main" id="{9E100F74-2979-609A-92A0-5CB1404BAD7A}"/>
                </a:ext>
              </a:extLst>
            </p:cNvPr>
            <p:cNvSpPr>
              <a:spLocks/>
            </p:cNvSpPr>
            <p:nvPr/>
          </p:nvSpPr>
          <p:spPr bwMode="auto">
            <a:xfrm>
              <a:off x="10462287" y="1700616"/>
              <a:ext cx="294833" cy="150834"/>
            </a:xfrm>
            <a:custGeom>
              <a:avLst/>
              <a:gdLst>
                <a:gd name="T0" fmla="*/ 0 w 420"/>
                <a:gd name="T1" fmla="*/ 2 h 223"/>
                <a:gd name="T2" fmla="*/ 1 w 420"/>
                <a:gd name="T3" fmla="*/ 2 h 223"/>
                <a:gd name="T4" fmla="*/ 0 w 420"/>
                <a:gd name="T5" fmla="*/ 1 h 223"/>
                <a:gd name="T6" fmla="*/ 1 w 420"/>
                <a:gd name="T7" fmla="*/ 1 h 223"/>
                <a:gd name="T8" fmla="*/ 1 w 420"/>
                <a:gd name="T9" fmla="*/ 1 h 223"/>
                <a:gd name="T10" fmla="*/ 2 w 420"/>
                <a:gd name="T11" fmla="*/ 1 h 223"/>
                <a:gd name="T12" fmla="*/ 1 w 420"/>
                <a:gd name="T13" fmla="*/ 0 h 223"/>
                <a:gd name="T14" fmla="*/ 3 w 420"/>
                <a:gd name="T15" fmla="*/ 1 h 223"/>
                <a:gd name="T16" fmla="*/ 3 w 420"/>
                <a:gd name="T17" fmla="*/ 2 h 223"/>
                <a:gd name="T18" fmla="*/ 4 w 420"/>
                <a:gd name="T19" fmla="*/ 1 h 223"/>
                <a:gd name="T20" fmla="*/ 5 w 420"/>
                <a:gd name="T21" fmla="*/ 1 h 223"/>
                <a:gd name="T22" fmla="*/ 5 w 420"/>
                <a:gd name="T23" fmla="*/ 1 h 223"/>
                <a:gd name="T24" fmla="*/ 6 w 420"/>
                <a:gd name="T25" fmla="*/ 1 h 223"/>
                <a:gd name="T26" fmla="*/ 5 w 420"/>
                <a:gd name="T27" fmla="*/ 1 h 223"/>
                <a:gd name="T28" fmla="*/ 7 w 420"/>
                <a:gd name="T29" fmla="*/ 1 h 223"/>
                <a:gd name="T30" fmla="*/ 7 w 420"/>
                <a:gd name="T31" fmla="*/ 0 h 223"/>
                <a:gd name="T32" fmla="*/ 8 w 420"/>
                <a:gd name="T33" fmla="*/ 1 h 223"/>
                <a:gd name="T34" fmla="*/ 9 w 420"/>
                <a:gd name="T35" fmla="*/ 0 h 223"/>
                <a:gd name="T36" fmla="*/ 8 w 420"/>
                <a:gd name="T37" fmla="*/ 1 h 223"/>
                <a:gd name="T38" fmla="*/ 10 w 420"/>
                <a:gd name="T39" fmla="*/ 3 h 223"/>
                <a:gd name="T40" fmla="*/ 9 w 420"/>
                <a:gd name="T41" fmla="*/ 4 h 223"/>
                <a:gd name="T42" fmla="*/ 5 w 420"/>
                <a:gd name="T43" fmla="*/ 6 h 223"/>
                <a:gd name="T44" fmla="*/ 2 w 420"/>
                <a:gd name="T45" fmla="*/ 5 h 223"/>
                <a:gd name="T46" fmla="*/ 3 w 420"/>
                <a:gd name="T47" fmla="*/ 3 h 223"/>
                <a:gd name="T48" fmla="*/ 1 w 420"/>
                <a:gd name="T49" fmla="*/ 3 h 223"/>
                <a:gd name="T50" fmla="*/ 3 w 420"/>
                <a:gd name="T51" fmla="*/ 3 h 223"/>
                <a:gd name="T52" fmla="*/ 2 w 420"/>
                <a:gd name="T53" fmla="*/ 2 h 223"/>
                <a:gd name="T54" fmla="*/ 3 w 420"/>
                <a:gd name="T55" fmla="*/ 2 h 223"/>
                <a:gd name="T56" fmla="*/ 0 w 420"/>
                <a:gd name="T57" fmla="*/ 2 h 22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420"/>
                <a:gd name="T88" fmla="*/ 0 h 223"/>
                <a:gd name="T89" fmla="*/ 420 w 420"/>
                <a:gd name="T90" fmla="*/ 223 h 223"/>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420" h="223">
                  <a:moveTo>
                    <a:pt x="0" y="79"/>
                  </a:moveTo>
                  <a:lnTo>
                    <a:pt x="29" y="69"/>
                  </a:lnTo>
                  <a:lnTo>
                    <a:pt x="12" y="50"/>
                  </a:lnTo>
                  <a:lnTo>
                    <a:pt x="47" y="62"/>
                  </a:lnTo>
                  <a:lnTo>
                    <a:pt x="31" y="24"/>
                  </a:lnTo>
                  <a:lnTo>
                    <a:pt x="73" y="46"/>
                  </a:lnTo>
                  <a:lnTo>
                    <a:pt x="52" y="2"/>
                  </a:lnTo>
                  <a:lnTo>
                    <a:pt x="116" y="36"/>
                  </a:lnTo>
                  <a:lnTo>
                    <a:pt x="124" y="94"/>
                  </a:lnTo>
                  <a:lnTo>
                    <a:pt x="159" y="31"/>
                  </a:lnTo>
                  <a:lnTo>
                    <a:pt x="193" y="54"/>
                  </a:lnTo>
                  <a:lnTo>
                    <a:pt x="220" y="23"/>
                  </a:lnTo>
                  <a:lnTo>
                    <a:pt x="245" y="63"/>
                  </a:lnTo>
                  <a:lnTo>
                    <a:pt x="238" y="24"/>
                  </a:lnTo>
                  <a:lnTo>
                    <a:pt x="305" y="24"/>
                  </a:lnTo>
                  <a:lnTo>
                    <a:pt x="316" y="0"/>
                  </a:lnTo>
                  <a:lnTo>
                    <a:pt x="346" y="23"/>
                  </a:lnTo>
                  <a:lnTo>
                    <a:pt x="383" y="14"/>
                  </a:lnTo>
                  <a:lnTo>
                    <a:pt x="356" y="31"/>
                  </a:lnTo>
                  <a:lnTo>
                    <a:pt x="420" y="102"/>
                  </a:lnTo>
                  <a:lnTo>
                    <a:pt x="364" y="165"/>
                  </a:lnTo>
                  <a:lnTo>
                    <a:pt x="209" y="223"/>
                  </a:lnTo>
                  <a:lnTo>
                    <a:pt x="70" y="196"/>
                  </a:lnTo>
                  <a:lnTo>
                    <a:pt x="107" y="139"/>
                  </a:lnTo>
                  <a:lnTo>
                    <a:pt x="23" y="119"/>
                  </a:lnTo>
                  <a:lnTo>
                    <a:pt x="104" y="113"/>
                  </a:lnTo>
                  <a:lnTo>
                    <a:pt x="73" y="97"/>
                  </a:lnTo>
                  <a:lnTo>
                    <a:pt x="105" y="79"/>
                  </a:lnTo>
                  <a:lnTo>
                    <a:pt x="0" y="7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54" name="Freeform 299">
              <a:extLst>
                <a:ext uri="{FF2B5EF4-FFF2-40B4-BE49-F238E27FC236}">
                  <a16:creationId xmlns:a16="http://schemas.microsoft.com/office/drawing/2014/main" id="{54E6BCCC-6299-3D1C-EC35-0FFD835D1DFF}"/>
                </a:ext>
              </a:extLst>
            </p:cNvPr>
            <p:cNvSpPr>
              <a:spLocks/>
            </p:cNvSpPr>
            <p:nvPr/>
          </p:nvSpPr>
          <p:spPr bwMode="auto">
            <a:xfrm>
              <a:off x="7990606" y="3011708"/>
              <a:ext cx="805876" cy="561565"/>
            </a:xfrm>
            <a:custGeom>
              <a:avLst/>
              <a:gdLst>
                <a:gd name="T0" fmla="*/ 0 w 1151"/>
                <a:gd name="T1" fmla="*/ 0 h 847"/>
                <a:gd name="T2" fmla="*/ 1 w 1151"/>
                <a:gd name="T3" fmla="*/ 3 h 847"/>
                <a:gd name="T4" fmla="*/ 3 w 1151"/>
                <a:gd name="T5" fmla="*/ 5 h 847"/>
                <a:gd name="T6" fmla="*/ 3 w 1151"/>
                <a:gd name="T7" fmla="*/ 5 h 847"/>
                <a:gd name="T8" fmla="*/ 2 w 1151"/>
                <a:gd name="T9" fmla="*/ 6 h 847"/>
                <a:gd name="T10" fmla="*/ 3 w 1151"/>
                <a:gd name="T11" fmla="*/ 7 h 847"/>
                <a:gd name="T12" fmla="*/ 4 w 1151"/>
                <a:gd name="T13" fmla="*/ 8 h 847"/>
                <a:gd name="T14" fmla="*/ 4 w 1151"/>
                <a:gd name="T15" fmla="*/ 9 h 847"/>
                <a:gd name="T16" fmla="*/ 6 w 1151"/>
                <a:gd name="T17" fmla="*/ 11 h 847"/>
                <a:gd name="T18" fmla="*/ 7 w 1151"/>
                <a:gd name="T19" fmla="*/ 10 h 847"/>
                <a:gd name="T20" fmla="*/ 2 w 1151"/>
                <a:gd name="T21" fmla="*/ 3 h 847"/>
                <a:gd name="T22" fmla="*/ 2 w 1151"/>
                <a:gd name="T23" fmla="*/ 1 h 847"/>
                <a:gd name="T24" fmla="*/ 3 w 1151"/>
                <a:gd name="T25" fmla="*/ 1 h 847"/>
                <a:gd name="T26" fmla="*/ 5 w 1151"/>
                <a:gd name="T27" fmla="*/ 5 h 847"/>
                <a:gd name="T28" fmla="*/ 7 w 1151"/>
                <a:gd name="T29" fmla="*/ 7 h 847"/>
                <a:gd name="T30" fmla="*/ 7 w 1151"/>
                <a:gd name="T31" fmla="*/ 8 h 847"/>
                <a:gd name="T32" fmla="*/ 10 w 1151"/>
                <a:gd name="T33" fmla="*/ 11 h 847"/>
                <a:gd name="T34" fmla="*/ 11 w 1151"/>
                <a:gd name="T35" fmla="*/ 13 h 847"/>
                <a:gd name="T36" fmla="*/ 10 w 1151"/>
                <a:gd name="T37" fmla="*/ 14 h 847"/>
                <a:gd name="T38" fmla="*/ 11 w 1151"/>
                <a:gd name="T39" fmla="*/ 15 h 847"/>
                <a:gd name="T40" fmla="*/ 17 w 1151"/>
                <a:gd name="T41" fmla="*/ 18 h 847"/>
                <a:gd name="T42" fmla="*/ 20 w 1151"/>
                <a:gd name="T43" fmla="*/ 18 h 847"/>
                <a:gd name="T44" fmla="*/ 22 w 1151"/>
                <a:gd name="T45" fmla="*/ 20 h 847"/>
                <a:gd name="T46" fmla="*/ 23 w 1151"/>
                <a:gd name="T47" fmla="*/ 18 h 847"/>
                <a:gd name="T48" fmla="*/ 23 w 1151"/>
                <a:gd name="T49" fmla="*/ 18 h 847"/>
                <a:gd name="T50" fmla="*/ 23 w 1151"/>
                <a:gd name="T51" fmla="*/ 17 h 847"/>
                <a:gd name="T52" fmla="*/ 25 w 1151"/>
                <a:gd name="T53" fmla="*/ 16 h 847"/>
                <a:gd name="T54" fmla="*/ 25 w 1151"/>
                <a:gd name="T55" fmla="*/ 16 h 847"/>
                <a:gd name="T56" fmla="*/ 25 w 1151"/>
                <a:gd name="T57" fmla="*/ 15 h 847"/>
                <a:gd name="T58" fmla="*/ 26 w 1151"/>
                <a:gd name="T59" fmla="*/ 16 h 847"/>
                <a:gd name="T60" fmla="*/ 27 w 1151"/>
                <a:gd name="T61" fmla="*/ 13 h 847"/>
                <a:gd name="T62" fmla="*/ 25 w 1151"/>
                <a:gd name="T63" fmla="*/ 12 h 847"/>
                <a:gd name="T64" fmla="*/ 24 w 1151"/>
                <a:gd name="T65" fmla="*/ 13 h 847"/>
                <a:gd name="T66" fmla="*/ 23 w 1151"/>
                <a:gd name="T67" fmla="*/ 16 h 847"/>
                <a:gd name="T68" fmla="*/ 20 w 1151"/>
                <a:gd name="T69" fmla="*/ 16 h 847"/>
                <a:gd name="T70" fmla="*/ 19 w 1151"/>
                <a:gd name="T71" fmla="*/ 15 h 847"/>
                <a:gd name="T72" fmla="*/ 17 w 1151"/>
                <a:gd name="T73" fmla="*/ 12 h 847"/>
                <a:gd name="T74" fmla="*/ 17 w 1151"/>
                <a:gd name="T75" fmla="*/ 9 h 847"/>
                <a:gd name="T76" fmla="*/ 18 w 1151"/>
                <a:gd name="T77" fmla="*/ 8 h 847"/>
                <a:gd name="T78" fmla="*/ 16 w 1151"/>
                <a:gd name="T79" fmla="*/ 7 h 847"/>
                <a:gd name="T80" fmla="*/ 14 w 1151"/>
                <a:gd name="T81" fmla="*/ 3 h 847"/>
                <a:gd name="T82" fmla="*/ 12 w 1151"/>
                <a:gd name="T83" fmla="*/ 4 h 847"/>
                <a:gd name="T84" fmla="*/ 9 w 1151"/>
                <a:gd name="T85" fmla="*/ 1 h 847"/>
                <a:gd name="T86" fmla="*/ 5 w 1151"/>
                <a:gd name="T87" fmla="*/ 2 h 847"/>
                <a:gd name="T88" fmla="*/ 2 w 1151"/>
                <a:gd name="T89" fmla="*/ 0 h 847"/>
                <a:gd name="T90" fmla="*/ 0 w 1151"/>
                <a:gd name="T91" fmla="*/ 0 h 84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51"/>
                <a:gd name="T139" fmla="*/ 0 h 847"/>
                <a:gd name="T140" fmla="*/ 1151 w 1151"/>
                <a:gd name="T141" fmla="*/ 847 h 84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51" h="847">
                  <a:moveTo>
                    <a:pt x="0" y="9"/>
                  </a:moveTo>
                  <a:lnTo>
                    <a:pt x="55" y="141"/>
                  </a:lnTo>
                  <a:lnTo>
                    <a:pt x="118" y="202"/>
                  </a:lnTo>
                  <a:lnTo>
                    <a:pt x="112" y="238"/>
                  </a:lnTo>
                  <a:lnTo>
                    <a:pt x="80" y="246"/>
                  </a:lnTo>
                  <a:lnTo>
                    <a:pt x="152" y="275"/>
                  </a:lnTo>
                  <a:lnTo>
                    <a:pt x="191" y="334"/>
                  </a:lnTo>
                  <a:lnTo>
                    <a:pt x="190" y="384"/>
                  </a:lnTo>
                  <a:lnTo>
                    <a:pt x="272" y="468"/>
                  </a:lnTo>
                  <a:lnTo>
                    <a:pt x="289" y="438"/>
                  </a:lnTo>
                  <a:lnTo>
                    <a:pt x="97" y="120"/>
                  </a:lnTo>
                  <a:lnTo>
                    <a:pt x="85" y="35"/>
                  </a:lnTo>
                  <a:lnTo>
                    <a:pt x="128" y="58"/>
                  </a:lnTo>
                  <a:lnTo>
                    <a:pt x="196" y="196"/>
                  </a:lnTo>
                  <a:lnTo>
                    <a:pt x="299" y="300"/>
                  </a:lnTo>
                  <a:lnTo>
                    <a:pt x="297" y="339"/>
                  </a:lnTo>
                  <a:lnTo>
                    <a:pt x="439" y="483"/>
                  </a:lnTo>
                  <a:lnTo>
                    <a:pt x="456" y="542"/>
                  </a:lnTo>
                  <a:lnTo>
                    <a:pt x="439" y="583"/>
                  </a:lnTo>
                  <a:lnTo>
                    <a:pt x="473" y="638"/>
                  </a:lnTo>
                  <a:lnTo>
                    <a:pt x="746" y="785"/>
                  </a:lnTo>
                  <a:lnTo>
                    <a:pt x="863" y="775"/>
                  </a:lnTo>
                  <a:lnTo>
                    <a:pt x="941" y="847"/>
                  </a:lnTo>
                  <a:lnTo>
                    <a:pt x="976" y="776"/>
                  </a:lnTo>
                  <a:lnTo>
                    <a:pt x="1015" y="775"/>
                  </a:lnTo>
                  <a:lnTo>
                    <a:pt x="974" y="717"/>
                  </a:lnTo>
                  <a:lnTo>
                    <a:pt x="1064" y="693"/>
                  </a:lnTo>
                  <a:lnTo>
                    <a:pt x="1095" y="668"/>
                  </a:lnTo>
                  <a:lnTo>
                    <a:pt x="1103" y="653"/>
                  </a:lnTo>
                  <a:lnTo>
                    <a:pt x="1112" y="684"/>
                  </a:lnTo>
                  <a:lnTo>
                    <a:pt x="1151" y="544"/>
                  </a:lnTo>
                  <a:lnTo>
                    <a:pt x="1101" y="522"/>
                  </a:lnTo>
                  <a:lnTo>
                    <a:pt x="1016" y="544"/>
                  </a:lnTo>
                  <a:lnTo>
                    <a:pt x="971" y="668"/>
                  </a:lnTo>
                  <a:lnTo>
                    <a:pt x="857" y="678"/>
                  </a:lnTo>
                  <a:lnTo>
                    <a:pt x="814" y="649"/>
                  </a:lnTo>
                  <a:lnTo>
                    <a:pt x="738" y="498"/>
                  </a:lnTo>
                  <a:lnTo>
                    <a:pt x="737" y="384"/>
                  </a:lnTo>
                  <a:lnTo>
                    <a:pt x="762" y="327"/>
                  </a:lnTo>
                  <a:lnTo>
                    <a:pt x="687" y="300"/>
                  </a:lnTo>
                  <a:lnTo>
                    <a:pt x="588" y="139"/>
                  </a:lnTo>
                  <a:lnTo>
                    <a:pt x="509" y="174"/>
                  </a:lnTo>
                  <a:lnTo>
                    <a:pt x="407" y="43"/>
                  </a:lnTo>
                  <a:lnTo>
                    <a:pt x="233" y="70"/>
                  </a:lnTo>
                  <a:lnTo>
                    <a:pt x="87" y="0"/>
                  </a:lnTo>
                  <a:lnTo>
                    <a:pt x="0" y="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55" name="Freeform 300">
              <a:extLst>
                <a:ext uri="{FF2B5EF4-FFF2-40B4-BE49-F238E27FC236}">
                  <a16:creationId xmlns:a16="http://schemas.microsoft.com/office/drawing/2014/main" id="{90A0D0B7-C1BD-749F-B843-5A6323986BDD}"/>
                </a:ext>
              </a:extLst>
            </p:cNvPr>
            <p:cNvSpPr>
              <a:spLocks/>
            </p:cNvSpPr>
            <p:nvPr/>
          </p:nvSpPr>
          <p:spPr bwMode="auto">
            <a:xfrm>
              <a:off x="8784197" y="3557028"/>
              <a:ext cx="108106" cy="122987"/>
            </a:xfrm>
            <a:custGeom>
              <a:avLst/>
              <a:gdLst>
                <a:gd name="T0" fmla="*/ 0 w 152"/>
                <a:gd name="T1" fmla="*/ 2 h 184"/>
                <a:gd name="T2" fmla="*/ 1 w 152"/>
                <a:gd name="T3" fmla="*/ 4 h 184"/>
                <a:gd name="T4" fmla="*/ 3 w 152"/>
                <a:gd name="T5" fmla="*/ 4 h 184"/>
                <a:gd name="T6" fmla="*/ 4 w 152"/>
                <a:gd name="T7" fmla="*/ 0 h 184"/>
                <a:gd name="T8" fmla="*/ 2 w 152"/>
                <a:gd name="T9" fmla="*/ 0 h 184"/>
                <a:gd name="T10" fmla="*/ 0 w 152"/>
                <a:gd name="T11" fmla="*/ 2 h 184"/>
                <a:gd name="T12" fmla="*/ 0 60000 65536"/>
                <a:gd name="T13" fmla="*/ 0 60000 65536"/>
                <a:gd name="T14" fmla="*/ 0 60000 65536"/>
                <a:gd name="T15" fmla="*/ 0 60000 65536"/>
                <a:gd name="T16" fmla="*/ 0 60000 65536"/>
                <a:gd name="T17" fmla="*/ 0 60000 65536"/>
                <a:gd name="T18" fmla="*/ 0 w 152"/>
                <a:gd name="T19" fmla="*/ 0 h 184"/>
                <a:gd name="T20" fmla="*/ 152 w 152"/>
                <a:gd name="T21" fmla="*/ 184 h 184"/>
              </a:gdLst>
              <a:ahLst/>
              <a:cxnLst>
                <a:cxn ang="T12">
                  <a:pos x="T0" y="T1"/>
                </a:cxn>
                <a:cxn ang="T13">
                  <a:pos x="T2" y="T3"/>
                </a:cxn>
                <a:cxn ang="T14">
                  <a:pos x="T4" y="T5"/>
                </a:cxn>
                <a:cxn ang="T15">
                  <a:pos x="T6" y="T7"/>
                </a:cxn>
                <a:cxn ang="T16">
                  <a:pos x="T8" y="T9"/>
                </a:cxn>
                <a:cxn ang="T17">
                  <a:pos x="T10" y="T11"/>
                </a:cxn>
              </a:cxnLst>
              <a:rect l="T18" t="T19" r="T20" b="T21"/>
              <a:pathLst>
                <a:path w="152" h="184">
                  <a:moveTo>
                    <a:pt x="0" y="91"/>
                  </a:moveTo>
                  <a:lnTo>
                    <a:pt x="61" y="180"/>
                  </a:lnTo>
                  <a:lnTo>
                    <a:pt x="140" y="184"/>
                  </a:lnTo>
                  <a:lnTo>
                    <a:pt x="152" y="0"/>
                  </a:lnTo>
                  <a:lnTo>
                    <a:pt x="97" y="10"/>
                  </a:lnTo>
                  <a:lnTo>
                    <a:pt x="0" y="9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56" name="Freeform 301">
              <a:extLst>
                <a:ext uri="{FF2B5EF4-FFF2-40B4-BE49-F238E27FC236}">
                  <a16:creationId xmlns:a16="http://schemas.microsoft.com/office/drawing/2014/main" id="{729AD2A2-19B7-5409-15C2-CFD7AD3E8D0E}"/>
                </a:ext>
              </a:extLst>
            </p:cNvPr>
            <p:cNvSpPr>
              <a:spLocks/>
            </p:cNvSpPr>
            <p:nvPr/>
          </p:nvSpPr>
          <p:spPr bwMode="auto">
            <a:xfrm>
              <a:off x="8897216" y="3714823"/>
              <a:ext cx="152330" cy="74257"/>
            </a:xfrm>
            <a:custGeom>
              <a:avLst/>
              <a:gdLst>
                <a:gd name="T0" fmla="*/ 0 w 215"/>
                <a:gd name="T1" fmla="*/ 1 h 111"/>
                <a:gd name="T2" fmla="*/ 0 w 215"/>
                <a:gd name="T3" fmla="*/ 0 h 111"/>
                <a:gd name="T4" fmla="*/ 1 w 215"/>
                <a:gd name="T5" fmla="*/ 1 h 111"/>
                <a:gd name="T6" fmla="*/ 3 w 215"/>
                <a:gd name="T7" fmla="*/ 0 h 111"/>
                <a:gd name="T8" fmla="*/ 5 w 215"/>
                <a:gd name="T9" fmla="*/ 1 h 111"/>
                <a:gd name="T10" fmla="*/ 5 w 215"/>
                <a:gd name="T11" fmla="*/ 3 h 111"/>
                <a:gd name="T12" fmla="*/ 5 w 215"/>
                <a:gd name="T13" fmla="*/ 1 h 111"/>
                <a:gd name="T14" fmla="*/ 3 w 215"/>
                <a:gd name="T15" fmla="*/ 1 h 111"/>
                <a:gd name="T16" fmla="*/ 3 w 215"/>
                <a:gd name="T17" fmla="*/ 1 h 111"/>
                <a:gd name="T18" fmla="*/ 3 w 215"/>
                <a:gd name="T19" fmla="*/ 2 h 111"/>
                <a:gd name="T20" fmla="*/ 2 w 215"/>
                <a:gd name="T21" fmla="*/ 3 h 111"/>
                <a:gd name="T22" fmla="*/ 0 w 215"/>
                <a:gd name="T23" fmla="*/ 1 h 11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15"/>
                <a:gd name="T37" fmla="*/ 0 h 111"/>
                <a:gd name="T38" fmla="*/ 215 w 215"/>
                <a:gd name="T39" fmla="*/ 111 h 11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5" h="111">
                  <a:moveTo>
                    <a:pt x="0" y="60"/>
                  </a:moveTo>
                  <a:lnTo>
                    <a:pt x="18" y="0"/>
                  </a:lnTo>
                  <a:lnTo>
                    <a:pt x="65" y="37"/>
                  </a:lnTo>
                  <a:lnTo>
                    <a:pt x="146" y="2"/>
                  </a:lnTo>
                  <a:lnTo>
                    <a:pt x="215" y="45"/>
                  </a:lnTo>
                  <a:lnTo>
                    <a:pt x="200" y="108"/>
                  </a:lnTo>
                  <a:lnTo>
                    <a:pt x="193" y="54"/>
                  </a:lnTo>
                  <a:lnTo>
                    <a:pt x="146" y="35"/>
                  </a:lnTo>
                  <a:lnTo>
                    <a:pt x="103" y="66"/>
                  </a:lnTo>
                  <a:lnTo>
                    <a:pt x="115" y="98"/>
                  </a:lnTo>
                  <a:lnTo>
                    <a:pt x="96" y="111"/>
                  </a:lnTo>
                  <a:lnTo>
                    <a:pt x="0" y="6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57" name="Freeform 302">
              <a:extLst>
                <a:ext uri="{FF2B5EF4-FFF2-40B4-BE49-F238E27FC236}">
                  <a16:creationId xmlns:a16="http://schemas.microsoft.com/office/drawing/2014/main" id="{F7584D34-4205-7707-3E40-3B2F19250CA4}"/>
                </a:ext>
              </a:extLst>
            </p:cNvPr>
            <p:cNvSpPr>
              <a:spLocks/>
            </p:cNvSpPr>
            <p:nvPr/>
          </p:nvSpPr>
          <p:spPr bwMode="auto">
            <a:xfrm>
              <a:off x="9447572" y="4564132"/>
              <a:ext cx="218667" cy="248295"/>
            </a:xfrm>
            <a:custGeom>
              <a:avLst/>
              <a:gdLst>
                <a:gd name="T0" fmla="*/ 0 w 311"/>
                <a:gd name="T1" fmla="*/ 3 h 377"/>
                <a:gd name="T2" fmla="*/ 1 w 311"/>
                <a:gd name="T3" fmla="*/ 1 h 377"/>
                <a:gd name="T4" fmla="*/ 3 w 311"/>
                <a:gd name="T5" fmla="*/ 0 h 377"/>
                <a:gd name="T6" fmla="*/ 4 w 311"/>
                <a:gd name="T7" fmla="*/ 1 h 377"/>
                <a:gd name="T8" fmla="*/ 4 w 311"/>
                <a:gd name="T9" fmla="*/ 3 h 377"/>
                <a:gd name="T10" fmla="*/ 6 w 311"/>
                <a:gd name="T11" fmla="*/ 3 h 377"/>
                <a:gd name="T12" fmla="*/ 6 w 311"/>
                <a:gd name="T13" fmla="*/ 5 h 377"/>
                <a:gd name="T14" fmla="*/ 7 w 311"/>
                <a:gd name="T15" fmla="*/ 5 h 377"/>
                <a:gd name="T16" fmla="*/ 7 w 311"/>
                <a:gd name="T17" fmla="*/ 7 h 377"/>
                <a:gd name="T18" fmla="*/ 6 w 311"/>
                <a:gd name="T19" fmla="*/ 9 h 377"/>
                <a:gd name="T20" fmla="*/ 4 w 311"/>
                <a:gd name="T21" fmla="*/ 9 h 377"/>
                <a:gd name="T22" fmla="*/ 4 w 311"/>
                <a:gd name="T23" fmla="*/ 7 h 377"/>
                <a:gd name="T24" fmla="*/ 0 w 311"/>
                <a:gd name="T25" fmla="*/ 3 h 37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11"/>
                <a:gd name="T40" fmla="*/ 0 h 377"/>
                <a:gd name="T41" fmla="*/ 311 w 311"/>
                <a:gd name="T42" fmla="*/ 377 h 37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11" h="377">
                  <a:moveTo>
                    <a:pt x="0" y="141"/>
                  </a:moveTo>
                  <a:lnTo>
                    <a:pt x="21" y="23"/>
                  </a:lnTo>
                  <a:lnTo>
                    <a:pt x="134" y="0"/>
                  </a:lnTo>
                  <a:lnTo>
                    <a:pt x="169" y="39"/>
                  </a:lnTo>
                  <a:lnTo>
                    <a:pt x="177" y="130"/>
                  </a:lnTo>
                  <a:lnTo>
                    <a:pt x="260" y="143"/>
                  </a:lnTo>
                  <a:lnTo>
                    <a:pt x="270" y="205"/>
                  </a:lnTo>
                  <a:lnTo>
                    <a:pt x="311" y="218"/>
                  </a:lnTo>
                  <a:lnTo>
                    <a:pt x="305" y="295"/>
                  </a:lnTo>
                  <a:lnTo>
                    <a:pt x="263" y="377"/>
                  </a:lnTo>
                  <a:lnTo>
                    <a:pt x="159" y="371"/>
                  </a:lnTo>
                  <a:lnTo>
                    <a:pt x="180" y="281"/>
                  </a:lnTo>
                  <a:lnTo>
                    <a:pt x="0" y="14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58" name="Freeform 303">
              <a:extLst>
                <a:ext uri="{FF2B5EF4-FFF2-40B4-BE49-F238E27FC236}">
                  <a16:creationId xmlns:a16="http://schemas.microsoft.com/office/drawing/2014/main" id="{32B7D639-283F-64EC-1D06-F1EC1639948A}"/>
                </a:ext>
              </a:extLst>
            </p:cNvPr>
            <p:cNvSpPr>
              <a:spLocks/>
            </p:cNvSpPr>
            <p:nvPr/>
          </p:nvSpPr>
          <p:spPr bwMode="auto">
            <a:xfrm>
              <a:off x="8946355" y="4000247"/>
              <a:ext cx="331687" cy="531399"/>
            </a:xfrm>
            <a:custGeom>
              <a:avLst/>
              <a:gdLst>
                <a:gd name="T0" fmla="*/ 0 w 476"/>
                <a:gd name="T1" fmla="*/ 4 h 803"/>
                <a:gd name="T2" fmla="*/ 0 w 476"/>
                <a:gd name="T3" fmla="*/ 6 h 803"/>
                <a:gd name="T4" fmla="*/ 2 w 476"/>
                <a:gd name="T5" fmla="*/ 9 h 803"/>
                <a:gd name="T6" fmla="*/ 4 w 476"/>
                <a:gd name="T7" fmla="*/ 15 h 803"/>
                <a:gd name="T8" fmla="*/ 9 w 476"/>
                <a:gd name="T9" fmla="*/ 19 h 803"/>
                <a:gd name="T10" fmla="*/ 10 w 476"/>
                <a:gd name="T11" fmla="*/ 18 h 803"/>
                <a:gd name="T12" fmla="*/ 11 w 476"/>
                <a:gd name="T13" fmla="*/ 17 h 803"/>
                <a:gd name="T14" fmla="*/ 10 w 476"/>
                <a:gd name="T15" fmla="*/ 16 h 803"/>
                <a:gd name="T16" fmla="*/ 10 w 476"/>
                <a:gd name="T17" fmla="*/ 16 h 803"/>
                <a:gd name="T18" fmla="*/ 11 w 476"/>
                <a:gd name="T19" fmla="*/ 13 h 803"/>
                <a:gd name="T20" fmla="*/ 10 w 476"/>
                <a:gd name="T21" fmla="*/ 11 h 803"/>
                <a:gd name="T22" fmla="*/ 9 w 476"/>
                <a:gd name="T23" fmla="*/ 11 h 803"/>
                <a:gd name="T24" fmla="*/ 9 w 476"/>
                <a:gd name="T25" fmla="*/ 9 h 803"/>
                <a:gd name="T26" fmla="*/ 9 w 476"/>
                <a:gd name="T27" fmla="*/ 10 h 803"/>
                <a:gd name="T28" fmla="*/ 7 w 476"/>
                <a:gd name="T29" fmla="*/ 9 h 803"/>
                <a:gd name="T30" fmla="*/ 7 w 476"/>
                <a:gd name="T31" fmla="*/ 8 h 803"/>
                <a:gd name="T32" fmla="*/ 8 w 476"/>
                <a:gd name="T33" fmla="*/ 5 h 803"/>
                <a:gd name="T34" fmla="*/ 10 w 476"/>
                <a:gd name="T35" fmla="*/ 4 h 803"/>
                <a:gd name="T36" fmla="*/ 9 w 476"/>
                <a:gd name="T37" fmla="*/ 4 h 803"/>
                <a:gd name="T38" fmla="*/ 10 w 476"/>
                <a:gd name="T39" fmla="*/ 3 h 803"/>
                <a:gd name="T40" fmla="*/ 7 w 476"/>
                <a:gd name="T41" fmla="*/ 2 h 803"/>
                <a:gd name="T42" fmla="*/ 5 w 476"/>
                <a:gd name="T43" fmla="*/ 0 h 803"/>
                <a:gd name="T44" fmla="*/ 5 w 476"/>
                <a:gd name="T45" fmla="*/ 2 h 803"/>
                <a:gd name="T46" fmla="*/ 3 w 476"/>
                <a:gd name="T47" fmla="*/ 3 h 803"/>
                <a:gd name="T48" fmla="*/ 2 w 476"/>
                <a:gd name="T49" fmla="*/ 5 h 803"/>
                <a:gd name="T50" fmla="*/ 1 w 476"/>
                <a:gd name="T51" fmla="*/ 5 h 803"/>
                <a:gd name="T52" fmla="*/ 1 w 476"/>
                <a:gd name="T53" fmla="*/ 3 h 803"/>
                <a:gd name="T54" fmla="*/ 0 w 476"/>
                <a:gd name="T55" fmla="*/ 4 h 80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76"/>
                <a:gd name="T85" fmla="*/ 0 h 803"/>
                <a:gd name="T86" fmla="*/ 476 w 476"/>
                <a:gd name="T87" fmla="*/ 803 h 80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76" h="803">
                  <a:moveTo>
                    <a:pt x="0" y="188"/>
                  </a:moveTo>
                  <a:lnTo>
                    <a:pt x="8" y="254"/>
                  </a:lnTo>
                  <a:lnTo>
                    <a:pt x="93" y="364"/>
                  </a:lnTo>
                  <a:lnTo>
                    <a:pt x="188" y="627"/>
                  </a:lnTo>
                  <a:lnTo>
                    <a:pt x="408" y="803"/>
                  </a:lnTo>
                  <a:lnTo>
                    <a:pt x="446" y="771"/>
                  </a:lnTo>
                  <a:lnTo>
                    <a:pt x="468" y="714"/>
                  </a:lnTo>
                  <a:lnTo>
                    <a:pt x="435" y="696"/>
                  </a:lnTo>
                  <a:lnTo>
                    <a:pt x="455" y="681"/>
                  </a:lnTo>
                  <a:lnTo>
                    <a:pt x="476" y="542"/>
                  </a:lnTo>
                  <a:lnTo>
                    <a:pt x="444" y="480"/>
                  </a:lnTo>
                  <a:lnTo>
                    <a:pt x="412" y="480"/>
                  </a:lnTo>
                  <a:lnTo>
                    <a:pt x="412" y="405"/>
                  </a:lnTo>
                  <a:lnTo>
                    <a:pt x="369" y="438"/>
                  </a:lnTo>
                  <a:lnTo>
                    <a:pt x="318" y="410"/>
                  </a:lnTo>
                  <a:lnTo>
                    <a:pt x="287" y="327"/>
                  </a:lnTo>
                  <a:lnTo>
                    <a:pt x="338" y="226"/>
                  </a:lnTo>
                  <a:lnTo>
                    <a:pt x="435" y="178"/>
                  </a:lnTo>
                  <a:lnTo>
                    <a:pt x="407" y="161"/>
                  </a:lnTo>
                  <a:lnTo>
                    <a:pt x="423" y="111"/>
                  </a:lnTo>
                  <a:lnTo>
                    <a:pt x="313" y="101"/>
                  </a:lnTo>
                  <a:lnTo>
                    <a:pt x="231" y="0"/>
                  </a:lnTo>
                  <a:lnTo>
                    <a:pt x="213" y="75"/>
                  </a:lnTo>
                  <a:lnTo>
                    <a:pt x="126" y="132"/>
                  </a:lnTo>
                  <a:lnTo>
                    <a:pt x="81" y="211"/>
                  </a:lnTo>
                  <a:lnTo>
                    <a:pt x="31" y="199"/>
                  </a:lnTo>
                  <a:lnTo>
                    <a:pt x="37" y="151"/>
                  </a:lnTo>
                  <a:lnTo>
                    <a:pt x="0" y="18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59" name="Freeform 304">
              <a:extLst>
                <a:ext uri="{FF2B5EF4-FFF2-40B4-BE49-F238E27FC236}">
                  <a16:creationId xmlns:a16="http://schemas.microsoft.com/office/drawing/2014/main" id="{E0426A24-6645-BFE1-5EF7-8730F9AB3982}"/>
                </a:ext>
              </a:extLst>
            </p:cNvPr>
            <p:cNvSpPr>
              <a:spLocks/>
            </p:cNvSpPr>
            <p:nvPr/>
          </p:nvSpPr>
          <p:spPr bwMode="auto">
            <a:xfrm>
              <a:off x="9565504" y="3828529"/>
              <a:ext cx="113019" cy="113706"/>
            </a:xfrm>
            <a:custGeom>
              <a:avLst/>
              <a:gdLst>
                <a:gd name="T0" fmla="*/ 0 w 159"/>
                <a:gd name="T1" fmla="*/ 2 h 173"/>
                <a:gd name="T2" fmla="*/ 1 w 159"/>
                <a:gd name="T3" fmla="*/ 0 h 173"/>
                <a:gd name="T4" fmla="*/ 4 w 159"/>
                <a:gd name="T5" fmla="*/ 0 h 173"/>
                <a:gd name="T6" fmla="*/ 3 w 159"/>
                <a:gd name="T7" fmla="*/ 4 h 173"/>
                <a:gd name="T8" fmla="*/ 1 w 159"/>
                <a:gd name="T9" fmla="*/ 4 h 173"/>
                <a:gd name="T10" fmla="*/ 0 w 159"/>
                <a:gd name="T11" fmla="*/ 2 h 173"/>
                <a:gd name="T12" fmla="*/ 0 60000 65536"/>
                <a:gd name="T13" fmla="*/ 0 60000 65536"/>
                <a:gd name="T14" fmla="*/ 0 60000 65536"/>
                <a:gd name="T15" fmla="*/ 0 60000 65536"/>
                <a:gd name="T16" fmla="*/ 0 60000 65536"/>
                <a:gd name="T17" fmla="*/ 0 60000 65536"/>
                <a:gd name="T18" fmla="*/ 0 w 159"/>
                <a:gd name="T19" fmla="*/ 0 h 173"/>
                <a:gd name="T20" fmla="*/ 159 w 159"/>
                <a:gd name="T21" fmla="*/ 173 h 173"/>
              </a:gdLst>
              <a:ahLst/>
              <a:cxnLst>
                <a:cxn ang="T12">
                  <a:pos x="T0" y="T1"/>
                </a:cxn>
                <a:cxn ang="T13">
                  <a:pos x="T2" y="T3"/>
                </a:cxn>
                <a:cxn ang="T14">
                  <a:pos x="T4" y="T5"/>
                </a:cxn>
                <a:cxn ang="T15">
                  <a:pos x="T6" y="T7"/>
                </a:cxn>
                <a:cxn ang="T16">
                  <a:pos x="T8" y="T9"/>
                </a:cxn>
                <a:cxn ang="T17">
                  <a:pos x="T10" y="T11"/>
                </a:cxn>
              </a:cxnLst>
              <a:rect l="T18" t="T19" r="T20" b="T21"/>
              <a:pathLst>
                <a:path w="159" h="173">
                  <a:moveTo>
                    <a:pt x="0" y="79"/>
                  </a:moveTo>
                  <a:lnTo>
                    <a:pt x="44" y="0"/>
                  </a:lnTo>
                  <a:lnTo>
                    <a:pt x="159" y="12"/>
                  </a:lnTo>
                  <a:lnTo>
                    <a:pt x="146" y="161"/>
                  </a:lnTo>
                  <a:lnTo>
                    <a:pt x="62" y="173"/>
                  </a:lnTo>
                  <a:lnTo>
                    <a:pt x="0" y="7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60" name="Freeform 305">
              <a:extLst>
                <a:ext uri="{FF2B5EF4-FFF2-40B4-BE49-F238E27FC236}">
                  <a16:creationId xmlns:a16="http://schemas.microsoft.com/office/drawing/2014/main" id="{0ED87A72-3AB3-9826-EC64-B6F41CBD0F71}"/>
                </a:ext>
              </a:extLst>
            </p:cNvPr>
            <p:cNvSpPr>
              <a:spLocks/>
            </p:cNvSpPr>
            <p:nvPr/>
          </p:nvSpPr>
          <p:spPr bwMode="auto">
            <a:xfrm>
              <a:off x="9462313" y="3684657"/>
              <a:ext cx="27026" cy="20885"/>
            </a:xfrm>
            <a:custGeom>
              <a:avLst/>
              <a:gdLst>
                <a:gd name="T0" fmla="*/ 0 w 39"/>
                <a:gd name="T1" fmla="*/ 1 h 32"/>
                <a:gd name="T2" fmla="*/ 1 w 39"/>
                <a:gd name="T3" fmla="*/ 1 h 32"/>
                <a:gd name="T4" fmla="*/ 1 w 39"/>
                <a:gd name="T5" fmla="*/ 0 h 32"/>
                <a:gd name="T6" fmla="*/ 0 w 39"/>
                <a:gd name="T7" fmla="*/ 1 h 32"/>
                <a:gd name="T8" fmla="*/ 0 60000 65536"/>
                <a:gd name="T9" fmla="*/ 0 60000 65536"/>
                <a:gd name="T10" fmla="*/ 0 60000 65536"/>
                <a:gd name="T11" fmla="*/ 0 60000 65536"/>
                <a:gd name="T12" fmla="*/ 0 w 39"/>
                <a:gd name="T13" fmla="*/ 0 h 32"/>
                <a:gd name="T14" fmla="*/ 39 w 39"/>
                <a:gd name="T15" fmla="*/ 32 h 32"/>
              </a:gdLst>
              <a:ahLst/>
              <a:cxnLst>
                <a:cxn ang="T8">
                  <a:pos x="T0" y="T1"/>
                </a:cxn>
                <a:cxn ang="T9">
                  <a:pos x="T2" y="T3"/>
                </a:cxn>
                <a:cxn ang="T10">
                  <a:pos x="T4" y="T5"/>
                </a:cxn>
                <a:cxn ang="T11">
                  <a:pos x="T6" y="T7"/>
                </a:cxn>
              </a:cxnLst>
              <a:rect l="T12" t="T13" r="T14" b="T15"/>
              <a:pathLst>
                <a:path w="39" h="32">
                  <a:moveTo>
                    <a:pt x="0" y="32"/>
                  </a:moveTo>
                  <a:lnTo>
                    <a:pt x="36" y="26"/>
                  </a:lnTo>
                  <a:lnTo>
                    <a:pt x="39" y="0"/>
                  </a:lnTo>
                  <a:lnTo>
                    <a:pt x="0" y="3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61" name="Freeform 306">
              <a:extLst>
                <a:ext uri="{FF2B5EF4-FFF2-40B4-BE49-F238E27FC236}">
                  <a16:creationId xmlns:a16="http://schemas.microsoft.com/office/drawing/2014/main" id="{9AD8F636-6C7B-B0F8-6ADE-D72C212759CF}"/>
                </a:ext>
              </a:extLst>
            </p:cNvPr>
            <p:cNvSpPr>
              <a:spLocks/>
            </p:cNvSpPr>
            <p:nvPr/>
          </p:nvSpPr>
          <p:spPr bwMode="auto">
            <a:xfrm>
              <a:off x="6627004" y="1454641"/>
              <a:ext cx="796048" cy="761129"/>
            </a:xfrm>
            <a:custGeom>
              <a:avLst/>
              <a:gdLst>
                <a:gd name="T0" fmla="*/ 2 w 1139"/>
                <a:gd name="T1" fmla="*/ 11 h 1152"/>
                <a:gd name="T2" fmla="*/ 2 w 1139"/>
                <a:gd name="T3" fmla="*/ 12 h 1152"/>
                <a:gd name="T4" fmla="*/ 5 w 1139"/>
                <a:gd name="T5" fmla="*/ 13 h 1152"/>
                <a:gd name="T6" fmla="*/ 6 w 1139"/>
                <a:gd name="T7" fmla="*/ 12 h 1152"/>
                <a:gd name="T8" fmla="*/ 3 w 1139"/>
                <a:gd name="T9" fmla="*/ 15 h 1152"/>
                <a:gd name="T10" fmla="*/ 3 w 1139"/>
                <a:gd name="T11" fmla="*/ 17 h 1152"/>
                <a:gd name="T12" fmla="*/ 3 w 1139"/>
                <a:gd name="T13" fmla="*/ 18 h 1152"/>
                <a:gd name="T14" fmla="*/ 3 w 1139"/>
                <a:gd name="T15" fmla="*/ 19 h 1152"/>
                <a:gd name="T16" fmla="*/ 4 w 1139"/>
                <a:gd name="T17" fmla="*/ 20 h 1152"/>
                <a:gd name="T18" fmla="*/ 5 w 1139"/>
                <a:gd name="T19" fmla="*/ 19 h 1152"/>
                <a:gd name="T20" fmla="*/ 5 w 1139"/>
                <a:gd name="T21" fmla="*/ 21 h 1152"/>
                <a:gd name="T22" fmla="*/ 8 w 1139"/>
                <a:gd name="T23" fmla="*/ 21 h 1152"/>
                <a:gd name="T24" fmla="*/ 9 w 1139"/>
                <a:gd name="T25" fmla="*/ 21 h 1152"/>
                <a:gd name="T26" fmla="*/ 8 w 1139"/>
                <a:gd name="T27" fmla="*/ 24 h 1152"/>
                <a:gd name="T28" fmla="*/ 7 w 1139"/>
                <a:gd name="T29" fmla="*/ 25 h 1152"/>
                <a:gd name="T30" fmla="*/ 4 w 1139"/>
                <a:gd name="T31" fmla="*/ 26 h 1152"/>
                <a:gd name="T32" fmla="*/ 7 w 1139"/>
                <a:gd name="T33" fmla="*/ 26 h 1152"/>
                <a:gd name="T34" fmla="*/ 8 w 1139"/>
                <a:gd name="T35" fmla="*/ 24 h 1152"/>
                <a:gd name="T36" fmla="*/ 12 w 1139"/>
                <a:gd name="T37" fmla="*/ 22 h 1152"/>
                <a:gd name="T38" fmla="*/ 12 w 1139"/>
                <a:gd name="T39" fmla="*/ 20 h 1152"/>
                <a:gd name="T40" fmla="*/ 16 w 1139"/>
                <a:gd name="T41" fmla="*/ 16 h 1152"/>
                <a:gd name="T42" fmla="*/ 16 w 1139"/>
                <a:gd name="T43" fmla="*/ 17 h 1152"/>
                <a:gd name="T44" fmla="*/ 17 w 1139"/>
                <a:gd name="T45" fmla="*/ 18 h 1152"/>
                <a:gd name="T46" fmla="*/ 14 w 1139"/>
                <a:gd name="T47" fmla="*/ 19 h 1152"/>
                <a:gd name="T48" fmla="*/ 14 w 1139"/>
                <a:gd name="T49" fmla="*/ 20 h 1152"/>
                <a:gd name="T50" fmla="*/ 17 w 1139"/>
                <a:gd name="T51" fmla="*/ 18 h 1152"/>
                <a:gd name="T52" fmla="*/ 18 w 1139"/>
                <a:gd name="T53" fmla="*/ 17 h 1152"/>
                <a:gd name="T54" fmla="*/ 19 w 1139"/>
                <a:gd name="T55" fmla="*/ 17 h 1152"/>
                <a:gd name="T56" fmla="*/ 21 w 1139"/>
                <a:gd name="T57" fmla="*/ 19 h 1152"/>
                <a:gd name="T58" fmla="*/ 25 w 1139"/>
                <a:gd name="T59" fmla="*/ 19 h 1152"/>
                <a:gd name="T60" fmla="*/ 25 w 1139"/>
                <a:gd name="T61" fmla="*/ 20 h 1152"/>
                <a:gd name="T62" fmla="*/ 26 w 1139"/>
                <a:gd name="T63" fmla="*/ 20 h 1152"/>
                <a:gd name="T64" fmla="*/ 24 w 1139"/>
                <a:gd name="T65" fmla="*/ 19 h 1152"/>
                <a:gd name="T66" fmla="*/ 14 w 1139"/>
                <a:gd name="T67" fmla="*/ 2 h 1152"/>
                <a:gd name="T68" fmla="*/ 11 w 1139"/>
                <a:gd name="T69" fmla="*/ 1 h 1152"/>
                <a:gd name="T70" fmla="*/ 10 w 1139"/>
                <a:gd name="T71" fmla="*/ 1 h 1152"/>
                <a:gd name="T72" fmla="*/ 10 w 1139"/>
                <a:gd name="T73" fmla="*/ 0 h 1152"/>
                <a:gd name="T74" fmla="*/ 7 w 1139"/>
                <a:gd name="T75" fmla="*/ 1 h 1152"/>
                <a:gd name="T76" fmla="*/ 7 w 1139"/>
                <a:gd name="T77" fmla="*/ 1 h 1152"/>
                <a:gd name="T78" fmla="*/ 6 w 1139"/>
                <a:gd name="T79" fmla="*/ 3 h 1152"/>
                <a:gd name="T80" fmla="*/ 4 w 1139"/>
                <a:gd name="T81" fmla="*/ 4 h 1152"/>
                <a:gd name="T82" fmla="*/ 2 w 1139"/>
                <a:gd name="T83" fmla="*/ 5 h 1152"/>
                <a:gd name="T84" fmla="*/ 4 w 1139"/>
                <a:gd name="T85" fmla="*/ 8 h 1152"/>
                <a:gd name="T86" fmla="*/ 5 w 1139"/>
                <a:gd name="T87" fmla="*/ 9 h 1152"/>
                <a:gd name="T88" fmla="*/ 6 w 1139"/>
                <a:gd name="T89" fmla="*/ 9 h 1152"/>
                <a:gd name="T90" fmla="*/ 4 w 1139"/>
                <a:gd name="T91" fmla="*/ 9 h 1152"/>
                <a:gd name="T92" fmla="*/ 3 w 1139"/>
                <a:gd name="T93" fmla="*/ 9 h 115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9"/>
                <a:gd name="T142" fmla="*/ 0 h 1152"/>
                <a:gd name="T143" fmla="*/ 1139 w 1139"/>
                <a:gd name="T144" fmla="*/ 1152 h 1152"/>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9" h="1152">
                  <a:moveTo>
                    <a:pt x="0" y="441"/>
                  </a:moveTo>
                  <a:lnTo>
                    <a:pt x="74" y="463"/>
                  </a:lnTo>
                  <a:lnTo>
                    <a:pt x="45" y="472"/>
                  </a:lnTo>
                  <a:lnTo>
                    <a:pt x="75" y="514"/>
                  </a:lnTo>
                  <a:lnTo>
                    <a:pt x="190" y="510"/>
                  </a:lnTo>
                  <a:lnTo>
                    <a:pt x="205" y="538"/>
                  </a:lnTo>
                  <a:lnTo>
                    <a:pt x="278" y="503"/>
                  </a:lnTo>
                  <a:lnTo>
                    <a:pt x="253" y="517"/>
                  </a:lnTo>
                  <a:lnTo>
                    <a:pt x="267" y="587"/>
                  </a:lnTo>
                  <a:lnTo>
                    <a:pt x="111" y="655"/>
                  </a:lnTo>
                  <a:lnTo>
                    <a:pt x="72" y="729"/>
                  </a:lnTo>
                  <a:lnTo>
                    <a:pt x="107" y="718"/>
                  </a:lnTo>
                  <a:lnTo>
                    <a:pt x="79" y="737"/>
                  </a:lnTo>
                  <a:lnTo>
                    <a:pt x="107" y="761"/>
                  </a:lnTo>
                  <a:lnTo>
                    <a:pt x="165" y="771"/>
                  </a:lnTo>
                  <a:lnTo>
                    <a:pt x="134" y="809"/>
                  </a:lnTo>
                  <a:lnTo>
                    <a:pt x="159" y="847"/>
                  </a:lnTo>
                  <a:lnTo>
                    <a:pt x="190" y="852"/>
                  </a:lnTo>
                  <a:lnTo>
                    <a:pt x="250" y="771"/>
                  </a:lnTo>
                  <a:lnTo>
                    <a:pt x="213" y="809"/>
                  </a:lnTo>
                  <a:lnTo>
                    <a:pt x="244" y="887"/>
                  </a:lnTo>
                  <a:lnTo>
                    <a:pt x="228" y="917"/>
                  </a:lnTo>
                  <a:lnTo>
                    <a:pt x="298" y="872"/>
                  </a:lnTo>
                  <a:lnTo>
                    <a:pt x="346" y="928"/>
                  </a:lnTo>
                  <a:lnTo>
                    <a:pt x="363" y="895"/>
                  </a:lnTo>
                  <a:lnTo>
                    <a:pt x="378" y="917"/>
                  </a:lnTo>
                  <a:lnTo>
                    <a:pt x="431" y="889"/>
                  </a:lnTo>
                  <a:lnTo>
                    <a:pt x="360" y="1032"/>
                  </a:lnTo>
                  <a:lnTo>
                    <a:pt x="299" y="1060"/>
                  </a:lnTo>
                  <a:lnTo>
                    <a:pt x="298" y="1093"/>
                  </a:lnTo>
                  <a:lnTo>
                    <a:pt x="228" y="1094"/>
                  </a:lnTo>
                  <a:lnTo>
                    <a:pt x="176" y="1152"/>
                  </a:lnTo>
                  <a:lnTo>
                    <a:pt x="244" y="1109"/>
                  </a:lnTo>
                  <a:lnTo>
                    <a:pt x="317" y="1110"/>
                  </a:lnTo>
                  <a:lnTo>
                    <a:pt x="360" y="1075"/>
                  </a:lnTo>
                  <a:lnTo>
                    <a:pt x="339" y="1047"/>
                  </a:lnTo>
                  <a:lnTo>
                    <a:pt x="386" y="1051"/>
                  </a:lnTo>
                  <a:lnTo>
                    <a:pt x="528" y="943"/>
                  </a:lnTo>
                  <a:lnTo>
                    <a:pt x="559" y="904"/>
                  </a:lnTo>
                  <a:lnTo>
                    <a:pt x="532" y="871"/>
                  </a:lnTo>
                  <a:lnTo>
                    <a:pt x="660" y="740"/>
                  </a:lnTo>
                  <a:lnTo>
                    <a:pt x="676" y="675"/>
                  </a:lnTo>
                  <a:lnTo>
                    <a:pt x="661" y="740"/>
                  </a:lnTo>
                  <a:lnTo>
                    <a:pt x="715" y="728"/>
                  </a:lnTo>
                  <a:lnTo>
                    <a:pt x="684" y="755"/>
                  </a:lnTo>
                  <a:lnTo>
                    <a:pt x="727" y="767"/>
                  </a:lnTo>
                  <a:lnTo>
                    <a:pt x="635" y="776"/>
                  </a:lnTo>
                  <a:lnTo>
                    <a:pt x="615" y="841"/>
                  </a:lnTo>
                  <a:lnTo>
                    <a:pt x="650" y="837"/>
                  </a:lnTo>
                  <a:lnTo>
                    <a:pt x="618" y="882"/>
                  </a:lnTo>
                  <a:lnTo>
                    <a:pt x="740" y="825"/>
                  </a:lnTo>
                  <a:lnTo>
                    <a:pt x="760" y="790"/>
                  </a:lnTo>
                  <a:lnTo>
                    <a:pt x="739" y="774"/>
                  </a:lnTo>
                  <a:lnTo>
                    <a:pt x="767" y="743"/>
                  </a:lnTo>
                  <a:lnTo>
                    <a:pt x="763" y="767"/>
                  </a:lnTo>
                  <a:lnTo>
                    <a:pt x="823" y="753"/>
                  </a:lnTo>
                  <a:lnTo>
                    <a:pt x="813" y="779"/>
                  </a:lnTo>
                  <a:lnTo>
                    <a:pt x="911" y="825"/>
                  </a:lnTo>
                  <a:lnTo>
                    <a:pt x="1059" y="847"/>
                  </a:lnTo>
                  <a:lnTo>
                    <a:pt x="1083" y="821"/>
                  </a:lnTo>
                  <a:lnTo>
                    <a:pt x="1105" y="835"/>
                  </a:lnTo>
                  <a:lnTo>
                    <a:pt x="1076" y="860"/>
                  </a:lnTo>
                  <a:lnTo>
                    <a:pt x="1120" y="887"/>
                  </a:lnTo>
                  <a:lnTo>
                    <a:pt x="1139" y="866"/>
                  </a:lnTo>
                  <a:lnTo>
                    <a:pt x="1104" y="809"/>
                  </a:lnTo>
                  <a:lnTo>
                    <a:pt x="1032" y="809"/>
                  </a:lnTo>
                  <a:lnTo>
                    <a:pt x="1032" y="132"/>
                  </a:lnTo>
                  <a:lnTo>
                    <a:pt x="621" y="77"/>
                  </a:lnTo>
                  <a:lnTo>
                    <a:pt x="607" y="43"/>
                  </a:lnTo>
                  <a:lnTo>
                    <a:pt x="495" y="22"/>
                  </a:lnTo>
                  <a:lnTo>
                    <a:pt x="481" y="50"/>
                  </a:lnTo>
                  <a:lnTo>
                    <a:pt x="449" y="42"/>
                  </a:lnTo>
                  <a:lnTo>
                    <a:pt x="480" y="17"/>
                  </a:lnTo>
                  <a:lnTo>
                    <a:pt x="433" y="0"/>
                  </a:lnTo>
                  <a:lnTo>
                    <a:pt x="388" y="43"/>
                  </a:lnTo>
                  <a:lnTo>
                    <a:pt x="314" y="50"/>
                  </a:lnTo>
                  <a:lnTo>
                    <a:pt x="307" y="89"/>
                  </a:lnTo>
                  <a:lnTo>
                    <a:pt x="301" y="65"/>
                  </a:lnTo>
                  <a:lnTo>
                    <a:pt x="233" y="88"/>
                  </a:lnTo>
                  <a:lnTo>
                    <a:pt x="244" y="119"/>
                  </a:lnTo>
                  <a:lnTo>
                    <a:pt x="213" y="109"/>
                  </a:lnTo>
                  <a:lnTo>
                    <a:pt x="168" y="176"/>
                  </a:lnTo>
                  <a:lnTo>
                    <a:pt x="72" y="197"/>
                  </a:lnTo>
                  <a:lnTo>
                    <a:pt x="75" y="229"/>
                  </a:lnTo>
                  <a:lnTo>
                    <a:pt x="48" y="235"/>
                  </a:lnTo>
                  <a:lnTo>
                    <a:pt x="165" y="331"/>
                  </a:lnTo>
                  <a:lnTo>
                    <a:pt x="328" y="377"/>
                  </a:lnTo>
                  <a:lnTo>
                    <a:pt x="228" y="364"/>
                  </a:lnTo>
                  <a:lnTo>
                    <a:pt x="233" y="391"/>
                  </a:lnTo>
                  <a:lnTo>
                    <a:pt x="273" y="392"/>
                  </a:lnTo>
                  <a:lnTo>
                    <a:pt x="239" y="411"/>
                  </a:lnTo>
                  <a:lnTo>
                    <a:pt x="165" y="407"/>
                  </a:lnTo>
                  <a:lnTo>
                    <a:pt x="165" y="368"/>
                  </a:lnTo>
                  <a:lnTo>
                    <a:pt x="129" y="372"/>
                  </a:lnTo>
                  <a:lnTo>
                    <a:pt x="0" y="44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62" name="Freeform 307">
              <a:extLst>
                <a:ext uri="{FF2B5EF4-FFF2-40B4-BE49-F238E27FC236}">
                  <a16:creationId xmlns:a16="http://schemas.microsoft.com/office/drawing/2014/main" id="{24A45F8B-55E2-6B77-D76C-E4DF125EECF1}"/>
                </a:ext>
              </a:extLst>
            </p:cNvPr>
            <p:cNvSpPr>
              <a:spLocks/>
            </p:cNvSpPr>
            <p:nvPr/>
          </p:nvSpPr>
          <p:spPr bwMode="auto">
            <a:xfrm>
              <a:off x="6951319" y="3406195"/>
              <a:ext cx="31940" cy="39449"/>
            </a:xfrm>
            <a:custGeom>
              <a:avLst/>
              <a:gdLst>
                <a:gd name="T0" fmla="*/ 0 w 45"/>
                <a:gd name="T1" fmla="*/ 1 h 62"/>
                <a:gd name="T2" fmla="*/ 0 w 45"/>
                <a:gd name="T3" fmla="*/ 0 h 62"/>
                <a:gd name="T4" fmla="*/ 1 w 45"/>
                <a:gd name="T5" fmla="*/ 1 h 62"/>
                <a:gd name="T6" fmla="*/ 0 w 45"/>
                <a:gd name="T7" fmla="*/ 1 h 62"/>
                <a:gd name="T8" fmla="*/ 0 w 45"/>
                <a:gd name="T9" fmla="*/ 1 h 62"/>
                <a:gd name="T10" fmla="*/ 0 60000 65536"/>
                <a:gd name="T11" fmla="*/ 0 60000 65536"/>
                <a:gd name="T12" fmla="*/ 0 60000 65536"/>
                <a:gd name="T13" fmla="*/ 0 60000 65536"/>
                <a:gd name="T14" fmla="*/ 0 60000 65536"/>
                <a:gd name="T15" fmla="*/ 0 w 45"/>
                <a:gd name="T16" fmla="*/ 0 h 62"/>
                <a:gd name="T17" fmla="*/ 45 w 45"/>
                <a:gd name="T18" fmla="*/ 62 h 62"/>
              </a:gdLst>
              <a:ahLst/>
              <a:cxnLst>
                <a:cxn ang="T10">
                  <a:pos x="T0" y="T1"/>
                </a:cxn>
                <a:cxn ang="T11">
                  <a:pos x="T2" y="T3"/>
                </a:cxn>
                <a:cxn ang="T12">
                  <a:pos x="T4" y="T5"/>
                </a:cxn>
                <a:cxn ang="T13">
                  <a:pos x="T6" y="T7"/>
                </a:cxn>
                <a:cxn ang="T14">
                  <a:pos x="T8" y="T9"/>
                </a:cxn>
              </a:cxnLst>
              <a:rect l="T15" t="T16" r="T17" b="T18"/>
              <a:pathLst>
                <a:path w="45" h="62">
                  <a:moveTo>
                    <a:pt x="0" y="23"/>
                  </a:moveTo>
                  <a:lnTo>
                    <a:pt x="4" y="0"/>
                  </a:lnTo>
                  <a:lnTo>
                    <a:pt x="45" y="38"/>
                  </a:lnTo>
                  <a:lnTo>
                    <a:pt x="14" y="62"/>
                  </a:lnTo>
                  <a:lnTo>
                    <a:pt x="0" y="2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63" name="Freeform 308">
              <a:extLst>
                <a:ext uri="{FF2B5EF4-FFF2-40B4-BE49-F238E27FC236}">
                  <a16:creationId xmlns:a16="http://schemas.microsoft.com/office/drawing/2014/main" id="{58B85C63-0453-BBF9-330E-4458392BB2E4}"/>
                </a:ext>
              </a:extLst>
            </p:cNvPr>
            <p:cNvSpPr>
              <a:spLocks/>
            </p:cNvSpPr>
            <p:nvPr/>
          </p:nvSpPr>
          <p:spPr bwMode="auto">
            <a:xfrm>
              <a:off x="6980803" y="2095103"/>
              <a:ext cx="68794" cy="44089"/>
            </a:xfrm>
            <a:custGeom>
              <a:avLst/>
              <a:gdLst>
                <a:gd name="T0" fmla="*/ 0 w 100"/>
                <a:gd name="T1" fmla="*/ 1 h 69"/>
                <a:gd name="T2" fmla="*/ 1 w 100"/>
                <a:gd name="T3" fmla="*/ 1 h 69"/>
                <a:gd name="T4" fmla="*/ 2 w 100"/>
                <a:gd name="T5" fmla="*/ 0 h 69"/>
                <a:gd name="T6" fmla="*/ 1 w 100"/>
                <a:gd name="T7" fmla="*/ 0 h 69"/>
                <a:gd name="T8" fmla="*/ 1 w 100"/>
                <a:gd name="T9" fmla="*/ 1 h 69"/>
                <a:gd name="T10" fmla="*/ 0 w 100"/>
                <a:gd name="T11" fmla="*/ 1 h 69"/>
                <a:gd name="T12" fmla="*/ 0 60000 65536"/>
                <a:gd name="T13" fmla="*/ 0 60000 65536"/>
                <a:gd name="T14" fmla="*/ 0 60000 65536"/>
                <a:gd name="T15" fmla="*/ 0 60000 65536"/>
                <a:gd name="T16" fmla="*/ 0 60000 65536"/>
                <a:gd name="T17" fmla="*/ 0 60000 65536"/>
                <a:gd name="T18" fmla="*/ 0 w 100"/>
                <a:gd name="T19" fmla="*/ 0 h 69"/>
                <a:gd name="T20" fmla="*/ 100 w 100"/>
                <a:gd name="T21" fmla="*/ 69 h 69"/>
              </a:gdLst>
              <a:ahLst/>
              <a:cxnLst>
                <a:cxn ang="T12">
                  <a:pos x="T0" y="T1"/>
                </a:cxn>
                <a:cxn ang="T13">
                  <a:pos x="T2" y="T3"/>
                </a:cxn>
                <a:cxn ang="T14">
                  <a:pos x="T4" y="T5"/>
                </a:cxn>
                <a:cxn ang="T15">
                  <a:pos x="T6" y="T7"/>
                </a:cxn>
                <a:cxn ang="T16">
                  <a:pos x="T8" y="T9"/>
                </a:cxn>
                <a:cxn ang="T17">
                  <a:pos x="T10" y="T11"/>
                </a:cxn>
              </a:cxnLst>
              <a:rect l="T18" t="T19" r="T20" b="T21"/>
              <a:pathLst>
                <a:path w="100" h="69">
                  <a:moveTo>
                    <a:pt x="0" y="28"/>
                  </a:moveTo>
                  <a:lnTo>
                    <a:pt x="28" y="69"/>
                  </a:lnTo>
                  <a:lnTo>
                    <a:pt x="100" y="11"/>
                  </a:lnTo>
                  <a:lnTo>
                    <a:pt x="32" y="0"/>
                  </a:lnTo>
                  <a:lnTo>
                    <a:pt x="41" y="27"/>
                  </a:lnTo>
                  <a:lnTo>
                    <a:pt x="0" y="2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64" name="Freeform 309">
              <a:extLst>
                <a:ext uri="{FF2B5EF4-FFF2-40B4-BE49-F238E27FC236}">
                  <a16:creationId xmlns:a16="http://schemas.microsoft.com/office/drawing/2014/main" id="{3A801B3F-677E-048F-7245-5FC44A9CA697}"/>
                </a:ext>
              </a:extLst>
            </p:cNvPr>
            <p:cNvSpPr>
              <a:spLocks/>
            </p:cNvSpPr>
            <p:nvPr/>
          </p:nvSpPr>
          <p:spPr bwMode="auto">
            <a:xfrm>
              <a:off x="7427966" y="2011565"/>
              <a:ext cx="213754" cy="208846"/>
            </a:xfrm>
            <a:custGeom>
              <a:avLst/>
              <a:gdLst>
                <a:gd name="T0" fmla="*/ 0 w 306"/>
                <a:gd name="T1" fmla="*/ 1 h 315"/>
                <a:gd name="T2" fmla="*/ 0 w 306"/>
                <a:gd name="T3" fmla="*/ 2 h 315"/>
                <a:gd name="T4" fmla="*/ 1 w 306"/>
                <a:gd name="T5" fmla="*/ 2 h 315"/>
                <a:gd name="T6" fmla="*/ 2 w 306"/>
                <a:gd name="T7" fmla="*/ 2 h 315"/>
                <a:gd name="T8" fmla="*/ 1 w 306"/>
                <a:gd name="T9" fmla="*/ 1 h 315"/>
                <a:gd name="T10" fmla="*/ 2 w 306"/>
                <a:gd name="T11" fmla="*/ 1 h 315"/>
                <a:gd name="T12" fmla="*/ 3 w 306"/>
                <a:gd name="T13" fmla="*/ 2 h 315"/>
                <a:gd name="T14" fmla="*/ 2 w 306"/>
                <a:gd name="T15" fmla="*/ 1 h 315"/>
                <a:gd name="T16" fmla="*/ 3 w 306"/>
                <a:gd name="T17" fmla="*/ 2 h 315"/>
                <a:gd name="T18" fmla="*/ 4 w 306"/>
                <a:gd name="T19" fmla="*/ 3 h 315"/>
                <a:gd name="T20" fmla="*/ 4 w 306"/>
                <a:gd name="T21" fmla="*/ 4 h 315"/>
                <a:gd name="T22" fmla="*/ 6 w 306"/>
                <a:gd name="T23" fmla="*/ 5 h 315"/>
                <a:gd name="T24" fmla="*/ 5 w 306"/>
                <a:gd name="T25" fmla="*/ 6 h 315"/>
                <a:gd name="T26" fmla="*/ 6 w 306"/>
                <a:gd name="T27" fmla="*/ 5 h 315"/>
                <a:gd name="T28" fmla="*/ 6 w 306"/>
                <a:gd name="T29" fmla="*/ 7 h 315"/>
                <a:gd name="T30" fmla="*/ 7 w 306"/>
                <a:gd name="T31" fmla="*/ 7 h 315"/>
                <a:gd name="T32" fmla="*/ 7 w 306"/>
                <a:gd name="T33" fmla="*/ 6 h 315"/>
                <a:gd name="T34" fmla="*/ 5 w 306"/>
                <a:gd name="T35" fmla="*/ 5 h 315"/>
                <a:gd name="T36" fmla="*/ 2 w 306"/>
                <a:gd name="T37" fmla="*/ 0 h 315"/>
                <a:gd name="T38" fmla="*/ 1 w 306"/>
                <a:gd name="T39" fmla="*/ 1 h 315"/>
                <a:gd name="T40" fmla="*/ 0 w 306"/>
                <a:gd name="T41" fmla="*/ 1 h 31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06"/>
                <a:gd name="T64" fmla="*/ 0 h 315"/>
                <a:gd name="T65" fmla="*/ 306 w 306"/>
                <a:gd name="T66" fmla="*/ 315 h 31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06" h="315">
                  <a:moveTo>
                    <a:pt x="0" y="30"/>
                  </a:moveTo>
                  <a:lnTo>
                    <a:pt x="15" y="77"/>
                  </a:lnTo>
                  <a:lnTo>
                    <a:pt x="56" y="98"/>
                  </a:lnTo>
                  <a:lnTo>
                    <a:pt x="77" y="83"/>
                  </a:lnTo>
                  <a:lnTo>
                    <a:pt x="38" y="58"/>
                  </a:lnTo>
                  <a:lnTo>
                    <a:pt x="77" y="58"/>
                  </a:lnTo>
                  <a:lnTo>
                    <a:pt x="107" y="99"/>
                  </a:lnTo>
                  <a:lnTo>
                    <a:pt x="96" y="27"/>
                  </a:lnTo>
                  <a:lnTo>
                    <a:pt x="120" y="90"/>
                  </a:lnTo>
                  <a:lnTo>
                    <a:pt x="186" y="125"/>
                  </a:lnTo>
                  <a:lnTo>
                    <a:pt x="174" y="169"/>
                  </a:lnTo>
                  <a:lnTo>
                    <a:pt x="249" y="225"/>
                  </a:lnTo>
                  <a:lnTo>
                    <a:pt x="227" y="269"/>
                  </a:lnTo>
                  <a:lnTo>
                    <a:pt x="265" y="233"/>
                  </a:lnTo>
                  <a:lnTo>
                    <a:pt x="275" y="315"/>
                  </a:lnTo>
                  <a:lnTo>
                    <a:pt x="303" y="302"/>
                  </a:lnTo>
                  <a:lnTo>
                    <a:pt x="306" y="240"/>
                  </a:lnTo>
                  <a:lnTo>
                    <a:pt x="235" y="205"/>
                  </a:lnTo>
                  <a:lnTo>
                    <a:pt x="98" y="0"/>
                  </a:lnTo>
                  <a:lnTo>
                    <a:pt x="23" y="58"/>
                  </a:lnTo>
                  <a:lnTo>
                    <a:pt x="0" y="3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65" name="Freeform 310">
              <a:extLst>
                <a:ext uri="{FF2B5EF4-FFF2-40B4-BE49-F238E27FC236}">
                  <a16:creationId xmlns:a16="http://schemas.microsoft.com/office/drawing/2014/main" id="{5F53C15D-BA55-74F1-3013-AD4992042A3B}"/>
                </a:ext>
              </a:extLst>
            </p:cNvPr>
            <p:cNvSpPr>
              <a:spLocks/>
            </p:cNvSpPr>
            <p:nvPr/>
          </p:nvSpPr>
          <p:spPr bwMode="auto">
            <a:xfrm>
              <a:off x="7474649" y="2078860"/>
              <a:ext cx="34397" cy="32487"/>
            </a:xfrm>
            <a:custGeom>
              <a:avLst/>
              <a:gdLst>
                <a:gd name="T0" fmla="*/ 0 w 50"/>
                <a:gd name="T1" fmla="*/ 0 h 51"/>
                <a:gd name="T2" fmla="*/ 0 w 50"/>
                <a:gd name="T3" fmla="*/ 1 h 51"/>
                <a:gd name="T4" fmla="*/ 0 w 50"/>
                <a:gd name="T5" fmla="*/ 1 h 51"/>
                <a:gd name="T6" fmla="*/ 1 w 50"/>
                <a:gd name="T7" fmla="*/ 1 h 51"/>
                <a:gd name="T8" fmla="*/ 1 w 50"/>
                <a:gd name="T9" fmla="*/ 1 h 51"/>
                <a:gd name="T10" fmla="*/ 1 w 50"/>
                <a:gd name="T11" fmla="*/ 0 h 51"/>
                <a:gd name="T12" fmla="*/ 0 w 50"/>
                <a:gd name="T13" fmla="*/ 0 h 51"/>
                <a:gd name="T14" fmla="*/ 0 60000 65536"/>
                <a:gd name="T15" fmla="*/ 0 60000 65536"/>
                <a:gd name="T16" fmla="*/ 0 60000 65536"/>
                <a:gd name="T17" fmla="*/ 0 60000 65536"/>
                <a:gd name="T18" fmla="*/ 0 60000 65536"/>
                <a:gd name="T19" fmla="*/ 0 60000 65536"/>
                <a:gd name="T20" fmla="*/ 0 60000 65536"/>
                <a:gd name="T21" fmla="*/ 0 w 50"/>
                <a:gd name="T22" fmla="*/ 0 h 51"/>
                <a:gd name="T23" fmla="*/ 50 w 50"/>
                <a:gd name="T24" fmla="*/ 51 h 5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0" h="51">
                  <a:moveTo>
                    <a:pt x="0" y="0"/>
                  </a:moveTo>
                  <a:lnTo>
                    <a:pt x="13" y="51"/>
                  </a:lnTo>
                  <a:lnTo>
                    <a:pt x="18" y="24"/>
                  </a:lnTo>
                  <a:lnTo>
                    <a:pt x="50" y="46"/>
                  </a:lnTo>
                  <a:lnTo>
                    <a:pt x="21" y="24"/>
                  </a:lnTo>
                  <a:lnTo>
                    <a:pt x="49" y="8"/>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66" name="Freeform 311">
              <a:extLst>
                <a:ext uri="{FF2B5EF4-FFF2-40B4-BE49-F238E27FC236}">
                  <a16:creationId xmlns:a16="http://schemas.microsoft.com/office/drawing/2014/main" id="{2E8D7505-E889-5E88-843C-F3FC3B4AC66A}"/>
                </a:ext>
              </a:extLst>
            </p:cNvPr>
            <p:cNvSpPr>
              <a:spLocks/>
            </p:cNvSpPr>
            <p:nvPr/>
          </p:nvSpPr>
          <p:spPr bwMode="auto">
            <a:xfrm>
              <a:off x="7489390" y="2106706"/>
              <a:ext cx="22113" cy="53372"/>
            </a:xfrm>
            <a:custGeom>
              <a:avLst/>
              <a:gdLst>
                <a:gd name="T0" fmla="*/ 0 w 29"/>
                <a:gd name="T1" fmla="*/ 0 h 80"/>
                <a:gd name="T2" fmla="*/ 1 w 29"/>
                <a:gd name="T3" fmla="*/ 0 h 80"/>
                <a:gd name="T4" fmla="*/ 1 w 29"/>
                <a:gd name="T5" fmla="*/ 2 h 80"/>
                <a:gd name="T6" fmla="*/ 0 w 29"/>
                <a:gd name="T7" fmla="*/ 0 h 80"/>
                <a:gd name="T8" fmla="*/ 0 60000 65536"/>
                <a:gd name="T9" fmla="*/ 0 60000 65536"/>
                <a:gd name="T10" fmla="*/ 0 60000 65536"/>
                <a:gd name="T11" fmla="*/ 0 60000 65536"/>
                <a:gd name="T12" fmla="*/ 0 w 29"/>
                <a:gd name="T13" fmla="*/ 0 h 80"/>
                <a:gd name="T14" fmla="*/ 29 w 29"/>
                <a:gd name="T15" fmla="*/ 80 h 80"/>
              </a:gdLst>
              <a:ahLst/>
              <a:cxnLst>
                <a:cxn ang="T8">
                  <a:pos x="T0" y="T1"/>
                </a:cxn>
                <a:cxn ang="T9">
                  <a:pos x="T2" y="T3"/>
                </a:cxn>
                <a:cxn ang="T10">
                  <a:pos x="T4" y="T5"/>
                </a:cxn>
                <a:cxn ang="T11">
                  <a:pos x="T6" y="T7"/>
                </a:cxn>
              </a:cxnLst>
              <a:rect l="T12" t="T13" r="T14" b="T15"/>
              <a:pathLst>
                <a:path w="29" h="80">
                  <a:moveTo>
                    <a:pt x="0" y="0"/>
                  </a:moveTo>
                  <a:lnTo>
                    <a:pt x="28" y="15"/>
                  </a:lnTo>
                  <a:lnTo>
                    <a:pt x="29" y="80"/>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67" name="Freeform 312">
              <a:extLst>
                <a:ext uri="{FF2B5EF4-FFF2-40B4-BE49-F238E27FC236}">
                  <a16:creationId xmlns:a16="http://schemas.microsoft.com/office/drawing/2014/main" id="{A2D4150F-B9E1-60A9-5D15-B1D759D31DA0}"/>
                </a:ext>
              </a:extLst>
            </p:cNvPr>
            <p:cNvSpPr>
              <a:spLocks/>
            </p:cNvSpPr>
            <p:nvPr/>
          </p:nvSpPr>
          <p:spPr bwMode="auto">
            <a:xfrm>
              <a:off x="7513959" y="2081180"/>
              <a:ext cx="27026" cy="30166"/>
            </a:xfrm>
            <a:custGeom>
              <a:avLst/>
              <a:gdLst>
                <a:gd name="T0" fmla="*/ 0 w 39"/>
                <a:gd name="T1" fmla="*/ 0 h 47"/>
                <a:gd name="T2" fmla="*/ 0 w 39"/>
                <a:gd name="T3" fmla="*/ 1 h 47"/>
                <a:gd name="T4" fmla="*/ 1 w 39"/>
                <a:gd name="T5" fmla="*/ 1 h 47"/>
                <a:gd name="T6" fmla="*/ 1 w 39"/>
                <a:gd name="T7" fmla="*/ 0 h 47"/>
                <a:gd name="T8" fmla="*/ 1 w 39"/>
                <a:gd name="T9" fmla="*/ 1 h 47"/>
                <a:gd name="T10" fmla="*/ 1 w 39"/>
                <a:gd name="T11" fmla="*/ 0 h 47"/>
                <a:gd name="T12" fmla="*/ 0 w 39"/>
                <a:gd name="T13" fmla="*/ 0 h 47"/>
                <a:gd name="T14" fmla="*/ 0 60000 65536"/>
                <a:gd name="T15" fmla="*/ 0 60000 65536"/>
                <a:gd name="T16" fmla="*/ 0 60000 65536"/>
                <a:gd name="T17" fmla="*/ 0 60000 65536"/>
                <a:gd name="T18" fmla="*/ 0 60000 65536"/>
                <a:gd name="T19" fmla="*/ 0 60000 65536"/>
                <a:gd name="T20" fmla="*/ 0 60000 65536"/>
                <a:gd name="T21" fmla="*/ 0 w 39"/>
                <a:gd name="T22" fmla="*/ 0 h 47"/>
                <a:gd name="T23" fmla="*/ 39 w 39"/>
                <a:gd name="T24" fmla="*/ 47 h 4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9" h="47">
                  <a:moveTo>
                    <a:pt x="0" y="0"/>
                  </a:moveTo>
                  <a:lnTo>
                    <a:pt x="7" y="47"/>
                  </a:lnTo>
                  <a:lnTo>
                    <a:pt x="32" y="47"/>
                  </a:lnTo>
                  <a:lnTo>
                    <a:pt x="22" y="4"/>
                  </a:lnTo>
                  <a:lnTo>
                    <a:pt x="39" y="35"/>
                  </a:lnTo>
                  <a:lnTo>
                    <a:pt x="24" y="0"/>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68" name="Freeform 313">
              <a:extLst>
                <a:ext uri="{FF2B5EF4-FFF2-40B4-BE49-F238E27FC236}">
                  <a16:creationId xmlns:a16="http://schemas.microsoft.com/office/drawing/2014/main" id="{5930A4B7-CA43-228A-8943-865FE7DCFF07}"/>
                </a:ext>
              </a:extLst>
            </p:cNvPr>
            <p:cNvSpPr>
              <a:spLocks/>
            </p:cNvSpPr>
            <p:nvPr/>
          </p:nvSpPr>
          <p:spPr bwMode="auto">
            <a:xfrm>
              <a:off x="7536072" y="2125271"/>
              <a:ext cx="24569" cy="25526"/>
            </a:xfrm>
            <a:custGeom>
              <a:avLst/>
              <a:gdLst>
                <a:gd name="T0" fmla="*/ 0 w 34"/>
                <a:gd name="T1" fmla="*/ 0 h 35"/>
                <a:gd name="T2" fmla="*/ 1 w 34"/>
                <a:gd name="T3" fmla="*/ 1 h 35"/>
                <a:gd name="T4" fmla="*/ 1 w 34"/>
                <a:gd name="T5" fmla="*/ 0 h 35"/>
                <a:gd name="T6" fmla="*/ 0 w 34"/>
                <a:gd name="T7" fmla="*/ 0 h 35"/>
                <a:gd name="T8" fmla="*/ 0 60000 65536"/>
                <a:gd name="T9" fmla="*/ 0 60000 65536"/>
                <a:gd name="T10" fmla="*/ 0 60000 65536"/>
                <a:gd name="T11" fmla="*/ 0 60000 65536"/>
                <a:gd name="T12" fmla="*/ 0 w 34"/>
                <a:gd name="T13" fmla="*/ 0 h 35"/>
                <a:gd name="T14" fmla="*/ 34 w 34"/>
                <a:gd name="T15" fmla="*/ 35 h 35"/>
              </a:gdLst>
              <a:ahLst/>
              <a:cxnLst>
                <a:cxn ang="T8">
                  <a:pos x="T0" y="T1"/>
                </a:cxn>
                <a:cxn ang="T9">
                  <a:pos x="T2" y="T3"/>
                </a:cxn>
                <a:cxn ang="T10">
                  <a:pos x="T4" y="T5"/>
                </a:cxn>
                <a:cxn ang="T11">
                  <a:pos x="T6" y="T7"/>
                </a:cxn>
              </a:cxnLst>
              <a:rect l="T12" t="T13" r="T14" b="T15"/>
              <a:pathLst>
                <a:path w="34" h="35">
                  <a:moveTo>
                    <a:pt x="0" y="0"/>
                  </a:moveTo>
                  <a:lnTo>
                    <a:pt x="31" y="35"/>
                  </a:lnTo>
                  <a:lnTo>
                    <a:pt x="34" y="5"/>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69" name="Freeform 314">
              <a:extLst>
                <a:ext uri="{FF2B5EF4-FFF2-40B4-BE49-F238E27FC236}">
                  <a16:creationId xmlns:a16="http://schemas.microsoft.com/office/drawing/2014/main" id="{55E755A3-38B2-9807-B6D8-EA4DC07C8239}"/>
                </a:ext>
              </a:extLst>
            </p:cNvPr>
            <p:cNvSpPr>
              <a:spLocks/>
            </p:cNvSpPr>
            <p:nvPr/>
          </p:nvSpPr>
          <p:spPr bwMode="auto">
            <a:xfrm>
              <a:off x="7543443" y="2157757"/>
              <a:ext cx="36854" cy="53372"/>
            </a:xfrm>
            <a:custGeom>
              <a:avLst/>
              <a:gdLst>
                <a:gd name="T0" fmla="*/ 0 w 53"/>
                <a:gd name="T1" fmla="*/ 0 h 81"/>
                <a:gd name="T2" fmla="*/ 1 w 53"/>
                <a:gd name="T3" fmla="*/ 1 h 81"/>
                <a:gd name="T4" fmla="*/ 1 w 53"/>
                <a:gd name="T5" fmla="*/ 2 h 81"/>
                <a:gd name="T6" fmla="*/ 0 w 53"/>
                <a:gd name="T7" fmla="*/ 0 h 81"/>
                <a:gd name="T8" fmla="*/ 0 60000 65536"/>
                <a:gd name="T9" fmla="*/ 0 60000 65536"/>
                <a:gd name="T10" fmla="*/ 0 60000 65536"/>
                <a:gd name="T11" fmla="*/ 0 60000 65536"/>
                <a:gd name="T12" fmla="*/ 0 w 53"/>
                <a:gd name="T13" fmla="*/ 0 h 81"/>
                <a:gd name="T14" fmla="*/ 53 w 53"/>
                <a:gd name="T15" fmla="*/ 81 h 81"/>
              </a:gdLst>
              <a:ahLst/>
              <a:cxnLst>
                <a:cxn ang="T8">
                  <a:pos x="T0" y="T1"/>
                </a:cxn>
                <a:cxn ang="T9">
                  <a:pos x="T2" y="T3"/>
                </a:cxn>
                <a:cxn ang="T10">
                  <a:pos x="T4" y="T5"/>
                </a:cxn>
                <a:cxn ang="T11">
                  <a:pos x="T6" y="T7"/>
                </a:cxn>
              </a:cxnLst>
              <a:rect l="T12" t="T13" r="T14" b="T15"/>
              <a:pathLst>
                <a:path w="53" h="81">
                  <a:moveTo>
                    <a:pt x="0" y="0"/>
                  </a:moveTo>
                  <a:lnTo>
                    <a:pt x="42" y="30"/>
                  </a:lnTo>
                  <a:lnTo>
                    <a:pt x="53" y="81"/>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70" name="Freeform 315">
              <a:extLst>
                <a:ext uri="{FF2B5EF4-FFF2-40B4-BE49-F238E27FC236}">
                  <a16:creationId xmlns:a16="http://schemas.microsoft.com/office/drawing/2014/main" id="{DD7A853F-D980-1E22-0C9C-16CB21C485BC}"/>
                </a:ext>
              </a:extLst>
            </p:cNvPr>
            <p:cNvSpPr>
              <a:spLocks/>
            </p:cNvSpPr>
            <p:nvPr/>
          </p:nvSpPr>
          <p:spPr bwMode="auto">
            <a:xfrm>
              <a:off x="7602409" y="2171680"/>
              <a:ext cx="17198" cy="34808"/>
            </a:xfrm>
            <a:custGeom>
              <a:avLst/>
              <a:gdLst>
                <a:gd name="T0" fmla="*/ 0 w 26"/>
                <a:gd name="T1" fmla="*/ 1 h 49"/>
                <a:gd name="T2" fmla="*/ 0 w 26"/>
                <a:gd name="T3" fmla="*/ 0 h 49"/>
                <a:gd name="T4" fmla="*/ 1 w 26"/>
                <a:gd name="T5" fmla="*/ 2 h 49"/>
                <a:gd name="T6" fmla="*/ 0 w 26"/>
                <a:gd name="T7" fmla="*/ 1 h 49"/>
                <a:gd name="T8" fmla="*/ 0 60000 65536"/>
                <a:gd name="T9" fmla="*/ 0 60000 65536"/>
                <a:gd name="T10" fmla="*/ 0 60000 65536"/>
                <a:gd name="T11" fmla="*/ 0 60000 65536"/>
                <a:gd name="T12" fmla="*/ 0 w 26"/>
                <a:gd name="T13" fmla="*/ 0 h 49"/>
                <a:gd name="T14" fmla="*/ 26 w 26"/>
                <a:gd name="T15" fmla="*/ 49 h 49"/>
              </a:gdLst>
              <a:ahLst/>
              <a:cxnLst>
                <a:cxn ang="T8">
                  <a:pos x="T0" y="T1"/>
                </a:cxn>
                <a:cxn ang="T9">
                  <a:pos x="T2" y="T3"/>
                </a:cxn>
                <a:cxn ang="T10">
                  <a:pos x="T4" y="T5"/>
                </a:cxn>
                <a:cxn ang="T11">
                  <a:pos x="T6" y="T7"/>
                </a:cxn>
              </a:cxnLst>
              <a:rect l="T12" t="T13" r="T14" b="T15"/>
              <a:pathLst>
                <a:path w="26" h="49">
                  <a:moveTo>
                    <a:pt x="0" y="29"/>
                  </a:moveTo>
                  <a:lnTo>
                    <a:pt x="10" y="0"/>
                  </a:lnTo>
                  <a:lnTo>
                    <a:pt x="26" y="49"/>
                  </a:lnTo>
                  <a:lnTo>
                    <a:pt x="0" y="2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71" name="Freeform 316">
              <a:extLst>
                <a:ext uri="{FF2B5EF4-FFF2-40B4-BE49-F238E27FC236}">
                  <a16:creationId xmlns:a16="http://schemas.microsoft.com/office/drawing/2014/main" id="{DE6C1262-B278-3A5A-D3DD-8A219FAB28F4}"/>
                </a:ext>
              </a:extLst>
            </p:cNvPr>
            <p:cNvSpPr>
              <a:spLocks/>
            </p:cNvSpPr>
            <p:nvPr/>
          </p:nvSpPr>
          <p:spPr bwMode="auto">
            <a:xfrm>
              <a:off x="7786679" y="2429258"/>
              <a:ext cx="1542958" cy="816822"/>
            </a:xfrm>
            <a:custGeom>
              <a:avLst/>
              <a:gdLst>
                <a:gd name="T0" fmla="*/ 1 w 2200"/>
                <a:gd name="T1" fmla="*/ 4 h 1238"/>
                <a:gd name="T2" fmla="*/ 1 w 2200"/>
                <a:gd name="T3" fmla="*/ 4 h 1238"/>
                <a:gd name="T4" fmla="*/ 2 w 2200"/>
                <a:gd name="T5" fmla="*/ 14 h 1238"/>
                <a:gd name="T6" fmla="*/ 2 w 2200"/>
                <a:gd name="T7" fmla="*/ 15 h 1238"/>
                <a:gd name="T8" fmla="*/ 5 w 2200"/>
                <a:gd name="T9" fmla="*/ 19 h 1238"/>
                <a:gd name="T10" fmla="*/ 9 w 2200"/>
                <a:gd name="T11" fmla="*/ 20 h 1238"/>
                <a:gd name="T12" fmla="*/ 16 w 2200"/>
                <a:gd name="T13" fmla="*/ 21 h 1238"/>
                <a:gd name="T14" fmla="*/ 21 w 2200"/>
                <a:gd name="T15" fmla="*/ 23 h 1238"/>
                <a:gd name="T16" fmla="*/ 25 w 2200"/>
                <a:gd name="T17" fmla="*/ 28 h 1238"/>
                <a:gd name="T18" fmla="*/ 26 w 2200"/>
                <a:gd name="T19" fmla="*/ 24 h 1238"/>
                <a:gd name="T20" fmla="*/ 29 w 2200"/>
                <a:gd name="T21" fmla="*/ 23 h 1238"/>
                <a:gd name="T22" fmla="*/ 31 w 2200"/>
                <a:gd name="T23" fmla="*/ 23 h 1238"/>
                <a:gd name="T24" fmla="*/ 32 w 2200"/>
                <a:gd name="T25" fmla="*/ 23 h 1238"/>
                <a:gd name="T26" fmla="*/ 33 w 2200"/>
                <a:gd name="T27" fmla="*/ 23 h 1238"/>
                <a:gd name="T28" fmla="*/ 37 w 2200"/>
                <a:gd name="T29" fmla="*/ 24 h 1238"/>
                <a:gd name="T30" fmla="*/ 39 w 2200"/>
                <a:gd name="T31" fmla="*/ 28 h 1238"/>
                <a:gd name="T32" fmla="*/ 39 w 2200"/>
                <a:gd name="T33" fmla="*/ 27 h 1238"/>
                <a:gd name="T34" fmla="*/ 39 w 2200"/>
                <a:gd name="T35" fmla="*/ 20 h 1238"/>
                <a:gd name="T36" fmla="*/ 43 w 2200"/>
                <a:gd name="T37" fmla="*/ 16 h 1238"/>
                <a:gd name="T38" fmla="*/ 43 w 2200"/>
                <a:gd name="T39" fmla="*/ 15 h 1238"/>
                <a:gd name="T40" fmla="*/ 42 w 2200"/>
                <a:gd name="T41" fmla="*/ 13 h 1238"/>
                <a:gd name="T42" fmla="*/ 43 w 2200"/>
                <a:gd name="T43" fmla="*/ 13 h 1238"/>
                <a:gd name="T44" fmla="*/ 43 w 2200"/>
                <a:gd name="T45" fmla="*/ 15 h 1238"/>
                <a:gd name="T46" fmla="*/ 44 w 2200"/>
                <a:gd name="T47" fmla="*/ 12 h 1238"/>
                <a:gd name="T48" fmla="*/ 45 w 2200"/>
                <a:gd name="T49" fmla="*/ 11 h 1238"/>
                <a:gd name="T50" fmla="*/ 48 w 2200"/>
                <a:gd name="T51" fmla="*/ 9 h 1238"/>
                <a:gd name="T52" fmla="*/ 51 w 2200"/>
                <a:gd name="T53" fmla="*/ 6 h 1238"/>
                <a:gd name="T54" fmla="*/ 51 w 2200"/>
                <a:gd name="T55" fmla="*/ 5 h 1238"/>
                <a:gd name="T56" fmla="*/ 49 w 2200"/>
                <a:gd name="T57" fmla="*/ 3 h 1238"/>
                <a:gd name="T58" fmla="*/ 43 w 2200"/>
                <a:gd name="T59" fmla="*/ 6 h 1238"/>
                <a:gd name="T60" fmla="*/ 41 w 2200"/>
                <a:gd name="T61" fmla="*/ 8 h 1238"/>
                <a:gd name="T62" fmla="*/ 38 w 2200"/>
                <a:gd name="T63" fmla="*/ 10 h 1238"/>
                <a:gd name="T64" fmla="*/ 37 w 2200"/>
                <a:gd name="T65" fmla="*/ 9 h 1238"/>
                <a:gd name="T66" fmla="*/ 37 w 2200"/>
                <a:gd name="T67" fmla="*/ 9 h 1238"/>
                <a:gd name="T68" fmla="*/ 37 w 2200"/>
                <a:gd name="T69" fmla="*/ 7 h 1238"/>
                <a:gd name="T70" fmla="*/ 37 w 2200"/>
                <a:gd name="T71" fmla="*/ 5 h 1238"/>
                <a:gd name="T72" fmla="*/ 34 w 2200"/>
                <a:gd name="T73" fmla="*/ 6 h 1238"/>
                <a:gd name="T74" fmla="*/ 33 w 2200"/>
                <a:gd name="T75" fmla="*/ 10 h 1238"/>
                <a:gd name="T76" fmla="*/ 33 w 2200"/>
                <a:gd name="T77" fmla="*/ 5 h 1238"/>
                <a:gd name="T78" fmla="*/ 34 w 2200"/>
                <a:gd name="T79" fmla="*/ 5 h 1238"/>
                <a:gd name="T80" fmla="*/ 36 w 2200"/>
                <a:gd name="T81" fmla="*/ 4 h 1238"/>
                <a:gd name="T82" fmla="*/ 32 w 2200"/>
                <a:gd name="T83" fmla="*/ 3 h 1238"/>
                <a:gd name="T84" fmla="*/ 31 w 2200"/>
                <a:gd name="T85" fmla="*/ 4 h 1238"/>
                <a:gd name="T86" fmla="*/ 31 w 2200"/>
                <a:gd name="T87" fmla="*/ 2 h 1238"/>
                <a:gd name="T88" fmla="*/ 26 w 2200"/>
                <a:gd name="T89" fmla="*/ 0 h 1238"/>
                <a:gd name="T90" fmla="*/ 2 w 2200"/>
                <a:gd name="T91" fmla="*/ 1 h 1238"/>
                <a:gd name="T92" fmla="*/ 2 w 2200"/>
                <a:gd name="T93" fmla="*/ 3 h 1238"/>
                <a:gd name="T94" fmla="*/ 0 w 2200"/>
                <a:gd name="T95" fmla="*/ 2 h 1238"/>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2200"/>
                <a:gd name="T145" fmla="*/ 0 h 1238"/>
                <a:gd name="T146" fmla="*/ 2200 w 2200"/>
                <a:gd name="T147" fmla="*/ 1238 h 1238"/>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2200" h="1238">
                  <a:moveTo>
                    <a:pt x="0" y="69"/>
                  </a:moveTo>
                  <a:lnTo>
                    <a:pt x="26" y="169"/>
                  </a:lnTo>
                  <a:lnTo>
                    <a:pt x="56" y="180"/>
                  </a:lnTo>
                  <a:lnTo>
                    <a:pt x="32" y="187"/>
                  </a:lnTo>
                  <a:lnTo>
                    <a:pt x="12" y="491"/>
                  </a:lnTo>
                  <a:lnTo>
                    <a:pt x="70" y="612"/>
                  </a:lnTo>
                  <a:lnTo>
                    <a:pt x="104" y="612"/>
                  </a:lnTo>
                  <a:lnTo>
                    <a:pt x="89" y="656"/>
                  </a:lnTo>
                  <a:lnTo>
                    <a:pt x="160" y="786"/>
                  </a:lnTo>
                  <a:lnTo>
                    <a:pt x="231" y="816"/>
                  </a:lnTo>
                  <a:lnTo>
                    <a:pt x="291" y="890"/>
                  </a:lnTo>
                  <a:lnTo>
                    <a:pt x="378" y="881"/>
                  </a:lnTo>
                  <a:lnTo>
                    <a:pt x="524" y="951"/>
                  </a:lnTo>
                  <a:lnTo>
                    <a:pt x="698" y="924"/>
                  </a:lnTo>
                  <a:lnTo>
                    <a:pt x="800" y="1055"/>
                  </a:lnTo>
                  <a:lnTo>
                    <a:pt x="879" y="1020"/>
                  </a:lnTo>
                  <a:lnTo>
                    <a:pt x="978" y="1181"/>
                  </a:lnTo>
                  <a:lnTo>
                    <a:pt x="1053" y="1208"/>
                  </a:lnTo>
                  <a:lnTo>
                    <a:pt x="1046" y="1119"/>
                  </a:lnTo>
                  <a:lnTo>
                    <a:pt x="1126" y="1065"/>
                  </a:lnTo>
                  <a:lnTo>
                    <a:pt x="1133" y="1022"/>
                  </a:lnTo>
                  <a:lnTo>
                    <a:pt x="1244" y="1020"/>
                  </a:lnTo>
                  <a:lnTo>
                    <a:pt x="1346" y="1055"/>
                  </a:lnTo>
                  <a:lnTo>
                    <a:pt x="1347" y="1001"/>
                  </a:lnTo>
                  <a:lnTo>
                    <a:pt x="1307" y="995"/>
                  </a:lnTo>
                  <a:lnTo>
                    <a:pt x="1389" y="993"/>
                  </a:lnTo>
                  <a:lnTo>
                    <a:pt x="1394" y="969"/>
                  </a:lnTo>
                  <a:lnTo>
                    <a:pt x="1401" y="997"/>
                  </a:lnTo>
                  <a:lnTo>
                    <a:pt x="1557" y="1008"/>
                  </a:lnTo>
                  <a:lnTo>
                    <a:pt x="1597" y="1053"/>
                  </a:lnTo>
                  <a:lnTo>
                    <a:pt x="1603" y="1134"/>
                  </a:lnTo>
                  <a:lnTo>
                    <a:pt x="1654" y="1238"/>
                  </a:lnTo>
                  <a:lnTo>
                    <a:pt x="1684" y="1235"/>
                  </a:lnTo>
                  <a:lnTo>
                    <a:pt x="1699" y="1156"/>
                  </a:lnTo>
                  <a:lnTo>
                    <a:pt x="1644" y="969"/>
                  </a:lnTo>
                  <a:lnTo>
                    <a:pt x="1676" y="889"/>
                  </a:lnTo>
                  <a:lnTo>
                    <a:pt x="1870" y="736"/>
                  </a:lnTo>
                  <a:lnTo>
                    <a:pt x="1833" y="720"/>
                  </a:lnTo>
                  <a:lnTo>
                    <a:pt x="1867" y="713"/>
                  </a:lnTo>
                  <a:lnTo>
                    <a:pt x="1840" y="662"/>
                  </a:lnTo>
                  <a:lnTo>
                    <a:pt x="1846" y="617"/>
                  </a:lnTo>
                  <a:lnTo>
                    <a:pt x="1805" y="585"/>
                  </a:lnTo>
                  <a:lnTo>
                    <a:pt x="1846" y="608"/>
                  </a:lnTo>
                  <a:lnTo>
                    <a:pt x="1835" y="554"/>
                  </a:lnTo>
                  <a:lnTo>
                    <a:pt x="1862" y="536"/>
                  </a:lnTo>
                  <a:lnTo>
                    <a:pt x="1867" y="656"/>
                  </a:lnTo>
                  <a:lnTo>
                    <a:pt x="1895" y="586"/>
                  </a:lnTo>
                  <a:lnTo>
                    <a:pt x="1878" y="529"/>
                  </a:lnTo>
                  <a:lnTo>
                    <a:pt x="1896" y="562"/>
                  </a:lnTo>
                  <a:lnTo>
                    <a:pt x="1937" y="464"/>
                  </a:lnTo>
                  <a:lnTo>
                    <a:pt x="2092" y="420"/>
                  </a:lnTo>
                  <a:lnTo>
                    <a:pt x="2051" y="394"/>
                  </a:lnTo>
                  <a:lnTo>
                    <a:pt x="2081" y="320"/>
                  </a:lnTo>
                  <a:lnTo>
                    <a:pt x="2195" y="264"/>
                  </a:lnTo>
                  <a:lnTo>
                    <a:pt x="2200" y="233"/>
                  </a:lnTo>
                  <a:lnTo>
                    <a:pt x="2171" y="209"/>
                  </a:lnTo>
                  <a:lnTo>
                    <a:pt x="2171" y="136"/>
                  </a:lnTo>
                  <a:lnTo>
                    <a:pt x="2109" y="114"/>
                  </a:lnTo>
                  <a:lnTo>
                    <a:pt x="2061" y="230"/>
                  </a:lnTo>
                  <a:lnTo>
                    <a:pt x="1867" y="274"/>
                  </a:lnTo>
                  <a:lnTo>
                    <a:pt x="1851" y="324"/>
                  </a:lnTo>
                  <a:lnTo>
                    <a:pt x="1740" y="345"/>
                  </a:lnTo>
                  <a:lnTo>
                    <a:pt x="1747" y="363"/>
                  </a:lnTo>
                  <a:lnTo>
                    <a:pt x="1637" y="431"/>
                  </a:lnTo>
                  <a:lnTo>
                    <a:pt x="1586" y="429"/>
                  </a:lnTo>
                  <a:lnTo>
                    <a:pt x="1584" y="410"/>
                  </a:lnTo>
                  <a:lnTo>
                    <a:pt x="1592" y="387"/>
                  </a:lnTo>
                  <a:lnTo>
                    <a:pt x="1604" y="372"/>
                  </a:lnTo>
                  <a:lnTo>
                    <a:pt x="1611" y="351"/>
                  </a:lnTo>
                  <a:lnTo>
                    <a:pt x="1592" y="297"/>
                  </a:lnTo>
                  <a:lnTo>
                    <a:pt x="1554" y="318"/>
                  </a:lnTo>
                  <a:lnTo>
                    <a:pt x="1569" y="230"/>
                  </a:lnTo>
                  <a:lnTo>
                    <a:pt x="1509" y="209"/>
                  </a:lnTo>
                  <a:lnTo>
                    <a:pt x="1465" y="264"/>
                  </a:lnTo>
                  <a:lnTo>
                    <a:pt x="1448" y="413"/>
                  </a:lnTo>
                  <a:lnTo>
                    <a:pt x="1413" y="417"/>
                  </a:lnTo>
                  <a:lnTo>
                    <a:pt x="1402" y="347"/>
                  </a:lnTo>
                  <a:lnTo>
                    <a:pt x="1434" y="234"/>
                  </a:lnTo>
                  <a:lnTo>
                    <a:pt x="1403" y="252"/>
                  </a:lnTo>
                  <a:lnTo>
                    <a:pt x="1451" y="196"/>
                  </a:lnTo>
                  <a:lnTo>
                    <a:pt x="1552" y="194"/>
                  </a:lnTo>
                  <a:lnTo>
                    <a:pt x="1536" y="164"/>
                  </a:lnTo>
                  <a:lnTo>
                    <a:pt x="1529" y="164"/>
                  </a:lnTo>
                  <a:lnTo>
                    <a:pt x="1381" y="146"/>
                  </a:lnTo>
                  <a:lnTo>
                    <a:pt x="1403" y="110"/>
                  </a:lnTo>
                  <a:lnTo>
                    <a:pt x="1315" y="159"/>
                  </a:lnTo>
                  <a:lnTo>
                    <a:pt x="1243" y="159"/>
                  </a:lnTo>
                  <a:lnTo>
                    <a:pt x="1330" y="82"/>
                  </a:lnTo>
                  <a:lnTo>
                    <a:pt x="1147" y="40"/>
                  </a:lnTo>
                  <a:lnTo>
                    <a:pt x="1127" y="0"/>
                  </a:lnTo>
                  <a:lnTo>
                    <a:pt x="1126" y="26"/>
                  </a:lnTo>
                  <a:lnTo>
                    <a:pt x="72" y="26"/>
                  </a:lnTo>
                  <a:lnTo>
                    <a:pt x="90" y="73"/>
                  </a:lnTo>
                  <a:lnTo>
                    <a:pt x="70" y="114"/>
                  </a:lnTo>
                  <a:lnTo>
                    <a:pt x="74" y="72"/>
                  </a:lnTo>
                  <a:lnTo>
                    <a:pt x="0" y="6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72" name="Freeform 317">
              <a:extLst>
                <a:ext uri="{FF2B5EF4-FFF2-40B4-BE49-F238E27FC236}">
                  <a16:creationId xmlns:a16="http://schemas.microsoft.com/office/drawing/2014/main" id="{C029CBF7-87DB-D6EA-6543-3A16F2E4E02A}"/>
                </a:ext>
              </a:extLst>
            </p:cNvPr>
            <p:cNvSpPr>
              <a:spLocks/>
            </p:cNvSpPr>
            <p:nvPr/>
          </p:nvSpPr>
          <p:spPr bwMode="auto">
            <a:xfrm>
              <a:off x="9558133" y="4898287"/>
              <a:ext cx="137589" cy="157795"/>
            </a:xfrm>
            <a:custGeom>
              <a:avLst/>
              <a:gdLst>
                <a:gd name="T0" fmla="*/ 0 w 199"/>
                <a:gd name="T1" fmla="*/ 5 h 238"/>
                <a:gd name="T2" fmla="*/ 1 w 199"/>
                <a:gd name="T3" fmla="*/ 0 h 238"/>
                <a:gd name="T4" fmla="*/ 1 w 199"/>
                <a:gd name="T5" fmla="*/ 0 h 238"/>
                <a:gd name="T6" fmla="*/ 4 w 199"/>
                <a:gd name="T7" fmla="*/ 2 h 238"/>
                <a:gd name="T8" fmla="*/ 5 w 199"/>
                <a:gd name="T9" fmla="*/ 3 h 238"/>
                <a:gd name="T10" fmla="*/ 4 w 199"/>
                <a:gd name="T11" fmla="*/ 4 h 238"/>
                <a:gd name="T12" fmla="*/ 3 w 199"/>
                <a:gd name="T13" fmla="*/ 5 h 238"/>
                <a:gd name="T14" fmla="*/ 0 w 199"/>
                <a:gd name="T15" fmla="*/ 5 h 238"/>
                <a:gd name="T16" fmla="*/ 0 60000 65536"/>
                <a:gd name="T17" fmla="*/ 0 60000 65536"/>
                <a:gd name="T18" fmla="*/ 0 60000 65536"/>
                <a:gd name="T19" fmla="*/ 0 60000 65536"/>
                <a:gd name="T20" fmla="*/ 0 60000 65536"/>
                <a:gd name="T21" fmla="*/ 0 60000 65536"/>
                <a:gd name="T22" fmla="*/ 0 60000 65536"/>
                <a:gd name="T23" fmla="*/ 0 60000 65536"/>
                <a:gd name="T24" fmla="*/ 0 w 199"/>
                <a:gd name="T25" fmla="*/ 0 h 238"/>
                <a:gd name="T26" fmla="*/ 199 w 199"/>
                <a:gd name="T27" fmla="*/ 238 h 23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99" h="238">
                  <a:moveTo>
                    <a:pt x="0" y="192"/>
                  </a:moveTo>
                  <a:lnTo>
                    <a:pt x="31" y="8"/>
                  </a:lnTo>
                  <a:lnTo>
                    <a:pt x="62" y="0"/>
                  </a:lnTo>
                  <a:lnTo>
                    <a:pt x="174" y="94"/>
                  </a:lnTo>
                  <a:lnTo>
                    <a:pt x="199" y="131"/>
                  </a:lnTo>
                  <a:lnTo>
                    <a:pt x="189" y="178"/>
                  </a:lnTo>
                  <a:lnTo>
                    <a:pt x="136" y="238"/>
                  </a:lnTo>
                  <a:lnTo>
                    <a:pt x="0" y="19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73" name="Freeform 318">
              <a:extLst>
                <a:ext uri="{FF2B5EF4-FFF2-40B4-BE49-F238E27FC236}">
                  <a16:creationId xmlns:a16="http://schemas.microsoft.com/office/drawing/2014/main" id="{72403697-404B-1CBA-94F1-ADB238C46D32}"/>
                </a:ext>
              </a:extLst>
            </p:cNvPr>
            <p:cNvSpPr>
              <a:spLocks/>
            </p:cNvSpPr>
            <p:nvPr/>
          </p:nvSpPr>
          <p:spPr bwMode="auto">
            <a:xfrm>
              <a:off x="9162566" y="3638247"/>
              <a:ext cx="358714" cy="334155"/>
            </a:xfrm>
            <a:custGeom>
              <a:avLst/>
              <a:gdLst>
                <a:gd name="T0" fmla="*/ 0 w 510"/>
                <a:gd name="T1" fmla="*/ 3 h 507"/>
                <a:gd name="T2" fmla="*/ 1 w 510"/>
                <a:gd name="T3" fmla="*/ 5 h 507"/>
                <a:gd name="T4" fmla="*/ 3 w 510"/>
                <a:gd name="T5" fmla="*/ 5 h 507"/>
                <a:gd name="T6" fmla="*/ 3 w 510"/>
                <a:gd name="T7" fmla="*/ 6 h 507"/>
                <a:gd name="T8" fmla="*/ 5 w 510"/>
                <a:gd name="T9" fmla="*/ 6 h 507"/>
                <a:gd name="T10" fmla="*/ 5 w 510"/>
                <a:gd name="T11" fmla="*/ 10 h 507"/>
                <a:gd name="T12" fmla="*/ 6 w 510"/>
                <a:gd name="T13" fmla="*/ 11 h 507"/>
                <a:gd name="T14" fmla="*/ 7 w 510"/>
                <a:gd name="T15" fmla="*/ 12 h 507"/>
                <a:gd name="T16" fmla="*/ 9 w 510"/>
                <a:gd name="T17" fmla="*/ 10 h 507"/>
                <a:gd name="T18" fmla="*/ 8 w 510"/>
                <a:gd name="T19" fmla="*/ 10 h 507"/>
                <a:gd name="T20" fmla="*/ 8 w 510"/>
                <a:gd name="T21" fmla="*/ 8 h 507"/>
                <a:gd name="T22" fmla="*/ 9 w 510"/>
                <a:gd name="T23" fmla="*/ 9 h 507"/>
                <a:gd name="T24" fmla="*/ 11 w 510"/>
                <a:gd name="T25" fmla="*/ 7 h 507"/>
                <a:gd name="T26" fmla="*/ 11 w 510"/>
                <a:gd name="T27" fmla="*/ 6 h 507"/>
                <a:gd name="T28" fmla="*/ 11 w 510"/>
                <a:gd name="T29" fmla="*/ 5 h 507"/>
                <a:gd name="T30" fmla="*/ 11 w 510"/>
                <a:gd name="T31" fmla="*/ 5 h 507"/>
                <a:gd name="T32" fmla="*/ 12 w 510"/>
                <a:gd name="T33" fmla="*/ 4 h 507"/>
                <a:gd name="T34" fmla="*/ 11 w 510"/>
                <a:gd name="T35" fmla="*/ 4 h 507"/>
                <a:gd name="T36" fmla="*/ 11 w 510"/>
                <a:gd name="T37" fmla="*/ 3 h 507"/>
                <a:gd name="T38" fmla="*/ 9 w 510"/>
                <a:gd name="T39" fmla="*/ 2 h 507"/>
                <a:gd name="T40" fmla="*/ 10 w 510"/>
                <a:gd name="T41" fmla="*/ 2 h 507"/>
                <a:gd name="T42" fmla="*/ 5 w 510"/>
                <a:gd name="T43" fmla="*/ 2 h 507"/>
                <a:gd name="T44" fmla="*/ 3 w 510"/>
                <a:gd name="T45" fmla="*/ 0 h 507"/>
                <a:gd name="T46" fmla="*/ 3 w 510"/>
                <a:gd name="T47" fmla="*/ 1 h 507"/>
                <a:gd name="T48" fmla="*/ 1 w 510"/>
                <a:gd name="T49" fmla="*/ 1 h 507"/>
                <a:gd name="T50" fmla="*/ 2 w 510"/>
                <a:gd name="T51" fmla="*/ 3 h 507"/>
                <a:gd name="T52" fmla="*/ 1 w 510"/>
                <a:gd name="T53" fmla="*/ 3 h 507"/>
                <a:gd name="T54" fmla="*/ 1 w 510"/>
                <a:gd name="T55" fmla="*/ 2 h 507"/>
                <a:gd name="T56" fmla="*/ 2 w 510"/>
                <a:gd name="T57" fmla="*/ 1 h 507"/>
                <a:gd name="T58" fmla="*/ 0 w 510"/>
                <a:gd name="T59" fmla="*/ 3 h 50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510"/>
                <a:gd name="T91" fmla="*/ 0 h 507"/>
                <a:gd name="T92" fmla="*/ 510 w 510"/>
                <a:gd name="T93" fmla="*/ 507 h 507"/>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510" h="507">
                  <a:moveTo>
                    <a:pt x="0" y="138"/>
                  </a:moveTo>
                  <a:lnTo>
                    <a:pt x="48" y="226"/>
                  </a:lnTo>
                  <a:lnTo>
                    <a:pt x="122" y="237"/>
                  </a:lnTo>
                  <a:lnTo>
                    <a:pt x="146" y="275"/>
                  </a:lnTo>
                  <a:lnTo>
                    <a:pt x="220" y="269"/>
                  </a:lnTo>
                  <a:lnTo>
                    <a:pt x="208" y="422"/>
                  </a:lnTo>
                  <a:lnTo>
                    <a:pt x="243" y="486"/>
                  </a:lnTo>
                  <a:lnTo>
                    <a:pt x="284" y="507"/>
                  </a:lnTo>
                  <a:lnTo>
                    <a:pt x="379" y="448"/>
                  </a:lnTo>
                  <a:lnTo>
                    <a:pt x="341" y="437"/>
                  </a:lnTo>
                  <a:lnTo>
                    <a:pt x="325" y="352"/>
                  </a:lnTo>
                  <a:lnTo>
                    <a:pt x="387" y="368"/>
                  </a:lnTo>
                  <a:lnTo>
                    <a:pt x="487" y="315"/>
                  </a:lnTo>
                  <a:lnTo>
                    <a:pt x="457" y="275"/>
                  </a:lnTo>
                  <a:lnTo>
                    <a:pt x="491" y="236"/>
                  </a:lnTo>
                  <a:lnTo>
                    <a:pt x="477" y="207"/>
                  </a:lnTo>
                  <a:lnTo>
                    <a:pt x="510" y="175"/>
                  </a:lnTo>
                  <a:lnTo>
                    <a:pt x="467" y="168"/>
                  </a:lnTo>
                  <a:lnTo>
                    <a:pt x="467" y="127"/>
                  </a:lnTo>
                  <a:lnTo>
                    <a:pt x="391" y="84"/>
                  </a:lnTo>
                  <a:lnTo>
                    <a:pt x="426" y="72"/>
                  </a:lnTo>
                  <a:lnTo>
                    <a:pt x="200" y="81"/>
                  </a:lnTo>
                  <a:lnTo>
                    <a:pt x="127" y="0"/>
                  </a:lnTo>
                  <a:lnTo>
                    <a:pt x="133" y="37"/>
                  </a:lnTo>
                  <a:lnTo>
                    <a:pt x="66" y="68"/>
                  </a:lnTo>
                  <a:lnTo>
                    <a:pt x="86" y="127"/>
                  </a:lnTo>
                  <a:lnTo>
                    <a:pt x="63" y="150"/>
                  </a:lnTo>
                  <a:lnTo>
                    <a:pt x="48" y="96"/>
                  </a:lnTo>
                  <a:lnTo>
                    <a:pt x="73" y="22"/>
                  </a:lnTo>
                  <a:lnTo>
                    <a:pt x="0" y="13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74" name="Freeform 320">
              <a:extLst>
                <a:ext uri="{FF2B5EF4-FFF2-40B4-BE49-F238E27FC236}">
                  <a16:creationId xmlns:a16="http://schemas.microsoft.com/office/drawing/2014/main" id="{7309163D-9566-E7BB-ED0E-D9188120AAFC}"/>
                </a:ext>
              </a:extLst>
            </p:cNvPr>
            <p:cNvSpPr>
              <a:spLocks/>
            </p:cNvSpPr>
            <p:nvPr/>
          </p:nvSpPr>
          <p:spPr bwMode="auto">
            <a:xfrm>
              <a:off x="2892456" y="2819105"/>
              <a:ext cx="378368" cy="297026"/>
            </a:xfrm>
            <a:custGeom>
              <a:avLst/>
              <a:gdLst>
                <a:gd name="T0" fmla="*/ 0 w 542"/>
                <a:gd name="T1" fmla="*/ 5 h 449"/>
                <a:gd name="T2" fmla="*/ 0 w 542"/>
                <a:gd name="T3" fmla="*/ 8 h 449"/>
                <a:gd name="T4" fmla="*/ 1 w 542"/>
                <a:gd name="T5" fmla="*/ 9 h 449"/>
                <a:gd name="T6" fmla="*/ 0 w 542"/>
                <a:gd name="T7" fmla="*/ 10 h 449"/>
                <a:gd name="T8" fmla="*/ 2 w 542"/>
                <a:gd name="T9" fmla="*/ 10 h 449"/>
                <a:gd name="T10" fmla="*/ 5 w 542"/>
                <a:gd name="T11" fmla="*/ 10 h 449"/>
                <a:gd name="T12" fmla="*/ 5 w 542"/>
                <a:gd name="T13" fmla="*/ 8 h 449"/>
                <a:gd name="T14" fmla="*/ 8 w 542"/>
                <a:gd name="T15" fmla="*/ 8 h 449"/>
                <a:gd name="T16" fmla="*/ 8 w 542"/>
                <a:gd name="T17" fmla="*/ 6 h 449"/>
                <a:gd name="T18" fmla="*/ 9 w 542"/>
                <a:gd name="T19" fmla="*/ 6 h 449"/>
                <a:gd name="T20" fmla="*/ 8 w 542"/>
                <a:gd name="T21" fmla="*/ 5 h 449"/>
                <a:gd name="T22" fmla="*/ 9 w 542"/>
                <a:gd name="T23" fmla="*/ 5 h 449"/>
                <a:gd name="T24" fmla="*/ 10 w 542"/>
                <a:gd name="T25" fmla="*/ 4 h 449"/>
                <a:gd name="T26" fmla="*/ 9 w 542"/>
                <a:gd name="T27" fmla="*/ 3 h 449"/>
                <a:gd name="T28" fmla="*/ 12 w 542"/>
                <a:gd name="T29" fmla="*/ 2 h 449"/>
                <a:gd name="T30" fmla="*/ 13 w 542"/>
                <a:gd name="T31" fmla="*/ 1 h 449"/>
                <a:gd name="T32" fmla="*/ 11 w 542"/>
                <a:gd name="T33" fmla="*/ 1 h 449"/>
                <a:gd name="T34" fmla="*/ 10 w 542"/>
                <a:gd name="T35" fmla="*/ 2 h 449"/>
                <a:gd name="T36" fmla="*/ 9 w 542"/>
                <a:gd name="T37" fmla="*/ 0 h 449"/>
                <a:gd name="T38" fmla="*/ 8 w 542"/>
                <a:gd name="T39" fmla="*/ 1 h 449"/>
                <a:gd name="T40" fmla="*/ 4 w 542"/>
                <a:gd name="T41" fmla="*/ 1 h 449"/>
                <a:gd name="T42" fmla="*/ 2 w 542"/>
                <a:gd name="T43" fmla="*/ 4 h 449"/>
                <a:gd name="T44" fmla="*/ 1 w 542"/>
                <a:gd name="T45" fmla="*/ 3 h 449"/>
                <a:gd name="T46" fmla="*/ 0 w 542"/>
                <a:gd name="T47" fmla="*/ 5 h 44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42"/>
                <a:gd name="T73" fmla="*/ 0 h 449"/>
                <a:gd name="T74" fmla="*/ 542 w 542"/>
                <a:gd name="T75" fmla="*/ 449 h 449"/>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42" h="449">
                  <a:moveTo>
                    <a:pt x="0" y="214"/>
                  </a:moveTo>
                  <a:lnTo>
                    <a:pt x="6" y="333"/>
                  </a:lnTo>
                  <a:lnTo>
                    <a:pt x="42" y="368"/>
                  </a:lnTo>
                  <a:lnTo>
                    <a:pt x="14" y="426"/>
                  </a:lnTo>
                  <a:lnTo>
                    <a:pt x="73" y="449"/>
                  </a:lnTo>
                  <a:lnTo>
                    <a:pt x="212" y="426"/>
                  </a:lnTo>
                  <a:lnTo>
                    <a:pt x="239" y="361"/>
                  </a:lnTo>
                  <a:lnTo>
                    <a:pt x="333" y="325"/>
                  </a:lnTo>
                  <a:lnTo>
                    <a:pt x="340" y="269"/>
                  </a:lnTo>
                  <a:lnTo>
                    <a:pt x="375" y="254"/>
                  </a:lnTo>
                  <a:lnTo>
                    <a:pt x="361" y="226"/>
                  </a:lnTo>
                  <a:lnTo>
                    <a:pt x="393" y="222"/>
                  </a:lnTo>
                  <a:lnTo>
                    <a:pt x="418" y="168"/>
                  </a:lnTo>
                  <a:lnTo>
                    <a:pt x="408" y="112"/>
                  </a:lnTo>
                  <a:lnTo>
                    <a:pt x="538" y="72"/>
                  </a:lnTo>
                  <a:lnTo>
                    <a:pt x="542" y="61"/>
                  </a:lnTo>
                  <a:lnTo>
                    <a:pt x="492" y="50"/>
                  </a:lnTo>
                  <a:lnTo>
                    <a:pt x="423" y="88"/>
                  </a:lnTo>
                  <a:lnTo>
                    <a:pt x="392" y="0"/>
                  </a:lnTo>
                  <a:lnTo>
                    <a:pt x="335" y="66"/>
                  </a:lnTo>
                  <a:lnTo>
                    <a:pt x="169" y="61"/>
                  </a:lnTo>
                  <a:lnTo>
                    <a:pt x="82" y="165"/>
                  </a:lnTo>
                  <a:lnTo>
                    <a:pt x="25" y="131"/>
                  </a:lnTo>
                  <a:lnTo>
                    <a:pt x="0" y="21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75" name="Freeform 321">
              <a:extLst>
                <a:ext uri="{FF2B5EF4-FFF2-40B4-BE49-F238E27FC236}">
                  <a16:creationId xmlns:a16="http://schemas.microsoft.com/office/drawing/2014/main" id="{69EF7189-22EB-2D65-B953-353726B37ED9}"/>
                </a:ext>
              </a:extLst>
            </p:cNvPr>
            <p:cNvSpPr>
              <a:spLocks/>
            </p:cNvSpPr>
            <p:nvPr/>
          </p:nvSpPr>
          <p:spPr bwMode="auto">
            <a:xfrm>
              <a:off x="1786832" y="2677553"/>
              <a:ext cx="49138" cy="99783"/>
            </a:xfrm>
            <a:custGeom>
              <a:avLst/>
              <a:gdLst>
                <a:gd name="T0" fmla="*/ 0 w 71"/>
                <a:gd name="T1" fmla="*/ 3 h 151"/>
                <a:gd name="T2" fmla="*/ 0 w 71"/>
                <a:gd name="T3" fmla="*/ 1 h 151"/>
                <a:gd name="T4" fmla="*/ 1 w 71"/>
                <a:gd name="T5" fmla="*/ 0 h 151"/>
                <a:gd name="T6" fmla="*/ 2 w 71"/>
                <a:gd name="T7" fmla="*/ 2 h 151"/>
                <a:gd name="T8" fmla="*/ 1 w 71"/>
                <a:gd name="T9" fmla="*/ 3 h 151"/>
                <a:gd name="T10" fmla="*/ 0 w 71"/>
                <a:gd name="T11" fmla="*/ 3 h 151"/>
                <a:gd name="T12" fmla="*/ 0 60000 65536"/>
                <a:gd name="T13" fmla="*/ 0 60000 65536"/>
                <a:gd name="T14" fmla="*/ 0 60000 65536"/>
                <a:gd name="T15" fmla="*/ 0 60000 65536"/>
                <a:gd name="T16" fmla="*/ 0 60000 65536"/>
                <a:gd name="T17" fmla="*/ 0 60000 65536"/>
                <a:gd name="T18" fmla="*/ 0 w 71"/>
                <a:gd name="T19" fmla="*/ 0 h 151"/>
                <a:gd name="T20" fmla="*/ 71 w 71"/>
                <a:gd name="T21" fmla="*/ 151 h 151"/>
              </a:gdLst>
              <a:ahLst/>
              <a:cxnLst>
                <a:cxn ang="T12">
                  <a:pos x="T0" y="T1"/>
                </a:cxn>
                <a:cxn ang="T13">
                  <a:pos x="T2" y="T3"/>
                </a:cxn>
                <a:cxn ang="T14">
                  <a:pos x="T4" y="T5"/>
                </a:cxn>
                <a:cxn ang="T15">
                  <a:pos x="T6" y="T7"/>
                </a:cxn>
                <a:cxn ang="T16">
                  <a:pos x="T8" y="T9"/>
                </a:cxn>
                <a:cxn ang="T17">
                  <a:pos x="T10" y="T11"/>
                </a:cxn>
              </a:cxnLst>
              <a:rect l="T18" t="T19" r="T20" b="T21"/>
              <a:pathLst>
                <a:path w="71" h="151">
                  <a:moveTo>
                    <a:pt x="0" y="114"/>
                  </a:moveTo>
                  <a:lnTo>
                    <a:pt x="1" y="37"/>
                  </a:lnTo>
                  <a:lnTo>
                    <a:pt x="33" y="0"/>
                  </a:lnTo>
                  <a:lnTo>
                    <a:pt x="71" y="88"/>
                  </a:lnTo>
                  <a:lnTo>
                    <a:pt x="35" y="151"/>
                  </a:lnTo>
                  <a:lnTo>
                    <a:pt x="0" y="11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76" name="Freeform 322">
              <a:extLst>
                <a:ext uri="{FF2B5EF4-FFF2-40B4-BE49-F238E27FC236}">
                  <a16:creationId xmlns:a16="http://schemas.microsoft.com/office/drawing/2014/main" id="{3F213764-5B72-4AB7-A922-4952C3260F85}"/>
                </a:ext>
              </a:extLst>
            </p:cNvPr>
            <p:cNvSpPr>
              <a:spLocks/>
            </p:cNvSpPr>
            <p:nvPr/>
          </p:nvSpPr>
          <p:spPr bwMode="auto">
            <a:xfrm>
              <a:off x="1039923" y="2870156"/>
              <a:ext cx="545441" cy="566205"/>
            </a:xfrm>
            <a:custGeom>
              <a:avLst/>
              <a:gdLst>
                <a:gd name="T0" fmla="*/ 0 w 776"/>
                <a:gd name="T1" fmla="*/ 11 h 857"/>
                <a:gd name="T2" fmla="*/ 0 w 776"/>
                <a:gd name="T3" fmla="*/ 11 h 857"/>
                <a:gd name="T4" fmla="*/ 3 w 776"/>
                <a:gd name="T5" fmla="*/ 13 h 857"/>
                <a:gd name="T6" fmla="*/ 11 w 776"/>
                <a:gd name="T7" fmla="*/ 19 h 857"/>
                <a:gd name="T8" fmla="*/ 11 w 776"/>
                <a:gd name="T9" fmla="*/ 20 h 857"/>
                <a:gd name="T10" fmla="*/ 11 w 776"/>
                <a:gd name="T11" fmla="*/ 20 h 857"/>
                <a:gd name="T12" fmla="*/ 13 w 776"/>
                <a:gd name="T13" fmla="*/ 19 h 857"/>
                <a:gd name="T14" fmla="*/ 18 w 776"/>
                <a:gd name="T15" fmla="*/ 15 h 857"/>
                <a:gd name="T16" fmla="*/ 16 w 776"/>
                <a:gd name="T17" fmla="*/ 12 h 857"/>
                <a:gd name="T18" fmla="*/ 16 w 776"/>
                <a:gd name="T19" fmla="*/ 8 h 857"/>
                <a:gd name="T20" fmla="*/ 16 w 776"/>
                <a:gd name="T21" fmla="*/ 6 h 857"/>
                <a:gd name="T22" fmla="*/ 14 w 776"/>
                <a:gd name="T23" fmla="*/ 3 h 857"/>
                <a:gd name="T24" fmla="*/ 15 w 776"/>
                <a:gd name="T25" fmla="*/ 3 h 857"/>
                <a:gd name="T26" fmla="*/ 15 w 776"/>
                <a:gd name="T27" fmla="*/ 0 h 857"/>
                <a:gd name="T28" fmla="*/ 9 w 776"/>
                <a:gd name="T29" fmla="*/ 1 h 857"/>
                <a:gd name="T30" fmla="*/ 6 w 776"/>
                <a:gd name="T31" fmla="*/ 2 h 857"/>
                <a:gd name="T32" fmla="*/ 7 w 776"/>
                <a:gd name="T33" fmla="*/ 5 h 857"/>
                <a:gd name="T34" fmla="*/ 5 w 776"/>
                <a:gd name="T35" fmla="*/ 6 h 857"/>
                <a:gd name="T36" fmla="*/ 4 w 776"/>
                <a:gd name="T37" fmla="*/ 6 h 857"/>
                <a:gd name="T38" fmla="*/ 5 w 776"/>
                <a:gd name="T39" fmla="*/ 7 h 857"/>
                <a:gd name="T40" fmla="*/ 1 w 776"/>
                <a:gd name="T41" fmla="*/ 9 h 857"/>
                <a:gd name="T42" fmla="*/ 0 w 776"/>
                <a:gd name="T43" fmla="*/ 11 h 85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776"/>
                <a:gd name="T67" fmla="*/ 0 h 857"/>
                <a:gd name="T68" fmla="*/ 776 w 776"/>
                <a:gd name="T69" fmla="*/ 857 h 85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776" h="857">
                  <a:moveTo>
                    <a:pt x="0" y="458"/>
                  </a:moveTo>
                  <a:lnTo>
                    <a:pt x="5" y="475"/>
                  </a:lnTo>
                  <a:lnTo>
                    <a:pt x="150" y="582"/>
                  </a:lnTo>
                  <a:lnTo>
                    <a:pt x="454" y="818"/>
                  </a:lnTo>
                  <a:lnTo>
                    <a:pt x="456" y="857"/>
                  </a:lnTo>
                  <a:lnTo>
                    <a:pt x="488" y="853"/>
                  </a:lnTo>
                  <a:lnTo>
                    <a:pt x="547" y="836"/>
                  </a:lnTo>
                  <a:lnTo>
                    <a:pt x="776" y="651"/>
                  </a:lnTo>
                  <a:lnTo>
                    <a:pt x="687" y="527"/>
                  </a:lnTo>
                  <a:lnTo>
                    <a:pt x="688" y="330"/>
                  </a:lnTo>
                  <a:lnTo>
                    <a:pt x="679" y="241"/>
                  </a:lnTo>
                  <a:lnTo>
                    <a:pt x="612" y="151"/>
                  </a:lnTo>
                  <a:lnTo>
                    <a:pt x="647" y="120"/>
                  </a:lnTo>
                  <a:lnTo>
                    <a:pt x="659" y="0"/>
                  </a:lnTo>
                  <a:lnTo>
                    <a:pt x="391" y="20"/>
                  </a:lnTo>
                  <a:lnTo>
                    <a:pt x="246" y="92"/>
                  </a:lnTo>
                  <a:lnTo>
                    <a:pt x="284" y="238"/>
                  </a:lnTo>
                  <a:lnTo>
                    <a:pt x="224" y="241"/>
                  </a:lnTo>
                  <a:lnTo>
                    <a:pt x="189" y="258"/>
                  </a:lnTo>
                  <a:lnTo>
                    <a:pt x="196" y="296"/>
                  </a:lnTo>
                  <a:lnTo>
                    <a:pt x="21" y="383"/>
                  </a:lnTo>
                  <a:lnTo>
                    <a:pt x="0" y="45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77" name="Freeform 323">
              <a:extLst>
                <a:ext uri="{FF2B5EF4-FFF2-40B4-BE49-F238E27FC236}">
                  <a16:creationId xmlns:a16="http://schemas.microsoft.com/office/drawing/2014/main" id="{5FE952DA-9349-ECC0-E0BD-1586E9EA14E5}"/>
                </a:ext>
              </a:extLst>
            </p:cNvPr>
            <p:cNvSpPr>
              <a:spLocks/>
            </p:cNvSpPr>
            <p:nvPr/>
          </p:nvSpPr>
          <p:spPr bwMode="auto">
            <a:xfrm>
              <a:off x="4297826" y="4311198"/>
              <a:ext cx="1078597" cy="888758"/>
            </a:xfrm>
            <a:custGeom>
              <a:avLst/>
              <a:gdLst>
                <a:gd name="T0" fmla="*/ 1 w 1543"/>
                <a:gd name="T1" fmla="*/ 17 h 1343"/>
                <a:gd name="T2" fmla="*/ 1 w 1543"/>
                <a:gd name="T3" fmla="*/ 16 h 1343"/>
                <a:gd name="T4" fmla="*/ 1 w 1543"/>
                <a:gd name="T5" fmla="*/ 12 h 1343"/>
                <a:gd name="T6" fmla="*/ 3 w 1543"/>
                <a:gd name="T7" fmla="*/ 10 h 1343"/>
                <a:gd name="T8" fmla="*/ 8 w 1543"/>
                <a:gd name="T9" fmla="*/ 8 h 1343"/>
                <a:gd name="T10" fmla="*/ 9 w 1543"/>
                <a:gd name="T11" fmla="*/ 6 h 1343"/>
                <a:gd name="T12" fmla="*/ 9 w 1543"/>
                <a:gd name="T13" fmla="*/ 6 h 1343"/>
                <a:gd name="T14" fmla="*/ 10 w 1543"/>
                <a:gd name="T15" fmla="*/ 5 h 1343"/>
                <a:gd name="T16" fmla="*/ 13 w 1543"/>
                <a:gd name="T17" fmla="*/ 4 h 1343"/>
                <a:gd name="T18" fmla="*/ 14 w 1543"/>
                <a:gd name="T19" fmla="*/ 4 h 1343"/>
                <a:gd name="T20" fmla="*/ 14 w 1543"/>
                <a:gd name="T21" fmla="*/ 4 h 1343"/>
                <a:gd name="T22" fmla="*/ 17 w 1543"/>
                <a:gd name="T23" fmla="*/ 1 h 1343"/>
                <a:gd name="T24" fmla="*/ 20 w 1543"/>
                <a:gd name="T25" fmla="*/ 2 h 1343"/>
                <a:gd name="T26" fmla="*/ 24 w 1543"/>
                <a:gd name="T27" fmla="*/ 7 h 1343"/>
                <a:gd name="T28" fmla="*/ 25 w 1543"/>
                <a:gd name="T29" fmla="*/ 1 h 1343"/>
                <a:gd name="T30" fmla="*/ 27 w 1543"/>
                <a:gd name="T31" fmla="*/ 4 h 1343"/>
                <a:gd name="T32" fmla="*/ 29 w 1543"/>
                <a:gd name="T33" fmla="*/ 9 h 1343"/>
                <a:gd name="T34" fmla="*/ 32 w 1543"/>
                <a:gd name="T35" fmla="*/ 13 h 1343"/>
                <a:gd name="T36" fmla="*/ 33 w 1543"/>
                <a:gd name="T37" fmla="*/ 14 h 1343"/>
                <a:gd name="T38" fmla="*/ 36 w 1543"/>
                <a:gd name="T39" fmla="*/ 19 h 1343"/>
                <a:gd name="T40" fmla="*/ 34 w 1543"/>
                <a:gd name="T41" fmla="*/ 25 h 1343"/>
                <a:gd name="T42" fmla="*/ 30 w 1543"/>
                <a:gd name="T43" fmla="*/ 30 h 1343"/>
                <a:gd name="T44" fmla="*/ 29 w 1543"/>
                <a:gd name="T45" fmla="*/ 31 h 1343"/>
                <a:gd name="T46" fmla="*/ 27 w 1543"/>
                <a:gd name="T47" fmla="*/ 31 h 1343"/>
                <a:gd name="T48" fmla="*/ 24 w 1543"/>
                <a:gd name="T49" fmla="*/ 29 h 1343"/>
                <a:gd name="T50" fmla="*/ 22 w 1543"/>
                <a:gd name="T51" fmla="*/ 27 h 1343"/>
                <a:gd name="T52" fmla="*/ 22 w 1543"/>
                <a:gd name="T53" fmla="*/ 27 h 1343"/>
                <a:gd name="T54" fmla="*/ 22 w 1543"/>
                <a:gd name="T55" fmla="*/ 23 h 1343"/>
                <a:gd name="T56" fmla="*/ 19 w 1543"/>
                <a:gd name="T57" fmla="*/ 26 h 1343"/>
                <a:gd name="T58" fmla="*/ 16 w 1543"/>
                <a:gd name="T59" fmla="*/ 22 h 1343"/>
                <a:gd name="T60" fmla="*/ 9 w 1543"/>
                <a:gd name="T61" fmla="*/ 25 h 1343"/>
                <a:gd name="T62" fmla="*/ 4 w 1543"/>
                <a:gd name="T63" fmla="*/ 27 h 1343"/>
                <a:gd name="T64" fmla="*/ 2 w 1543"/>
                <a:gd name="T65" fmla="*/ 22 h 134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543"/>
                <a:gd name="T100" fmla="*/ 0 h 1343"/>
                <a:gd name="T101" fmla="*/ 1543 w 1543"/>
                <a:gd name="T102" fmla="*/ 1343 h 134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543" h="1343">
                  <a:moveTo>
                    <a:pt x="0" y="708"/>
                  </a:moveTo>
                  <a:lnTo>
                    <a:pt x="25" y="718"/>
                  </a:lnTo>
                  <a:lnTo>
                    <a:pt x="9" y="678"/>
                  </a:lnTo>
                  <a:lnTo>
                    <a:pt x="41" y="701"/>
                  </a:lnTo>
                  <a:lnTo>
                    <a:pt x="9" y="622"/>
                  </a:lnTo>
                  <a:lnTo>
                    <a:pt x="31" y="505"/>
                  </a:lnTo>
                  <a:lnTo>
                    <a:pt x="39" y="536"/>
                  </a:lnTo>
                  <a:lnTo>
                    <a:pt x="135" y="442"/>
                  </a:lnTo>
                  <a:lnTo>
                    <a:pt x="296" y="399"/>
                  </a:lnTo>
                  <a:lnTo>
                    <a:pt x="352" y="330"/>
                  </a:lnTo>
                  <a:lnTo>
                    <a:pt x="349" y="285"/>
                  </a:lnTo>
                  <a:lnTo>
                    <a:pt x="369" y="252"/>
                  </a:lnTo>
                  <a:lnTo>
                    <a:pt x="393" y="304"/>
                  </a:lnTo>
                  <a:lnTo>
                    <a:pt x="393" y="248"/>
                  </a:lnTo>
                  <a:lnTo>
                    <a:pt x="432" y="260"/>
                  </a:lnTo>
                  <a:lnTo>
                    <a:pt x="436" y="218"/>
                  </a:lnTo>
                  <a:lnTo>
                    <a:pt x="492" y="150"/>
                  </a:lnTo>
                  <a:lnTo>
                    <a:pt x="552" y="154"/>
                  </a:lnTo>
                  <a:lnTo>
                    <a:pt x="563" y="221"/>
                  </a:lnTo>
                  <a:lnTo>
                    <a:pt x="588" y="183"/>
                  </a:lnTo>
                  <a:lnTo>
                    <a:pt x="631" y="204"/>
                  </a:lnTo>
                  <a:lnTo>
                    <a:pt x="616" y="160"/>
                  </a:lnTo>
                  <a:lnTo>
                    <a:pt x="655" y="89"/>
                  </a:lnTo>
                  <a:lnTo>
                    <a:pt x="743" y="62"/>
                  </a:lnTo>
                  <a:lnTo>
                    <a:pt x="719" y="18"/>
                  </a:lnTo>
                  <a:lnTo>
                    <a:pt x="893" y="73"/>
                  </a:lnTo>
                  <a:lnTo>
                    <a:pt x="856" y="194"/>
                  </a:lnTo>
                  <a:lnTo>
                    <a:pt x="1030" y="318"/>
                  </a:lnTo>
                  <a:lnTo>
                    <a:pt x="1073" y="267"/>
                  </a:lnTo>
                  <a:lnTo>
                    <a:pt x="1095" y="61"/>
                  </a:lnTo>
                  <a:lnTo>
                    <a:pt x="1135" y="0"/>
                  </a:lnTo>
                  <a:lnTo>
                    <a:pt x="1173" y="158"/>
                  </a:lnTo>
                  <a:lnTo>
                    <a:pt x="1231" y="194"/>
                  </a:lnTo>
                  <a:lnTo>
                    <a:pt x="1270" y="375"/>
                  </a:lnTo>
                  <a:lnTo>
                    <a:pt x="1363" y="433"/>
                  </a:lnTo>
                  <a:lnTo>
                    <a:pt x="1400" y="536"/>
                  </a:lnTo>
                  <a:lnTo>
                    <a:pt x="1432" y="529"/>
                  </a:lnTo>
                  <a:lnTo>
                    <a:pt x="1441" y="584"/>
                  </a:lnTo>
                  <a:lnTo>
                    <a:pt x="1518" y="663"/>
                  </a:lnTo>
                  <a:lnTo>
                    <a:pt x="1543" y="802"/>
                  </a:lnTo>
                  <a:lnTo>
                    <a:pt x="1524" y="942"/>
                  </a:lnTo>
                  <a:lnTo>
                    <a:pt x="1459" y="1059"/>
                  </a:lnTo>
                  <a:lnTo>
                    <a:pt x="1408" y="1261"/>
                  </a:lnTo>
                  <a:lnTo>
                    <a:pt x="1323" y="1282"/>
                  </a:lnTo>
                  <a:lnTo>
                    <a:pt x="1267" y="1320"/>
                  </a:lnTo>
                  <a:lnTo>
                    <a:pt x="1272" y="1343"/>
                  </a:lnTo>
                  <a:lnTo>
                    <a:pt x="1216" y="1276"/>
                  </a:lnTo>
                  <a:lnTo>
                    <a:pt x="1158" y="1324"/>
                  </a:lnTo>
                  <a:lnTo>
                    <a:pt x="1085" y="1304"/>
                  </a:lnTo>
                  <a:lnTo>
                    <a:pt x="1024" y="1253"/>
                  </a:lnTo>
                  <a:lnTo>
                    <a:pt x="1001" y="1153"/>
                  </a:lnTo>
                  <a:lnTo>
                    <a:pt x="955" y="1165"/>
                  </a:lnTo>
                  <a:lnTo>
                    <a:pt x="955" y="1096"/>
                  </a:lnTo>
                  <a:lnTo>
                    <a:pt x="939" y="1140"/>
                  </a:lnTo>
                  <a:lnTo>
                    <a:pt x="907" y="1143"/>
                  </a:lnTo>
                  <a:lnTo>
                    <a:pt x="940" y="1011"/>
                  </a:lnTo>
                  <a:lnTo>
                    <a:pt x="875" y="1135"/>
                  </a:lnTo>
                  <a:lnTo>
                    <a:pt x="843" y="1109"/>
                  </a:lnTo>
                  <a:lnTo>
                    <a:pt x="809" y="1012"/>
                  </a:lnTo>
                  <a:lnTo>
                    <a:pt x="694" y="959"/>
                  </a:lnTo>
                  <a:lnTo>
                    <a:pt x="490" y="998"/>
                  </a:lnTo>
                  <a:lnTo>
                    <a:pt x="404" y="1071"/>
                  </a:lnTo>
                  <a:lnTo>
                    <a:pt x="263" y="1075"/>
                  </a:lnTo>
                  <a:lnTo>
                    <a:pt x="182" y="1139"/>
                  </a:lnTo>
                  <a:lnTo>
                    <a:pt x="76" y="1094"/>
                  </a:lnTo>
                  <a:lnTo>
                    <a:pt x="100" y="966"/>
                  </a:lnTo>
                  <a:lnTo>
                    <a:pt x="0" y="70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78" name="Freeform 324">
              <a:extLst>
                <a:ext uri="{FF2B5EF4-FFF2-40B4-BE49-F238E27FC236}">
                  <a16:creationId xmlns:a16="http://schemas.microsoft.com/office/drawing/2014/main" id="{B6EFA6AA-D243-35D7-B83B-95C62DA83F36}"/>
                </a:ext>
              </a:extLst>
            </p:cNvPr>
            <p:cNvSpPr>
              <a:spLocks/>
            </p:cNvSpPr>
            <p:nvPr/>
          </p:nvSpPr>
          <p:spPr bwMode="auto">
            <a:xfrm>
              <a:off x="5143012" y="5251007"/>
              <a:ext cx="95820" cy="99783"/>
            </a:xfrm>
            <a:custGeom>
              <a:avLst/>
              <a:gdLst>
                <a:gd name="T0" fmla="*/ 0 w 134"/>
                <a:gd name="T1" fmla="*/ 1 h 150"/>
                <a:gd name="T2" fmla="*/ 0 w 134"/>
                <a:gd name="T3" fmla="*/ 0 h 150"/>
                <a:gd name="T4" fmla="*/ 2 w 134"/>
                <a:gd name="T5" fmla="*/ 1 h 150"/>
                <a:gd name="T6" fmla="*/ 3 w 134"/>
                <a:gd name="T7" fmla="*/ 0 h 150"/>
                <a:gd name="T8" fmla="*/ 3 w 134"/>
                <a:gd name="T9" fmla="*/ 1 h 150"/>
                <a:gd name="T10" fmla="*/ 3 w 134"/>
                <a:gd name="T11" fmla="*/ 2 h 150"/>
                <a:gd name="T12" fmla="*/ 2 w 134"/>
                <a:gd name="T13" fmla="*/ 3 h 150"/>
                <a:gd name="T14" fmla="*/ 1 w 134"/>
                <a:gd name="T15" fmla="*/ 3 h 150"/>
                <a:gd name="T16" fmla="*/ 0 w 134"/>
                <a:gd name="T17" fmla="*/ 1 h 15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34"/>
                <a:gd name="T28" fmla="*/ 0 h 150"/>
                <a:gd name="T29" fmla="*/ 134 w 134"/>
                <a:gd name="T30" fmla="*/ 150 h 15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34" h="150">
                  <a:moveTo>
                    <a:pt x="0" y="25"/>
                  </a:moveTo>
                  <a:lnTo>
                    <a:pt x="1" y="0"/>
                  </a:lnTo>
                  <a:lnTo>
                    <a:pt x="67" y="20"/>
                  </a:lnTo>
                  <a:lnTo>
                    <a:pt x="121" y="2"/>
                  </a:lnTo>
                  <a:lnTo>
                    <a:pt x="134" y="40"/>
                  </a:lnTo>
                  <a:lnTo>
                    <a:pt x="134" y="86"/>
                  </a:lnTo>
                  <a:lnTo>
                    <a:pt x="83" y="150"/>
                  </a:lnTo>
                  <a:lnTo>
                    <a:pt x="50" y="147"/>
                  </a:lnTo>
                  <a:lnTo>
                    <a:pt x="0" y="2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79" name="Freeform 325">
              <a:extLst>
                <a:ext uri="{FF2B5EF4-FFF2-40B4-BE49-F238E27FC236}">
                  <a16:creationId xmlns:a16="http://schemas.microsoft.com/office/drawing/2014/main" id="{BBF20A10-66BC-BB70-1D91-A76FDA019DB3}"/>
                </a:ext>
              </a:extLst>
            </p:cNvPr>
            <p:cNvSpPr>
              <a:spLocks/>
            </p:cNvSpPr>
            <p:nvPr/>
          </p:nvSpPr>
          <p:spPr bwMode="auto">
            <a:xfrm>
              <a:off x="1523940" y="2452463"/>
              <a:ext cx="206383" cy="83538"/>
            </a:xfrm>
            <a:custGeom>
              <a:avLst/>
              <a:gdLst>
                <a:gd name="T0" fmla="*/ 0 w 296"/>
                <a:gd name="T1" fmla="*/ 2 h 128"/>
                <a:gd name="T2" fmla="*/ 0 w 296"/>
                <a:gd name="T3" fmla="*/ 2 h 128"/>
                <a:gd name="T4" fmla="*/ 0 w 296"/>
                <a:gd name="T5" fmla="*/ 2 h 128"/>
                <a:gd name="T6" fmla="*/ 1 w 296"/>
                <a:gd name="T7" fmla="*/ 2 h 128"/>
                <a:gd name="T8" fmla="*/ 2 w 296"/>
                <a:gd name="T9" fmla="*/ 2 h 128"/>
                <a:gd name="T10" fmla="*/ 4 w 296"/>
                <a:gd name="T11" fmla="*/ 3 h 128"/>
                <a:gd name="T12" fmla="*/ 6 w 296"/>
                <a:gd name="T13" fmla="*/ 2 h 128"/>
                <a:gd name="T14" fmla="*/ 7 w 296"/>
                <a:gd name="T15" fmla="*/ 1 h 128"/>
                <a:gd name="T16" fmla="*/ 6 w 296"/>
                <a:gd name="T17" fmla="*/ 0 h 128"/>
                <a:gd name="T18" fmla="*/ 4 w 296"/>
                <a:gd name="T19" fmla="*/ 0 h 128"/>
                <a:gd name="T20" fmla="*/ 3 w 296"/>
                <a:gd name="T21" fmla="*/ 2 h 128"/>
                <a:gd name="T22" fmla="*/ 0 w 296"/>
                <a:gd name="T23" fmla="*/ 2 h 12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96"/>
                <a:gd name="T37" fmla="*/ 0 h 128"/>
                <a:gd name="T38" fmla="*/ 296 w 296"/>
                <a:gd name="T39" fmla="*/ 128 h 128"/>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96" h="128">
                  <a:moveTo>
                    <a:pt x="0" y="71"/>
                  </a:moveTo>
                  <a:lnTo>
                    <a:pt x="7" y="78"/>
                  </a:lnTo>
                  <a:lnTo>
                    <a:pt x="8" y="100"/>
                  </a:lnTo>
                  <a:lnTo>
                    <a:pt x="41" y="106"/>
                  </a:lnTo>
                  <a:lnTo>
                    <a:pt x="99" y="93"/>
                  </a:lnTo>
                  <a:lnTo>
                    <a:pt x="166" y="128"/>
                  </a:lnTo>
                  <a:lnTo>
                    <a:pt x="257" y="105"/>
                  </a:lnTo>
                  <a:lnTo>
                    <a:pt x="296" y="37"/>
                  </a:lnTo>
                  <a:lnTo>
                    <a:pt x="279" y="0"/>
                  </a:lnTo>
                  <a:lnTo>
                    <a:pt x="167" y="1"/>
                  </a:lnTo>
                  <a:lnTo>
                    <a:pt x="132" y="70"/>
                  </a:lnTo>
                  <a:lnTo>
                    <a:pt x="0" y="7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80" name="Freeform 326">
              <a:extLst>
                <a:ext uri="{FF2B5EF4-FFF2-40B4-BE49-F238E27FC236}">
                  <a16:creationId xmlns:a16="http://schemas.microsoft.com/office/drawing/2014/main" id="{42E4D4F1-3287-292D-F488-B227F3BC0FA5}"/>
                </a:ext>
              </a:extLst>
            </p:cNvPr>
            <p:cNvSpPr>
              <a:spLocks/>
            </p:cNvSpPr>
            <p:nvPr/>
          </p:nvSpPr>
          <p:spPr bwMode="auto">
            <a:xfrm>
              <a:off x="3622167" y="3206631"/>
              <a:ext cx="127761" cy="174038"/>
            </a:xfrm>
            <a:custGeom>
              <a:avLst/>
              <a:gdLst>
                <a:gd name="T0" fmla="*/ 0 w 179"/>
                <a:gd name="T1" fmla="*/ 2 h 262"/>
                <a:gd name="T2" fmla="*/ 1 w 179"/>
                <a:gd name="T3" fmla="*/ 3 h 262"/>
                <a:gd name="T4" fmla="*/ 1 w 179"/>
                <a:gd name="T5" fmla="*/ 5 h 262"/>
                <a:gd name="T6" fmla="*/ 2 w 179"/>
                <a:gd name="T7" fmla="*/ 5 h 262"/>
                <a:gd name="T8" fmla="*/ 3 w 179"/>
                <a:gd name="T9" fmla="*/ 4 h 262"/>
                <a:gd name="T10" fmla="*/ 3 w 179"/>
                <a:gd name="T11" fmla="*/ 4 h 262"/>
                <a:gd name="T12" fmla="*/ 4 w 179"/>
                <a:gd name="T13" fmla="*/ 6 h 262"/>
                <a:gd name="T14" fmla="*/ 4 w 179"/>
                <a:gd name="T15" fmla="*/ 5 h 262"/>
                <a:gd name="T16" fmla="*/ 4 w 179"/>
                <a:gd name="T17" fmla="*/ 3 h 262"/>
                <a:gd name="T18" fmla="*/ 3 w 179"/>
                <a:gd name="T19" fmla="*/ 4 h 262"/>
                <a:gd name="T20" fmla="*/ 3 w 179"/>
                <a:gd name="T21" fmla="*/ 3 h 262"/>
                <a:gd name="T22" fmla="*/ 4 w 179"/>
                <a:gd name="T23" fmla="*/ 1 h 262"/>
                <a:gd name="T24" fmla="*/ 2 w 179"/>
                <a:gd name="T25" fmla="*/ 1 h 262"/>
                <a:gd name="T26" fmla="*/ 1 w 179"/>
                <a:gd name="T27" fmla="*/ 0 h 262"/>
                <a:gd name="T28" fmla="*/ 0 w 179"/>
                <a:gd name="T29" fmla="*/ 1 h 262"/>
                <a:gd name="T30" fmla="*/ 1 w 179"/>
                <a:gd name="T31" fmla="*/ 1 h 262"/>
                <a:gd name="T32" fmla="*/ 0 w 179"/>
                <a:gd name="T33" fmla="*/ 2 h 26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79"/>
                <a:gd name="T52" fmla="*/ 0 h 262"/>
                <a:gd name="T53" fmla="*/ 179 w 179"/>
                <a:gd name="T54" fmla="*/ 262 h 26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79" h="262">
                  <a:moveTo>
                    <a:pt x="0" y="78"/>
                  </a:moveTo>
                  <a:lnTo>
                    <a:pt x="23" y="105"/>
                  </a:lnTo>
                  <a:lnTo>
                    <a:pt x="37" y="227"/>
                  </a:lnTo>
                  <a:lnTo>
                    <a:pt x="86" y="220"/>
                  </a:lnTo>
                  <a:lnTo>
                    <a:pt x="109" y="168"/>
                  </a:lnTo>
                  <a:lnTo>
                    <a:pt x="144" y="178"/>
                  </a:lnTo>
                  <a:lnTo>
                    <a:pt x="165" y="262"/>
                  </a:lnTo>
                  <a:lnTo>
                    <a:pt x="179" y="214"/>
                  </a:lnTo>
                  <a:lnTo>
                    <a:pt x="162" y="130"/>
                  </a:lnTo>
                  <a:lnTo>
                    <a:pt x="144" y="164"/>
                  </a:lnTo>
                  <a:lnTo>
                    <a:pt x="119" y="120"/>
                  </a:lnTo>
                  <a:lnTo>
                    <a:pt x="164" y="67"/>
                  </a:lnTo>
                  <a:lnTo>
                    <a:pt x="79" y="59"/>
                  </a:lnTo>
                  <a:lnTo>
                    <a:pt x="21" y="0"/>
                  </a:lnTo>
                  <a:lnTo>
                    <a:pt x="6" y="32"/>
                  </a:lnTo>
                  <a:lnTo>
                    <a:pt x="24" y="59"/>
                  </a:lnTo>
                  <a:lnTo>
                    <a:pt x="0" y="7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81" name="Freeform 327">
              <a:extLst>
                <a:ext uri="{FF2B5EF4-FFF2-40B4-BE49-F238E27FC236}">
                  <a16:creationId xmlns:a16="http://schemas.microsoft.com/office/drawing/2014/main" id="{222961BC-749F-1EDA-FA6A-6F3BDD467D74}"/>
                </a:ext>
              </a:extLst>
            </p:cNvPr>
            <p:cNvSpPr>
              <a:spLocks/>
            </p:cNvSpPr>
            <p:nvPr/>
          </p:nvSpPr>
          <p:spPr bwMode="auto">
            <a:xfrm>
              <a:off x="1347041" y="2352681"/>
              <a:ext cx="88450" cy="67295"/>
            </a:xfrm>
            <a:custGeom>
              <a:avLst/>
              <a:gdLst>
                <a:gd name="T0" fmla="*/ 0 w 125"/>
                <a:gd name="T1" fmla="*/ 1 h 104"/>
                <a:gd name="T2" fmla="*/ 1 w 125"/>
                <a:gd name="T3" fmla="*/ 0 h 104"/>
                <a:gd name="T4" fmla="*/ 2 w 125"/>
                <a:gd name="T5" fmla="*/ 0 h 104"/>
                <a:gd name="T6" fmla="*/ 3 w 125"/>
                <a:gd name="T7" fmla="*/ 1 h 104"/>
                <a:gd name="T8" fmla="*/ 3 w 125"/>
                <a:gd name="T9" fmla="*/ 2 h 104"/>
                <a:gd name="T10" fmla="*/ 3 w 125"/>
                <a:gd name="T11" fmla="*/ 2 h 104"/>
                <a:gd name="T12" fmla="*/ 0 w 125"/>
                <a:gd name="T13" fmla="*/ 1 h 104"/>
                <a:gd name="T14" fmla="*/ 0 60000 65536"/>
                <a:gd name="T15" fmla="*/ 0 60000 65536"/>
                <a:gd name="T16" fmla="*/ 0 60000 65536"/>
                <a:gd name="T17" fmla="*/ 0 60000 65536"/>
                <a:gd name="T18" fmla="*/ 0 60000 65536"/>
                <a:gd name="T19" fmla="*/ 0 60000 65536"/>
                <a:gd name="T20" fmla="*/ 0 60000 65536"/>
                <a:gd name="T21" fmla="*/ 0 w 125"/>
                <a:gd name="T22" fmla="*/ 0 h 104"/>
                <a:gd name="T23" fmla="*/ 125 w 125"/>
                <a:gd name="T24" fmla="*/ 104 h 10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5" h="104">
                  <a:moveTo>
                    <a:pt x="0" y="20"/>
                  </a:moveTo>
                  <a:lnTo>
                    <a:pt x="27" y="5"/>
                  </a:lnTo>
                  <a:lnTo>
                    <a:pt x="84" y="0"/>
                  </a:lnTo>
                  <a:lnTo>
                    <a:pt x="122" y="42"/>
                  </a:lnTo>
                  <a:lnTo>
                    <a:pt x="125" y="74"/>
                  </a:lnTo>
                  <a:lnTo>
                    <a:pt x="112" y="104"/>
                  </a:lnTo>
                  <a:lnTo>
                    <a:pt x="0" y="2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82" name="Freeform 328">
              <a:extLst>
                <a:ext uri="{FF2B5EF4-FFF2-40B4-BE49-F238E27FC236}">
                  <a16:creationId xmlns:a16="http://schemas.microsoft.com/office/drawing/2014/main" id="{95168479-7A6F-6CB8-6CF0-4A57229BF1A5}"/>
                </a:ext>
              </a:extLst>
            </p:cNvPr>
            <p:cNvSpPr>
              <a:spLocks/>
            </p:cNvSpPr>
            <p:nvPr/>
          </p:nvSpPr>
          <p:spPr bwMode="auto">
            <a:xfrm>
              <a:off x="3646736" y="3150939"/>
              <a:ext cx="88450" cy="51051"/>
            </a:xfrm>
            <a:custGeom>
              <a:avLst/>
              <a:gdLst>
                <a:gd name="T0" fmla="*/ 0 w 121"/>
                <a:gd name="T1" fmla="*/ 1 h 75"/>
                <a:gd name="T2" fmla="*/ 0 w 121"/>
                <a:gd name="T3" fmla="*/ 2 h 75"/>
                <a:gd name="T4" fmla="*/ 3 w 121"/>
                <a:gd name="T5" fmla="*/ 1 h 75"/>
                <a:gd name="T6" fmla="*/ 3 w 121"/>
                <a:gd name="T7" fmla="*/ 1 h 75"/>
                <a:gd name="T8" fmla="*/ 1 w 121"/>
                <a:gd name="T9" fmla="*/ 0 h 75"/>
                <a:gd name="T10" fmla="*/ 0 w 121"/>
                <a:gd name="T11" fmla="*/ 1 h 75"/>
                <a:gd name="T12" fmla="*/ 0 60000 65536"/>
                <a:gd name="T13" fmla="*/ 0 60000 65536"/>
                <a:gd name="T14" fmla="*/ 0 60000 65536"/>
                <a:gd name="T15" fmla="*/ 0 60000 65536"/>
                <a:gd name="T16" fmla="*/ 0 60000 65536"/>
                <a:gd name="T17" fmla="*/ 0 60000 65536"/>
                <a:gd name="T18" fmla="*/ 0 w 121"/>
                <a:gd name="T19" fmla="*/ 0 h 75"/>
                <a:gd name="T20" fmla="*/ 121 w 121"/>
                <a:gd name="T21" fmla="*/ 75 h 75"/>
              </a:gdLst>
              <a:ahLst/>
              <a:cxnLst>
                <a:cxn ang="T12">
                  <a:pos x="T0" y="T1"/>
                </a:cxn>
                <a:cxn ang="T13">
                  <a:pos x="T2" y="T3"/>
                </a:cxn>
                <a:cxn ang="T14">
                  <a:pos x="T4" y="T5"/>
                </a:cxn>
                <a:cxn ang="T15">
                  <a:pos x="T6" y="T7"/>
                </a:cxn>
                <a:cxn ang="T16">
                  <a:pos x="T8" y="T9"/>
                </a:cxn>
                <a:cxn ang="T17">
                  <a:pos x="T10" y="T11"/>
                </a:cxn>
              </a:cxnLst>
              <a:rect l="T18" t="T19" r="T20" b="T21"/>
              <a:pathLst>
                <a:path w="121" h="75">
                  <a:moveTo>
                    <a:pt x="0" y="46"/>
                  </a:moveTo>
                  <a:lnTo>
                    <a:pt x="16" y="75"/>
                  </a:lnTo>
                  <a:lnTo>
                    <a:pt x="121" y="63"/>
                  </a:lnTo>
                  <a:lnTo>
                    <a:pt x="112" y="22"/>
                  </a:lnTo>
                  <a:lnTo>
                    <a:pt x="40" y="0"/>
                  </a:lnTo>
                  <a:lnTo>
                    <a:pt x="0" y="4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83" name="Freeform 329">
              <a:extLst>
                <a:ext uri="{FF2B5EF4-FFF2-40B4-BE49-F238E27FC236}">
                  <a16:creationId xmlns:a16="http://schemas.microsoft.com/office/drawing/2014/main" id="{FB1199F9-F883-27EA-801E-B6E3702C74E7}"/>
                </a:ext>
              </a:extLst>
            </p:cNvPr>
            <p:cNvSpPr>
              <a:spLocks/>
            </p:cNvSpPr>
            <p:nvPr/>
          </p:nvSpPr>
          <p:spPr bwMode="auto">
            <a:xfrm>
              <a:off x="4322395" y="3849414"/>
              <a:ext cx="31940" cy="30166"/>
            </a:xfrm>
            <a:custGeom>
              <a:avLst/>
              <a:gdLst>
                <a:gd name="T0" fmla="*/ 0 w 47"/>
                <a:gd name="T1" fmla="*/ 1 h 46"/>
                <a:gd name="T2" fmla="*/ 1 w 47"/>
                <a:gd name="T3" fmla="*/ 1 h 46"/>
                <a:gd name="T4" fmla="*/ 1 w 47"/>
                <a:gd name="T5" fmla="*/ 0 h 46"/>
                <a:gd name="T6" fmla="*/ 0 w 47"/>
                <a:gd name="T7" fmla="*/ 1 h 46"/>
                <a:gd name="T8" fmla="*/ 0 60000 65536"/>
                <a:gd name="T9" fmla="*/ 0 60000 65536"/>
                <a:gd name="T10" fmla="*/ 0 60000 65536"/>
                <a:gd name="T11" fmla="*/ 0 60000 65536"/>
                <a:gd name="T12" fmla="*/ 0 w 47"/>
                <a:gd name="T13" fmla="*/ 0 h 46"/>
                <a:gd name="T14" fmla="*/ 47 w 47"/>
                <a:gd name="T15" fmla="*/ 46 h 46"/>
              </a:gdLst>
              <a:ahLst/>
              <a:cxnLst>
                <a:cxn ang="T8">
                  <a:pos x="T0" y="T1"/>
                </a:cxn>
                <a:cxn ang="T9">
                  <a:pos x="T2" y="T3"/>
                </a:cxn>
                <a:cxn ang="T10">
                  <a:pos x="T4" y="T5"/>
                </a:cxn>
                <a:cxn ang="T11">
                  <a:pos x="T6" y="T7"/>
                </a:cxn>
              </a:cxnLst>
              <a:rect l="T12" t="T13" r="T14" b="T15"/>
              <a:pathLst>
                <a:path w="47" h="46">
                  <a:moveTo>
                    <a:pt x="0" y="21"/>
                  </a:moveTo>
                  <a:lnTo>
                    <a:pt x="22" y="46"/>
                  </a:lnTo>
                  <a:lnTo>
                    <a:pt x="47" y="0"/>
                  </a:lnTo>
                  <a:lnTo>
                    <a:pt x="0" y="2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84" name="Freeform 330">
              <a:extLst>
                <a:ext uri="{FF2B5EF4-FFF2-40B4-BE49-F238E27FC236}">
                  <a16:creationId xmlns:a16="http://schemas.microsoft.com/office/drawing/2014/main" id="{BED268BB-26A2-442B-B5AC-A6FC68455103}"/>
                </a:ext>
              </a:extLst>
            </p:cNvPr>
            <p:cNvSpPr>
              <a:spLocks/>
            </p:cNvSpPr>
            <p:nvPr/>
          </p:nvSpPr>
          <p:spPr bwMode="auto">
            <a:xfrm>
              <a:off x="1872826" y="2617221"/>
              <a:ext cx="164614" cy="104423"/>
            </a:xfrm>
            <a:custGeom>
              <a:avLst/>
              <a:gdLst>
                <a:gd name="T0" fmla="*/ 0 w 237"/>
                <a:gd name="T1" fmla="*/ 3 h 156"/>
                <a:gd name="T2" fmla="*/ 0 w 237"/>
                <a:gd name="T3" fmla="*/ 0 h 156"/>
                <a:gd name="T4" fmla="*/ 5 w 237"/>
                <a:gd name="T5" fmla="*/ 1 h 156"/>
                <a:gd name="T6" fmla="*/ 5 w 237"/>
                <a:gd name="T7" fmla="*/ 2 h 156"/>
                <a:gd name="T8" fmla="*/ 5 w 237"/>
                <a:gd name="T9" fmla="*/ 3 h 156"/>
                <a:gd name="T10" fmla="*/ 3 w 237"/>
                <a:gd name="T11" fmla="*/ 3 h 156"/>
                <a:gd name="T12" fmla="*/ 3 w 237"/>
                <a:gd name="T13" fmla="*/ 4 h 156"/>
                <a:gd name="T14" fmla="*/ 1 w 237"/>
                <a:gd name="T15" fmla="*/ 4 h 156"/>
                <a:gd name="T16" fmla="*/ 0 w 237"/>
                <a:gd name="T17" fmla="*/ 3 h 15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37"/>
                <a:gd name="T28" fmla="*/ 0 h 156"/>
                <a:gd name="T29" fmla="*/ 237 w 237"/>
                <a:gd name="T30" fmla="*/ 156 h 15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37" h="156">
                  <a:moveTo>
                    <a:pt x="0" y="107"/>
                  </a:moveTo>
                  <a:lnTo>
                    <a:pt x="13" y="0"/>
                  </a:lnTo>
                  <a:lnTo>
                    <a:pt x="237" y="24"/>
                  </a:lnTo>
                  <a:lnTo>
                    <a:pt x="197" y="91"/>
                  </a:lnTo>
                  <a:lnTo>
                    <a:pt x="213" y="126"/>
                  </a:lnTo>
                  <a:lnTo>
                    <a:pt x="154" y="130"/>
                  </a:lnTo>
                  <a:lnTo>
                    <a:pt x="119" y="156"/>
                  </a:lnTo>
                  <a:lnTo>
                    <a:pt x="24" y="153"/>
                  </a:lnTo>
                  <a:lnTo>
                    <a:pt x="0" y="10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85" name="Freeform 331">
              <a:extLst>
                <a:ext uri="{FF2B5EF4-FFF2-40B4-BE49-F238E27FC236}">
                  <a16:creationId xmlns:a16="http://schemas.microsoft.com/office/drawing/2014/main" id="{530980B5-F209-0DAF-A664-8DD2B6E0FC8F}"/>
                </a:ext>
              </a:extLst>
            </p:cNvPr>
            <p:cNvSpPr>
              <a:spLocks/>
            </p:cNvSpPr>
            <p:nvPr/>
          </p:nvSpPr>
          <p:spPr bwMode="auto">
            <a:xfrm>
              <a:off x="3737644" y="3157900"/>
              <a:ext cx="243238" cy="543001"/>
            </a:xfrm>
            <a:custGeom>
              <a:avLst/>
              <a:gdLst>
                <a:gd name="T0" fmla="*/ 0 w 345"/>
                <a:gd name="T1" fmla="*/ 8 h 822"/>
                <a:gd name="T2" fmla="*/ 0 w 345"/>
                <a:gd name="T3" fmla="*/ 7 h 822"/>
                <a:gd name="T4" fmla="*/ 3 w 345"/>
                <a:gd name="T5" fmla="*/ 2 h 822"/>
                <a:gd name="T6" fmla="*/ 4 w 345"/>
                <a:gd name="T7" fmla="*/ 1 h 822"/>
                <a:gd name="T8" fmla="*/ 5 w 345"/>
                <a:gd name="T9" fmla="*/ 0 h 822"/>
                <a:gd name="T10" fmla="*/ 6 w 345"/>
                <a:gd name="T11" fmla="*/ 1 h 822"/>
                <a:gd name="T12" fmla="*/ 6 w 345"/>
                <a:gd name="T13" fmla="*/ 2 h 822"/>
                <a:gd name="T14" fmla="*/ 5 w 345"/>
                <a:gd name="T15" fmla="*/ 5 h 822"/>
                <a:gd name="T16" fmla="*/ 6 w 345"/>
                <a:gd name="T17" fmla="*/ 4 h 822"/>
                <a:gd name="T18" fmla="*/ 6 w 345"/>
                <a:gd name="T19" fmla="*/ 6 h 822"/>
                <a:gd name="T20" fmla="*/ 8 w 345"/>
                <a:gd name="T21" fmla="*/ 7 h 822"/>
                <a:gd name="T22" fmla="*/ 7 w 345"/>
                <a:gd name="T23" fmla="*/ 8 h 822"/>
                <a:gd name="T24" fmla="*/ 5 w 345"/>
                <a:gd name="T25" fmla="*/ 9 h 822"/>
                <a:gd name="T26" fmla="*/ 5 w 345"/>
                <a:gd name="T27" fmla="*/ 11 h 822"/>
                <a:gd name="T28" fmla="*/ 6 w 345"/>
                <a:gd name="T29" fmla="*/ 13 h 822"/>
                <a:gd name="T30" fmla="*/ 5 w 345"/>
                <a:gd name="T31" fmla="*/ 14 h 822"/>
                <a:gd name="T32" fmla="*/ 7 w 345"/>
                <a:gd name="T33" fmla="*/ 17 h 822"/>
                <a:gd name="T34" fmla="*/ 6 w 345"/>
                <a:gd name="T35" fmla="*/ 19 h 822"/>
                <a:gd name="T36" fmla="*/ 5 w 345"/>
                <a:gd name="T37" fmla="*/ 13 h 822"/>
                <a:gd name="T38" fmla="*/ 4 w 345"/>
                <a:gd name="T39" fmla="*/ 11 h 822"/>
                <a:gd name="T40" fmla="*/ 3 w 345"/>
                <a:gd name="T41" fmla="*/ 13 h 822"/>
                <a:gd name="T42" fmla="*/ 2 w 345"/>
                <a:gd name="T43" fmla="*/ 13 h 822"/>
                <a:gd name="T44" fmla="*/ 2 w 345"/>
                <a:gd name="T45" fmla="*/ 11 h 822"/>
                <a:gd name="T46" fmla="*/ 0 w 345"/>
                <a:gd name="T47" fmla="*/ 8 h 82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345"/>
                <a:gd name="T73" fmla="*/ 0 h 822"/>
                <a:gd name="T74" fmla="*/ 345 w 345"/>
                <a:gd name="T75" fmla="*/ 822 h 82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345" h="822">
                  <a:moveTo>
                    <a:pt x="0" y="337"/>
                  </a:moveTo>
                  <a:lnTo>
                    <a:pt x="14" y="289"/>
                  </a:lnTo>
                  <a:lnTo>
                    <a:pt x="114" y="76"/>
                  </a:lnTo>
                  <a:lnTo>
                    <a:pt x="181" y="48"/>
                  </a:lnTo>
                  <a:lnTo>
                    <a:pt x="196" y="0"/>
                  </a:lnTo>
                  <a:lnTo>
                    <a:pt x="247" y="27"/>
                  </a:lnTo>
                  <a:lnTo>
                    <a:pt x="247" y="71"/>
                  </a:lnTo>
                  <a:lnTo>
                    <a:pt x="204" y="201"/>
                  </a:lnTo>
                  <a:lnTo>
                    <a:pt x="249" y="190"/>
                  </a:lnTo>
                  <a:lnTo>
                    <a:pt x="273" y="278"/>
                  </a:lnTo>
                  <a:lnTo>
                    <a:pt x="345" y="302"/>
                  </a:lnTo>
                  <a:lnTo>
                    <a:pt x="309" y="345"/>
                  </a:lnTo>
                  <a:lnTo>
                    <a:pt x="226" y="401"/>
                  </a:lnTo>
                  <a:lnTo>
                    <a:pt x="204" y="454"/>
                  </a:lnTo>
                  <a:lnTo>
                    <a:pt x="249" y="552"/>
                  </a:lnTo>
                  <a:lnTo>
                    <a:pt x="233" y="612"/>
                  </a:lnTo>
                  <a:lnTo>
                    <a:pt x="287" y="742"/>
                  </a:lnTo>
                  <a:lnTo>
                    <a:pt x="247" y="822"/>
                  </a:lnTo>
                  <a:lnTo>
                    <a:pt x="207" y="540"/>
                  </a:lnTo>
                  <a:lnTo>
                    <a:pt x="173" y="497"/>
                  </a:lnTo>
                  <a:lnTo>
                    <a:pt x="118" y="571"/>
                  </a:lnTo>
                  <a:lnTo>
                    <a:pt x="78" y="556"/>
                  </a:lnTo>
                  <a:lnTo>
                    <a:pt x="86" y="455"/>
                  </a:lnTo>
                  <a:lnTo>
                    <a:pt x="0" y="33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86" name="Freeform 332">
              <a:extLst>
                <a:ext uri="{FF2B5EF4-FFF2-40B4-BE49-F238E27FC236}">
                  <a16:creationId xmlns:a16="http://schemas.microsoft.com/office/drawing/2014/main" id="{D8B24C07-3483-58C8-64F1-5833E6FA26C2}"/>
                </a:ext>
              </a:extLst>
            </p:cNvPr>
            <p:cNvSpPr>
              <a:spLocks/>
            </p:cNvSpPr>
            <p:nvPr/>
          </p:nvSpPr>
          <p:spPr bwMode="auto">
            <a:xfrm>
              <a:off x="4015277" y="3566312"/>
              <a:ext cx="132675" cy="125308"/>
            </a:xfrm>
            <a:custGeom>
              <a:avLst/>
              <a:gdLst>
                <a:gd name="T0" fmla="*/ 0 w 190"/>
                <a:gd name="T1" fmla="*/ 1 h 190"/>
                <a:gd name="T2" fmla="*/ 0 w 190"/>
                <a:gd name="T3" fmla="*/ 3 h 190"/>
                <a:gd name="T4" fmla="*/ 1 w 190"/>
                <a:gd name="T5" fmla="*/ 4 h 190"/>
                <a:gd name="T6" fmla="*/ 2 w 190"/>
                <a:gd name="T7" fmla="*/ 4 h 190"/>
                <a:gd name="T8" fmla="*/ 4 w 190"/>
                <a:gd name="T9" fmla="*/ 2 h 190"/>
                <a:gd name="T10" fmla="*/ 4 w 190"/>
                <a:gd name="T11" fmla="*/ 0 h 190"/>
                <a:gd name="T12" fmla="*/ 2 w 190"/>
                <a:gd name="T13" fmla="*/ 0 h 190"/>
                <a:gd name="T14" fmla="*/ 1 w 190"/>
                <a:gd name="T15" fmla="*/ 0 h 190"/>
                <a:gd name="T16" fmla="*/ 0 w 190"/>
                <a:gd name="T17" fmla="*/ 1 h 1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0"/>
                <a:gd name="T28" fmla="*/ 0 h 190"/>
                <a:gd name="T29" fmla="*/ 190 w 190"/>
                <a:gd name="T30" fmla="*/ 190 h 1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0" h="190">
                  <a:moveTo>
                    <a:pt x="0" y="37"/>
                  </a:moveTo>
                  <a:lnTo>
                    <a:pt x="12" y="132"/>
                  </a:lnTo>
                  <a:lnTo>
                    <a:pt x="39" y="182"/>
                  </a:lnTo>
                  <a:lnTo>
                    <a:pt x="73" y="190"/>
                  </a:lnTo>
                  <a:lnTo>
                    <a:pt x="190" y="102"/>
                  </a:lnTo>
                  <a:lnTo>
                    <a:pt x="187" y="0"/>
                  </a:lnTo>
                  <a:lnTo>
                    <a:pt x="101" y="16"/>
                  </a:lnTo>
                  <a:lnTo>
                    <a:pt x="25" y="13"/>
                  </a:lnTo>
                  <a:lnTo>
                    <a:pt x="0" y="3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87" name="Freeform 333">
              <a:extLst>
                <a:ext uri="{FF2B5EF4-FFF2-40B4-BE49-F238E27FC236}">
                  <a16:creationId xmlns:a16="http://schemas.microsoft.com/office/drawing/2014/main" id="{DDC3DFCE-E163-E2B2-E121-00F888117322}"/>
                </a:ext>
              </a:extLst>
            </p:cNvPr>
            <p:cNvSpPr>
              <a:spLocks/>
            </p:cNvSpPr>
            <p:nvPr/>
          </p:nvSpPr>
          <p:spPr bwMode="auto">
            <a:xfrm>
              <a:off x="3408414" y="3710184"/>
              <a:ext cx="49138" cy="111385"/>
            </a:xfrm>
            <a:custGeom>
              <a:avLst/>
              <a:gdLst>
                <a:gd name="T0" fmla="*/ 0 w 72"/>
                <a:gd name="T1" fmla="*/ 0 h 166"/>
                <a:gd name="T2" fmla="*/ 0 w 72"/>
                <a:gd name="T3" fmla="*/ 4 h 166"/>
                <a:gd name="T4" fmla="*/ 2 w 72"/>
                <a:gd name="T5" fmla="*/ 3 h 166"/>
                <a:gd name="T6" fmla="*/ 1 w 72"/>
                <a:gd name="T7" fmla="*/ 1 h 166"/>
                <a:gd name="T8" fmla="*/ 0 w 72"/>
                <a:gd name="T9" fmla="*/ 0 h 166"/>
                <a:gd name="T10" fmla="*/ 0 60000 65536"/>
                <a:gd name="T11" fmla="*/ 0 60000 65536"/>
                <a:gd name="T12" fmla="*/ 0 60000 65536"/>
                <a:gd name="T13" fmla="*/ 0 60000 65536"/>
                <a:gd name="T14" fmla="*/ 0 60000 65536"/>
                <a:gd name="T15" fmla="*/ 0 w 72"/>
                <a:gd name="T16" fmla="*/ 0 h 166"/>
                <a:gd name="T17" fmla="*/ 72 w 72"/>
                <a:gd name="T18" fmla="*/ 166 h 166"/>
              </a:gdLst>
              <a:ahLst/>
              <a:cxnLst>
                <a:cxn ang="T10">
                  <a:pos x="T0" y="T1"/>
                </a:cxn>
                <a:cxn ang="T11">
                  <a:pos x="T2" y="T3"/>
                </a:cxn>
                <a:cxn ang="T12">
                  <a:pos x="T4" y="T5"/>
                </a:cxn>
                <a:cxn ang="T13">
                  <a:pos x="T6" y="T7"/>
                </a:cxn>
                <a:cxn ang="T14">
                  <a:pos x="T8" y="T9"/>
                </a:cxn>
              </a:cxnLst>
              <a:rect l="T15" t="T16" r="T17" b="T18"/>
              <a:pathLst>
                <a:path w="72" h="166">
                  <a:moveTo>
                    <a:pt x="0" y="0"/>
                  </a:moveTo>
                  <a:lnTo>
                    <a:pt x="13" y="166"/>
                  </a:lnTo>
                  <a:lnTo>
                    <a:pt x="72" y="138"/>
                  </a:lnTo>
                  <a:lnTo>
                    <a:pt x="45" y="40"/>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88" name="Freeform 334">
              <a:extLst>
                <a:ext uri="{FF2B5EF4-FFF2-40B4-BE49-F238E27FC236}">
                  <a16:creationId xmlns:a16="http://schemas.microsoft.com/office/drawing/2014/main" id="{EBE34E73-988D-5485-AA3F-39E4C2BBDAEE}"/>
                </a:ext>
              </a:extLst>
            </p:cNvPr>
            <p:cNvSpPr>
              <a:spLocks/>
            </p:cNvSpPr>
            <p:nvPr/>
          </p:nvSpPr>
          <p:spPr bwMode="auto">
            <a:xfrm>
              <a:off x="3241342" y="2271463"/>
              <a:ext cx="1638778" cy="1127772"/>
            </a:xfrm>
            <a:custGeom>
              <a:avLst/>
              <a:gdLst>
                <a:gd name="T0" fmla="*/ 0 w 2339"/>
                <a:gd name="T1" fmla="*/ 17 h 1707"/>
                <a:gd name="T2" fmla="*/ 6 w 2339"/>
                <a:gd name="T3" fmla="*/ 15 h 1707"/>
                <a:gd name="T4" fmla="*/ 5 w 2339"/>
                <a:gd name="T5" fmla="*/ 11 h 1707"/>
                <a:gd name="T6" fmla="*/ 8 w 2339"/>
                <a:gd name="T7" fmla="*/ 8 h 1707"/>
                <a:gd name="T8" fmla="*/ 11 w 2339"/>
                <a:gd name="T9" fmla="*/ 7 h 1707"/>
                <a:gd name="T10" fmla="*/ 13 w 2339"/>
                <a:gd name="T11" fmla="*/ 7 h 1707"/>
                <a:gd name="T12" fmla="*/ 15 w 2339"/>
                <a:gd name="T13" fmla="*/ 11 h 1707"/>
                <a:gd name="T14" fmla="*/ 21 w 2339"/>
                <a:gd name="T15" fmla="*/ 14 h 1707"/>
                <a:gd name="T16" fmla="*/ 28 w 2339"/>
                <a:gd name="T17" fmla="*/ 15 h 1707"/>
                <a:gd name="T18" fmla="*/ 34 w 2339"/>
                <a:gd name="T19" fmla="*/ 13 h 1707"/>
                <a:gd name="T20" fmla="*/ 35 w 2339"/>
                <a:gd name="T21" fmla="*/ 11 h 1707"/>
                <a:gd name="T22" fmla="*/ 40 w 2339"/>
                <a:gd name="T23" fmla="*/ 9 h 1707"/>
                <a:gd name="T24" fmla="*/ 37 w 2339"/>
                <a:gd name="T25" fmla="*/ 8 h 1707"/>
                <a:gd name="T26" fmla="*/ 38 w 2339"/>
                <a:gd name="T27" fmla="*/ 5 h 1707"/>
                <a:gd name="T28" fmla="*/ 40 w 2339"/>
                <a:gd name="T29" fmla="*/ 5 h 1707"/>
                <a:gd name="T30" fmla="*/ 41 w 2339"/>
                <a:gd name="T31" fmla="*/ 1 h 1707"/>
                <a:gd name="T32" fmla="*/ 46 w 2339"/>
                <a:gd name="T33" fmla="*/ 1 h 1707"/>
                <a:gd name="T34" fmla="*/ 50 w 2339"/>
                <a:gd name="T35" fmla="*/ 6 h 1707"/>
                <a:gd name="T36" fmla="*/ 54 w 2339"/>
                <a:gd name="T37" fmla="*/ 7 h 1707"/>
                <a:gd name="T38" fmla="*/ 51 w 2339"/>
                <a:gd name="T39" fmla="*/ 12 h 1707"/>
                <a:gd name="T40" fmla="*/ 50 w 2339"/>
                <a:gd name="T41" fmla="*/ 14 h 1707"/>
                <a:gd name="T42" fmla="*/ 48 w 2339"/>
                <a:gd name="T43" fmla="*/ 15 h 1707"/>
                <a:gd name="T44" fmla="*/ 47 w 2339"/>
                <a:gd name="T45" fmla="*/ 15 h 1707"/>
                <a:gd name="T46" fmla="*/ 42 w 2339"/>
                <a:gd name="T47" fmla="*/ 19 h 1707"/>
                <a:gd name="T48" fmla="*/ 42 w 2339"/>
                <a:gd name="T49" fmla="*/ 16 h 1707"/>
                <a:gd name="T50" fmla="*/ 39 w 2339"/>
                <a:gd name="T51" fmla="*/ 19 h 1707"/>
                <a:gd name="T52" fmla="*/ 42 w 2339"/>
                <a:gd name="T53" fmla="*/ 20 h 1707"/>
                <a:gd name="T54" fmla="*/ 41 w 2339"/>
                <a:gd name="T55" fmla="*/ 22 h 1707"/>
                <a:gd name="T56" fmla="*/ 43 w 2339"/>
                <a:gd name="T57" fmla="*/ 27 h 1707"/>
                <a:gd name="T58" fmla="*/ 43 w 2339"/>
                <a:gd name="T59" fmla="*/ 28 h 1707"/>
                <a:gd name="T60" fmla="*/ 43 w 2339"/>
                <a:gd name="T61" fmla="*/ 29 h 1707"/>
                <a:gd name="T62" fmla="*/ 38 w 2339"/>
                <a:gd name="T63" fmla="*/ 36 h 1707"/>
                <a:gd name="T64" fmla="*/ 36 w 2339"/>
                <a:gd name="T65" fmla="*/ 37 h 1707"/>
                <a:gd name="T66" fmla="*/ 35 w 2339"/>
                <a:gd name="T67" fmla="*/ 38 h 1707"/>
                <a:gd name="T68" fmla="*/ 32 w 2339"/>
                <a:gd name="T69" fmla="*/ 39 h 1707"/>
                <a:gd name="T70" fmla="*/ 30 w 2339"/>
                <a:gd name="T71" fmla="*/ 38 h 1707"/>
                <a:gd name="T72" fmla="*/ 25 w 2339"/>
                <a:gd name="T73" fmla="*/ 37 h 1707"/>
                <a:gd name="T74" fmla="*/ 25 w 2339"/>
                <a:gd name="T75" fmla="*/ 38 h 1707"/>
                <a:gd name="T76" fmla="*/ 23 w 2339"/>
                <a:gd name="T77" fmla="*/ 37 h 1707"/>
                <a:gd name="T78" fmla="*/ 21 w 2339"/>
                <a:gd name="T79" fmla="*/ 36 h 1707"/>
                <a:gd name="T80" fmla="*/ 22 w 2339"/>
                <a:gd name="T81" fmla="*/ 32 h 1707"/>
                <a:gd name="T82" fmla="*/ 20 w 2339"/>
                <a:gd name="T83" fmla="*/ 30 h 1707"/>
                <a:gd name="T84" fmla="*/ 16 w 2339"/>
                <a:gd name="T85" fmla="*/ 31 h 1707"/>
                <a:gd name="T86" fmla="*/ 13 w 2339"/>
                <a:gd name="T87" fmla="*/ 32 h 1707"/>
                <a:gd name="T88" fmla="*/ 13 w 2339"/>
                <a:gd name="T89" fmla="*/ 31 h 1707"/>
                <a:gd name="T90" fmla="*/ 9 w 2339"/>
                <a:gd name="T91" fmla="*/ 30 h 1707"/>
                <a:gd name="T92" fmla="*/ 5 w 2339"/>
                <a:gd name="T93" fmla="*/ 28 h 1707"/>
                <a:gd name="T94" fmla="*/ 5 w 2339"/>
                <a:gd name="T95" fmla="*/ 26 h 1707"/>
                <a:gd name="T96" fmla="*/ 6 w 2339"/>
                <a:gd name="T97" fmla="*/ 23 h 1707"/>
                <a:gd name="T98" fmla="*/ 3 w 2339"/>
                <a:gd name="T99" fmla="*/ 23 h 1707"/>
                <a:gd name="T100" fmla="*/ 1 w 2339"/>
                <a:gd name="T101" fmla="*/ 20 h 1707"/>
                <a:gd name="T102" fmla="*/ 0 w 2339"/>
                <a:gd name="T103" fmla="*/ 19 h 1707"/>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2339"/>
                <a:gd name="T157" fmla="*/ 0 h 1707"/>
                <a:gd name="T158" fmla="*/ 2339 w 2339"/>
                <a:gd name="T159" fmla="*/ 1707 h 1707"/>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2339" h="1707">
                  <a:moveTo>
                    <a:pt x="0" y="812"/>
                  </a:moveTo>
                  <a:lnTo>
                    <a:pt x="15" y="747"/>
                  </a:lnTo>
                  <a:lnTo>
                    <a:pt x="98" y="730"/>
                  </a:lnTo>
                  <a:lnTo>
                    <a:pt x="245" y="642"/>
                  </a:lnTo>
                  <a:lnTo>
                    <a:pt x="267" y="572"/>
                  </a:lnTo>
                  <a:lnTo>
                    <a:pt x="238" y="491"/>
                  </a:lnTo>
                  <a:lnTo>
                    <a:pt x="331" y="469"/>
                  </a:lnTo>
                  <a:lnTo>
                    <a:pt x="357" y="362"/>
                  </a:lnTo>
                  <a:lnTo>
                    <a:pt x="454" y="368"/>
                  </a:lnTo>
                  <a:lnTo>
                    <a:pt x="465" y="299"/>
                  </a:lnTo>
                  <a:lnTo>
                    <a:pt x="539" y="264"/>
                  </a:lnTo>
                  <a:lnTo>
                    <a:pt x="578" y="322"/>
                  </a:lnTo>
                  <a:lnTo>
                    <a:pt x="633" y="345"/>
                  </a:lnTo>
                  <a:lnTo>
                    <a:pt x="652" y="469"/>
                  </a:lnTo>
                  <a:lnTo>
                    <a:pt x="821" y="519"/>
                  </a:lnTo>
                  <a:lnTo>
                    <a:pt x="892" y="606"/>
                  </a:lnTo>
                  <a:lnTo>
                    <a:pt x="1033" y="602"/>
                  </a:lnTo>
                  <a:lnTo>
                    <a:pt x="1190" y="667"/>
                  </a:lnTo>
                  <a:lnTo>
                    <a:pt x="1395" y="606"/>
                  </a:lnTo>
                  <a:lnTo>
                    <a:pt x="1459" y="557"/>
                  </a:lnTo>
                  <a:lnTo>
                    <a:pt x="1459" y="488"/>
                  </a:lnTo>
                  <a:lnTo>
                    <a:pt x="1518" y="496"/>
                  </a:lnTo>
                  <a:lnTo>
                    <a:pt x="1649" y="398"/>
                  </a:lnTo>
                  <a:lnTo>
                    <a:pt x="1748" y="392"/>
                  </a:lnTo>
                  <a:lnTo>
                    <a:pt x="1701" y="318"/>
                  </a:lnTo>
                  <a:lnTo>
                    <a:pt x="1604" y="337"/>
                  </a:lnTo>
                  <a:lnTo>
                    <a:pt x="1603" y="254"/>
                  </a:lnTo>
                  <a:lnTo>
                    <a:pt x="1627" y="207"/>
                  </a:lnTo>
                  <a:lnTo>
                    <a:pt x="1684" y="234"/>
                  </a:lnTo>
                  <a:lnTo>
                    <a:pt x="1738" y="204"/>
                  </a:lnTo>
                  <a:lnTo>
                    <a:pt x="1795" y="92"/>
                  </a:lnTo>
                  <a:lnTo>
                    <a:pt x="1770" y="51"/>
                  </a:lnTo>
                  <a:lnTo>
                    <a:pt x="1908" y="0"/>
                  </a:lnTo>
                  <a:lnTo>
                    <a:pt x="1986" y="35"/>
                  </a:lnTo>
                  <a:lnTo>
                    <a:pt x="2056" y="224"/>
                  </a:lnTo>
                  <a:lnTo>
                    <a:pt x="2173" y="266"/>
                  </a:lnTo>
                  <a:lnTo>
                    <a:pt x="2193" y="335"/>
                  </a:lnTo>
                  <a:lnTo>
                    <a:pt x="2339" y="291"/>
                  </a:lnTo>
                  <a:lnTo>
                    <a:pt x="2270" y="475"/>
                  </a:lnTo>
                  <a:lnTo>
                    <a:pt x="2185" y="503"/>
                  </a:lnTo>
                  <a:lnTo>
                    <a:pt x="2198" y="572"/>
                  </a:lnTo>
                  <a:lnTo>
                    <a:pt x="2173" y="615"/>
                  </a:lnTo>
                  <a:lnTo>
                    <a:pt x="2159" y="602"/>
                  </a:lnTo>
                  <a:lnTo>
                    <a:pt x="2083" y="652"/>
                  </a:lnTo>
                  <a:lnTo>
                    <a:pt x="2083" y="679"/>
                  </a:lnTo>
                  <a:lnTo>
                    <a:pt x="2030" y="670"/>
                  </a:lnTo>
                  <a:lnTo>
                    <a:pt x="1936" y="753"/>
                  </a:lnTo>
                  <a:lnTo>
                    <a:pt x="1819" y="820"/>
                  </a:lnTo>
                  <a:lnTo>
                    <a:pt x="1857" y="730"/>
                  </a:lnTo>
                  <a:lnTo>
                    <a:pt x="1838" y="701"/>
                  </a:lnTo>
                  <a:lnTo>
                    <a:pt x="1684" y="801"/>
                  </a:lnTo>
                  <a:lnTo>
                    <a:pt x="1681" y="829"/>
                  </a:lnTo>
                  <a:lnTo>
                    <a:pt x="1732" y="894"/>
                  </a:lnTo>
                  <a:lnTo>
                    <a:pt x="1800" y="866"/>
                  </a:lnTo>
                  <a:lnTo>
                    <a:pt x="1869" y="890"/>
                  </a:lnTo>
                  <a:lnTo>
                    <a:pt x="1777" y="941"/>
                  </a:lnTo>
                  <a:lnTo>
                    <a:pt x="1739" y="1013"/>
                  </a:lnTo>
                  <a:lnTo>
                    <a:pt x="1841" y="1167"/>
                  </a:lnTo>
                  <a:lnTo>
                    <a:pt x="1773" y="1154"/>
                  </a:lnTo>
                  <a:lnTo>
                    <a:pt x="1841" y="1208"/>
                  </a:lnTo>
                  <a:lnTo>
                    <a:pt x="1776" y="1240"/>
                  </a:lnTo>
                  <a:lnTo>
                    <a:pt x="1846" y="1255"/>
                  </a:lnTo>
                  <a:lnTo>
                    <a:pt x="1716" y="1504"/>
                  </a:lnTo>
                  <a:lnTo>
                    <a:pt x="1630" y="1579"/>
                  </a:lnTo>
                  <a:lnTo>
                    <a:pt x="1546" y="1602"/>
                  </a:lnTo>
                  <a:lnTo>
                    <a:pt x="1540" y="1603"/>
                  </a:lnTo>
                  <a:lnTo>
                    <a:pt x="1518" y="1589"/>
                  </a:lnTo>
                  <a:lnTo>
                    <a:pt x="1498" y="1629"/>
                  </a:lnTo>
                  <a:lnTo>
                    <a:pt x="1399" y="1654"/>
                  </a:lnTo>
                  <a:lnTo>
                    <a:pt x="1390" y="1707"/>
                  </a:lnTo>
                  <a:lnTo>
                    <a:pt x="1373" y="1643"/>
                  </a:lnTo>
                  <a:lnTo>
                    <a:pt x="1306" y="1648"/>
                  </a:lnTo>
                  <a:lnTo>
                    <a:pt x="1204" y="1572"/>
                  </a:lnTo>
                  <a:lnTo>
                    <a:pt x="1089" y="1606"/>
                  </a:lnTo>
                  <a:lnTo>
                    <a:pt x="1066" y="1607"/>
                  </a:lnTo>
                  <a:lnTo>
                    <a:pt x="1068" y="1654"/>
                  </a:lnTo>
                  <a:lnTo>
                    <a:pt x="1052" y="1642"/>
                  </a:lnTo>
                  <a:lnTo>
                    <a:pt x="980" y="1618"/>
                  </a:lnTo>
                  <a:lnTo>
                    <a:pt x="956" y="1530"/>
                  </a:lnTo>
                  <a:lnTo>
                    <a:pt x="911" y="1541"/>
                  </a:lnTo>
                  <a:lnTo>
                    <a:pt x="954" y="1411"/>
                  </a:lnTo>
                  <a:lnTo>
                    <a:pt x="954" y="1367"/>
                  </a:lnTo>
                  <a:lnTo>
                    <a:pt x="903" y="1340"/>
                  </a:lnTo>
                  <a:lnTo>
                    <a:pt x="864" y="1322"/>
                  </a:lnTo>
                  <a:lnTo>
                    <a:pt x="852" y="1273"/>
                  </a:lnTo>
                  <a:lnTo>
                    <a:pt x="691" y="1354"/>
                  </a:lnTo>
                  <a:lnTo>
                    <a:pt x="619" y="1332"/>
                  </a:lnTo>
                  <a:lnTo>
                    <a:pt x="579" y="1378"/>
                  </a:lnTo>
                  <a:lnTo>
                    <a:pt x="574" y="1345"/>
                  </a:lnTo>
                  <a:lnTo>
                    <a:pt x="549" y="1353"/>
                  </a:lnTo>
                  <a:lnTo>
                    <a:pt x="467" y="1353"/>
                  </a:lnTo>
                  <a:lnTo>
                    <a:pt x="402" y="1282"/>
                  </a:lnTo>
                  <a:lnTo>
                    <a:pt x="283" y="1236"/>
                  </a:lnTo>
                  <a:lnTo>
                    <a:pt x="201" y="1205"/>
                  </a:lnTo>
                  <a:lnTo>
                    <a:pt x="184" y="1128"/>
                  </a:lnTo>
                  <a:lnTo>
                    <a:pt x="223" y="1119"/>
                  </a:lnTo>
                  <a:lnTo>
                    <a:pt x="199" y="1056"/>
                  </a:lnTo>
                  <a:lnTo>
                    <a:pt x="252" y="983"/>
                  </a:lnTo>
                  <a:lnTo>
                    <a:pt x="212" y="958"/>
                  </a:lnTo>
                  <a:lnTo>
                    <a:pt x="150" y="985"/>
                  </a:lnTo>
                  <a:lnTo>
                    <a:pt x="38" y="901"/>
                  </a:lnTo>
                  <a:lnTo>
                    <a:pt x="42" y="890"/>
                  </a:lnTo>
                  <a:lnTo>
                    <a:pt x="42" y="830"/>
                  </a:lnTo>
                  <a:lnTo>
                    <a:pt x="0" y="81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89" name="Freeform 335">
              <a:extLst>
                <a:ext uri="{FF2B5EF4-FFF2-40B4-BE49-F238E27FC236}">
                  <a16:creationId xmlns:a16="http://schemas.microsoft.com/office/drawing/2014/main" id="{83F87399-B414-32E4-3DC6-6ACBE27036AC}"/>
                </a:ext>
              </a:extLst>
            </p:cNvPr>
            <p:cNvSpPr>
              <a:spLocks/>
            </p:cNvSpPr>
            <p:nvPr/>
          </p:nvSpPr>
          <p:spPr bwMode="auto">
            <a:xfrm>
              <a:off x="4182350" y="3408516"/>
              <a:ext cx="58966" cy="51051"/>
            </a:xfrm>
            <a:custGeom>
              <a:avLst/>
              <a:gdLst>
                <a:gd name="T0" fmla="*/ 0 w 84"/>
                <a:gd name="T1" fmla="*/ 1 h 80"/>
                <a:gd name="T2" fmla="*/ 1 w 84"/>
                <a:gd name="T3" fmla="*/ 0 h 80"/>
                <a:gd name="T4" fmla="*/ 2 w 84"/>
                <a:gd name="T5" fmla="*/ 0 h 80"/>
                <a:gd name="T6" fmla="*/ 1 w 84"/>
                <a:gd name="T7" fmla="*/ 2 h 80"/>
                <a:gd name="T8" fmla="*/ 0 w 84"/>
                <a:gd name="T9" fmla="*/ 1 h 80"/>
                <a:gd name="T10" fmla="*/ 0 60000 65536"/>
                <a:gd name="T11" fmla="*/ 0 60000 65536"/>
                <a:gd name="T12" fmla="*/ 0 60000 65536"/>
                <a:gd name="T13" fmla="*/ 0 60000 65536"/>
                <a:gd name="T14" fmla="*/ 0 60000 65536"/>
                <a:gd name="T15" fmla="*/ 0 w 84"/>
                <a:gd name="T16" fmla="*/ 0 h 80"/>
                <a:gd name="T17" fmla="*/ 84 w 84"/>
                <a:gd name="T18" fmla="*/ 80 h 80"/>
              </a:gdLst>
              <a:ahLst/>
              <a:cxnLst>
                <a:cxn ang="T10">
                  <a:pos x="T0" y="T1"/>
                </a:cxn>
                <a:cxn ang="T11">
                  <a:pos x="T2" y="T3"/>
                </a:cxn>
                <a:cxn ang="T12">
                  <a:pos x="T4" y="T5"/>
                </a:cxn>
                <a:cxn ang="T13">
                  <a:pos x="T6" y="T7"/>
                </a:cxn>
                <a:cxn ang="T14">
                  <a:pos x="T8" y="T9"/>
                </a:cxn>
              </a:cxnLst>
              <a:rect l="T15" t="T16" r="T17" b="T18"/>
              <a:pathLst>
                <a:path w="84" h="80">
                  <a:moveTo>
                    <a:pt x="0" y="65"/>
                  </a:moveTo>
                  <a:lnTo>
                    <a:pt x="27" y="0"/>
                  </a:lnTo>
                  <a:lnTo>
                    <a:pt x="84" y="15"/>
                  </a:lnTo>
                  <a:lnTo>
                    <a:pt x="38" y="80"/>
                  </a:lnTo>
                  <a:lnTo>
                    <a:pt x="0" y="6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90" name="Freeform 336">
              <a:extLst>
                <a:ext uri="{FF2B5EF4-FFF2-40B4-BE49-F238E27FC236}">
                  <a16:creationId xmlns:a16="http://schemas.microsoft.com/office/drawing/2014/main" id="{AB084922-495F-E079-66B4-81D7DD1C5130}"/>
                </a:ext>
              </a:extLst>
            </p:cNvPr>
            <p:cNvSpPr>
              <a:spLocks/>
            </p:cNvSpPr>
            <p:nvPr/>
          </p:nvSpPr>
          <p:spPr bwMode="auto">
            <a:xfrm>
              <a:off x="4484553" y="3253041"/>
              <a:ext cx="46682" cy="95141"/>
            </a:xfrm>
            <a:custGeom>
              <a:avLst/>
              <a:gdLst>
                <a:gd name="T0" fmla="*/ 0 w 67"/>
                <a:gd name="T1" fmla="*/ 1 h 144"/>
                <a:gd name="T2" fmla="*/ 1 w 67"/>
                <a:gd name="T3" fmla="*/ 3 h 144"/>
                <a:gd name="T4" fmla="*/ 1 w 67"/>
                <a:gd name="T5" fmla="*/ 0 h 144"/>
                <a:gd name="T6" fmla="*/ 1 w 67"/>
                <a:gd name="T7" fmla="*/ 0 h 144"/>
                <a:gd name="T8" fmla="*/ 0 w 67"/>
                <a:gd name="T9" fmla="*/ 1 h 144"/>
                <a:gd name="T10" fmla="*/ 0 60000 65536"/>
                <a:gd name="T11" fmla="*/ 0 60000 65536"/>
                <a:gd name="T12" fmla="*/ 0 60000 65536"/>
                <a:gd name="T13" fmla="*/ 0 60000 65536"/>
                <a:gd name="T14" fmla="*/ 0 60000 65536"/>
                <a:gd name="T15" fmla="*/ 0 w 67"/>
                <a:gd name="T16" fmla="*/ 0 h 144"/>
                <a:gd name="T17" fmla="*/ 67 w 67"/>
                <a:gd name="T18" fmla="*/ 144 h 144"/>
              </a:gdLst>
              <a:ahLst/>
              <a:cxnLst>
                <a:cxn ang="T10">
                  <a:pos x="T0" y="T1"/>
                </a:cxn>
                <a:cxn ang="T11">
                  <a:pos x="T2" y="T3"/>
                </a:cxn>
                <a:cxn ang="T12">
                  <a:pos x="T4" y="T5"/>
                </a:cxn>
                <a:cxn ang="T13">
                  <a:pos x="T6" y="T7"/>
                </a:cxn>
                <a:cxn ang="T14">
                  <a:pos x="T8" y="T9"/>
                </a:cxn>
              </a:cxnLst>
              <a:rect l="T15" t="T16" r="T17" b="T18"/>
              <a:pathLst>
                <a:path w="67" h="144">
                  <a:moveTo>
                    <a:pt x="0" y="60"/>
                  </a:moveTo>
                  <a:lnTo>
                    <a:pt x="28" y="144"/>
                  </a:lnTo>
                  <a:lnTo>
                    <a:pt x="67" y="0"/>
                  </a:lnTo>
                  <a:lnTo>
                    <a:pt x="33" y="2"/>
                  </a:lnTo>
                  <a:lnTo>
                    <a:pt x="0" y="6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91" name="Freeform 337">
              <a:extLst>
                <a:ext uri="{FF2B5EF4-FFF2-40B4-BE49-F238E27FC236}">
                  <a16:creationId xmlns:a16="http://schemas.microsoft.com/office/drawing/2014/main" id="{A457597D-0C11-89A2-482D-5D0F45C9C7EE}"/>
                </a:ext>
              </a:extLst>
            </p:cNvPr>
            <p:cNvSpPr>
              <a:spLocks/>
            </p:cNvSpPr>
            <p:nvPr/>
          </p:nvSpPr>
          <p:spPr bwMode="auto">
            <a:xfrm>
              <a:off x="1587821" y="2364283"/>
              <a:ext cx="285005" cy="125308"/>
            </a:xfrm>
            <a:custGeom>
              <a:avLst/>
              <a:gdLst>
                <a:gd name="T0" fmla="*/ 0 w 403"/>
                <a:gd name="T1" fmla="*/ 1 h 190"/>
                <a:gd name="T2" fmla="*/ 2 w 403"/>
                <a:gd name="T3" fmla="*/ 3 h 190"/>
                <a:gd name="T4" fmla="*/ 4 w 403"/>
                <a:gd name="T5" fmla="*/ 3 h 190"/>
                <a:gd name="T6" fmla="*/ 5 w 403"/>
                <a:gd name="T7" fmla="*/ 4 h 190"/>
                <a:gd name="T8" fmla="*/ 6 w 403"/>
                <a:gd name="T9" fmla="*/ 4 h 190"/>
                <a:gd name="T10" fmla="*/ 8 w 403"/>
                <a:gd name="T11" fmla="*/ 3 h 190"/>
                <a:gd name="T12" fmla="*/ 9 w 403"/>
                <a:gd name="T13" fmla="*/ 4 h 190"/>
                <a:gd name="T14" fmla="*/ 9 w 403"/>
                <a:gd name="T15" fmla="*/ 3 h 190"/>
                <a:gd name="T16" fmla="*/ 7 w 403"/>
                <a:gd name="T17" fmla="*/ 3 h 190"/>
                <a:gd name="T18" fmla="*/ 3 w 403"/>
                <a:gd name="T19" fmla="*/ 0 h 190"/>
                <a:gd name="T20" fmla="*/ 2 w 403"/>
                <a:gd name="T21" fmla="*/ 0 h 190"/>
                <a:gd name="T22" fmla="*/ 0 w 403"/>
                <a:gd name="T23" fmla="*/ 1 h 19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03"/>
                <a:gd name="T37" fmla="*/ 0 h 190"/>
                <a:gd name="T38" fmla="*/ 403 w 403"/>
                <a:gd name="T39" fmla="*/ 190 h 19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03" h="190">
                  <a:moveTo>
                    <a:pt x="0" y="47"/>
                  </a:moveTo>
                  <a:lnTo>
                    <a:pt x="72" y="135"/>
                  </a:lnTo>
                  <a:lnTo>
                    <a:pt x="184" y="134"/>
                  </a:lnTo>
                  <a:lnTo>
                    <a:pt x="201" y="171"/>
                  </a:lnTo>
                  <a:lnTo>
                    <a:pt x="251" y="190"/>
                  </a:lnTo>
                  <a:lnTo>
                    <a:pt x="340" y="146"/>
                  </a:lnTo>
                  <a:lnTo>
                    <a:pt x="392" y="155"/>
                  </a:lnTo>
                  <a:lnTo>
                    <a:pt x="403" y="117"/>
                  </a:lnTo>
                  <a:lnTo>
                    <a:pt x="306" y="106"/>
                  </a:lnTo>
                  <a:lnTo>
                    <a:pt x="110" y="17"/>
                  </a:lnTo>
                  <a:lnTo>
                    <a:pt x="87" y="0"/>
                  </a:lnTo>
                  <a:lnTo>
                    <a:pt x="0" y="4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92" name="Freeform 338">
              <a:extLst>
                <a:ext uri="{FF2B5EF4-FFF2-40B4-BE49-F238E27FC236}">
                  <a16:creationId xmlns:a16="http://schemas.microsoft.com/office/drawing/2014/main" id="{C8C273E5-7B08-402F-B3F7-F530295D44DB}"/>
                </a:ext>
              </a:extLst>
            </p:cNvPr>
            <p:cNvSpPr>
              <a:spLocks/>
            </p:cNvSpPr>
            <p:nvPr/>
          </p:nvSpPr>
          <p:spPr bwMode="auto">
            <a:xfrm>
              <a:off x="1489543" y="2099745"/>
              <a:ext cx="71251" cy="116026"/>
            </a:xfrm>
            <a:custGeom>
              <a:avLst/>
              <a:gdLst>
                <a:gd name="T0" fmla="*/ 0 w 100"/>
                <a:gd name="T1" fmla="*/ 3 h 175"/>
                <a:gd name="T2" fmla="*/ 0 w 100"/>
                <a:gd name="T3" fmla="*/ 1 h 175"/>
                <a:gd name="T4" fmla="*/ 2 w 100"/>
                <a:gd name="T5" fmla="*/ 0 h 175"/>
                <a:gd name="T6" fmla="*/ 2 w 100"/>
                <a:gd name="T7" fmla="*/ 2 h 175"/>
                <a:gd name="T8" fmla="*/ 2 w 100"/>
                <a:gd name="T9" fmla="*/ 2 h 175"/>
                <a:gd name="T10" fmla="*/ 1 w 100"/>
                <a:gd name="T11" fmla="*/ 3 h 175"/>
                <a:gd name="T12" fmla="*/ 1 w 100"/>
                <a:gd name="T13" fmla="*/ 4 h 175"/>
                <a:gd name="T14" fmla="*/ 0 w 100"/>
                <a:gd name="T15" fmla="*/ 4 h 175"/>
                <a:gd name="T16" fmla="*/ 0 w 100"/>
                <a:gd name="T17" fmla="*/ 3 h 17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0"/>
                <a:gd name="T28" fmla="*/ 0 h 175"/>
                <a:gd name="T29" fmla="*/ 100 w 100"/>
                <a:gd name="T30" fmla="*/ 175 h 17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0" h="175">
                  <a:moveTo>
                    <a:pt x="0" y="133"/>
                  </a:moveTo>
                  <a:lnTo>
                    <a:pt x="6" y="47"/>
                  </a:lnTo>
                  <a:lnTo>
                    <a:pt x="87" y="0"/>
                  </a:lnTo>
                  <a:lnTo>
                    <a:pt x="72" y="69"/>
                  </a:lnTo>
                  <a:lnTo>
                    <a:pt x="100" y="89"/>
                  </a:lnTo>
                  <a:lnTo>
                    <a:pt x="48" y="127"/>
                  </a:lnTo>
                  <a:lnTo>
                    <a:pt x="46" y="175"/>
                  </a:lnTo>
                  <a:lnTo>
                    <a:pt x="16" y="175"/>
                  </a:lnTo>
                  <a:lnTo>
                    <a:pt x="0" y="13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93" name="Freeform 339">
              <a:extLst>
                <a:ext uri="{FF2B5EF4-FFF2-40B4-BE49-F238E27FC236}">
                  <a16:creationId xmlns:a16="http://schemas.microsoft.com/office/drawing/2014/main" id="{228EDB29-A26D-C61A-A44A-3717C936DFFA}"/>
                </a:ext>
              </a:extLst>
            </p:cNvPr>
            <p:cNvSpPr>
              <a:spLocks/>
            </p:cNvSpPr>
            <p:nvPr/>
          </p:nvSpPr>
          <p:spPr bwMode="auto">
            <a:xfrm>
              <a:off x="1536226" y="2187925"/>
              <a:ext cx="24569" cy="13923"/>
            </a:xfrm>
            <a:custGeom>
              <a:avLst/>
              <a:gdLst>
                <a:gd name="T0" fmla="*/ 0 w 36"/>
                <a:gd name="T1" fmla="*/ 1 h 22"/>
                <a:gd name="T2" fmla="*/ 1 w 36"/>
                <a:gd name="T3" fmla="*/ 0 h 22"/>
                <a:gd name="T4" fmla="*/ 1 w 36"/>
                <a:gd name="T5" fmla="*/ 0 h 22"/>
                <a:gd name="T6" fmla="*/ 0 w 36"/>
                <a:gd name="T7" fmla="*/ 1 h 22"/>
                <a:gd name="T8" fmla="*/ 0 60000 65536"/>
                <a:gd name="T9" fmla="*/ 0 60000 65536"/>
                <a:gd name="T10" fmla="*/ 0 60000 65536"/>
                <a:gd name="T11" fmla="*/ 0 60000 65536"/>
                <a:gd name="T12" fmla="*/ 0 w 36"/>
                <a:gd name="T13" fmla="*/ 0 h 22"/>
                <a:gd name="T14" fmla="*/ 36 w 36"/>
                <a:gd name="T15" fmla="*/ 22 h 22"/>
              </a:gdLst>
              <a:ahLst/>
              <a:cxnLst>
                <a:cxn ang="T8">
                  <a:pos x="T0" y="T1"/>
                </a:cxn>
                <a:cxn ang="T9">
                  <a:pos x="T2" y="T3"/>
                </a:cxn>
                <a:cxn ang="T10">
                  <a:pos x="T4" y="T5"/>
                </a:cxn>
                <a:cxn ang="T11">
                  <a:pos x="T6" y="T7"/>
                </a:cxn>
              </a:cxnLst>
              <a:rect l="T12" t="T13" r="T14" b="T15"/>
              <a:pathLst>
                <a:path w="36" h="22">
                  <a:moveTo>
                    <a:pt x="0" y="22"/>
                  </a:moveTo>
                  <a:lnTo>
                    <a:pt x="30" y="0"/>
                  </a:lnTo>
                  <a:lnTo>
                    <a:pt x="36" y="14"/>
                  </a:lnTo>
                  <a:lnTo>
                    <a:pt x="0" y="2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94" name="Freeform 340">
              <a:extLst>
                <a:ext uri="{FF2B5EF4-FFF2-40B4-BE49-F238E27FC236}">
                  <a16:creationId xmlns:a16="http://schemas.microsoft.com/office/drawing/2014/main" id="{6BD7A980-C2BE-2F35-77B2-24D48E816B3C}"/>
                </a:ext>
              </a:extLst>
            </p:cNvPr>
            <p:cNvSpPr>
              <a:spLocks/>
            </p:cNvSpPr>
            <p:nvPr/>
          </p:nvSpPr>
          <p:spPr bwMode="auto">
            <a:xfrm>
              <a:off x="1570623" y="2162399"/>
              <a:ext cx="41768" cy="48731"/>
            </a:xfrm>
            <a:custGeom>
              <a:avLst/>
              <a:gdLst>
                <a:gd name="T0" fmla="*/ 0 w 61"/>
                <a:gd name="T1" fmla="*/ 1 h 74"/>
                <a:gd name="T2" fmla="*/ 1 w 61"/>
                <a:gd name="T3" fmla="*/ 2 h 74"/>
                <a:gd name="T4" fmla="*/ 1 w 61"/>
                <a:gd name="T5" fmla="*/ 1 h 74"/>
                <a:gd name="T6" fmla="*/ 1 w 61"/>
                <a:gd name="T7" fmla="*/ 0 h 74"/>
                <a:gd name="T8" fmla="*/ 0 w 61"/>
                <a:gd name="T9" fmla="*/ 1 h 74"/>
                <a:gd name="T10" fmla="*/ 0 60000 65536"/>
                <a:gd name="T11" fmla="*/ 0 60000 65536"/>
                <a:gd name="T12" fmla="*/ 0 60000 65536"/>
                <a:gd name="T13" fmla="*/ 0 60000 65536"/>
                <a:gd name="T14" fmla="*/ 0 60000 65536"/>
                <a:gd name="T15" fmla="*/ 0 w 61"/>
                <a:gd name="T16" fmla="*/ 0 h 74"/>
                <a:gd name="T17" fmla="*/ 61 w 61"/>
                <a:gd name="T18" fmla="*/ 74 h 74"/>
              </a:gdLst>
              <a:ahLst/>
              <a:cxnLst>
                <a:cxn ang="T10">
                  <a:pos x="T0" y="T1"/>
                </a:cxn>
                <a:cxn ang="T11">
                  <a:pos x="T2" y="T3"/>
                </a:cxn>
                <a:cxn ang="T12">
                  <a:pos x="T4" y="T5"/>
                </a:cxn>
                <a:cxn ang="T13">
                  <a:pos x="T6" y="T7"/>
                </a:cxn>
                <a:cxn ang="T14">
                  <a:pos x="T8" y="T9"/>
                </a:cxn>
              </a:cxnLst>
              <a:rect l="T15" t="T16" r="T17" b="T18"/>
              <a:pathLst>
                <a:path w="61" h="74">
                  <a:moveTo>
                    <a:pt x="0" y="39"/>
                  </a:moveTo>
                  <a:lnTo>
                    <a:pt x="48" y="74"/>
                  </a:lnTo>
                  <a:lnTo>
                    <a:pt x="61" y="38"/>
                  </a:lnTo>
                  <a:lnTo>
                    <a:pt x="52" y="0"/>
                  </a:lnTo>
                  <a:lnTo>
                    <a:pt x="0" y="3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95" name="Freeform 341">
              <a:extLst>
                <a:ext uri="{FF2B5EF4-FFF2-40B4-BE49-F238E27FC236}">
                  <a16:creationId xmlns:a16="http://schemas.microsoft.com/office/drawing/2014/main" id="{8D33E53E-F043-7B87-2193-98136C2E05B0}"/>
                </a:ext>
              </a:extLst>
            </p:cNvPr>
            <p:cNvSpPr>
              <a:spLocks/>
            </p:cNvSpPr>
            <p:nvPr/>
          </p:nvSpPr>
          <p:spPr bwMode="auto">
            <a:xfrm>
              <a:off x="1821229" y="1526577"/>
              <a:ext cx="292376" cy="480347"/>
            </a:xfrm>
            <a:custGeom>
              <a:avLst/>
              <a:gdLst>
                <a:gd name="T0" fmla="*/ 0 w 416"/>
                <a:gd name="T1" fmla="*/ 2 h 726"/>
                <a:gd name="T2" fmla="*/ 1 w 416"/>
                <a:gd name="T3" fmla="*/ 1 h 726"/>
                <a:gd name="T4" fmla="*/ 2 w 416"/>
                <a:gd name="T5" fmla="*/ 2 h 726"/>
                <a:gd name="T6" fmla="*/ 3 w 416"/>
                <a:gd name="T7" fmla="*/ 3 h 726"/>
                <a:gd name="T8" fmla="*/ 5 w 416"/>
                <a:gd name="T9" fmla="*/ 2 h 726"/>
                <a:gd name="T10" fmla="*/ 5 w 416"/>
                <a:gd name="T11" fmla="*/ 0 h 726"/>
                <a:gd name="T12" fmla="*/ 7 w 416"/>
                <a:gd name="T13" fmla="*/ 0 h 726"/>
                <a:gd name="T14" fmla="*/ 8 w 416"/>
                <a:gd name="T15" fmla="*/ 1 h 726"/>
                <a:gd name="T16" fmla="*/ 7 w 416"/>
                <a:gd name="T17" fmla="*/ 2 h 726"/>
                <a:gd name="T18" fmla="*/ 7 w 416"/>
                <a:gd name="T19" fmla="*/ 3 h 726"/>
                <a:gd name="T20" fmla="*/ 9 w 416"/>
                <a:gd name="T21" fmla="*/ 4 h 726"/>
                <a:gd name="T22" fmla="*/ 8 w 416"/>
                <a:gd name="T23" fmla="*/ 5 h 726"/>
                <a:gd name="T24" fmla="*/ 9 w 416"/>
                <a:gd name="T25" fmla="*/ 7 h 726"/>
                <a:gd name="T26" fmla="*/ 8 w 416"/>
                <a:gd name="T27" fmla="*/ 9 h 726"/>
                <a:gd name="T28" fmla="*/ 10 w 416"/>
                <a:gd name="T29" fmla="*/ 13 h 726"/>
                <a:gd name="T30" fmla="*/ 6 w 416"/>
                <a:gd name="T31" fmla="*/ 16 h 726"/>
                <a:gd name="T32" fmla="*/ 2 w 416"/>
                <a:gd name="T33" fmla="*/ 17 h 726"/>
                <a:gd name="T34" fmla="*/ 2 w 416"/>
                <a:gd name="T35" fmla="*/ 16 h 726"/>
                <a:gd name="T36" fmla="*/ 1 w 416"/>
                <a:gd name="T37" fmla="*/ 16 h 726"/>
                <a:gd name="T38" fmla="*/ 1 w 416"/>
                <a:gd name="T39" fmla="*/ 12 h 726"/>
                <a:gd name="T40" fmla="*/ 4 w 416"/>
                <a:gd name="T41" fmla="*/ 9 h 726"/>
                <a:gd name="T42" fmla="*/ 3 w 416"/>
                <a:gd name="T43" fmla="*/ 7 h 726"/>
                <a:gd name="T44" fmla="*/ 3 w 416"/>
                <a:gd name="T45" fmla="*/ 4 h 726"/>
                <a:gd name="T46" fmla="*/ 0 w 416"/>
                <a:gd name="T47" fmla="*/ 2 h 72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416"/>
                <a:gd name="T73" fmla="*/ 0 h 726"/>
                <a:gd name="T74" fmla="*/ 416 w 416"/>
                <a:gd name="T75" fmla="*/ 726 h 72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416" h="726">
                  <a:moveTo>
                    <a:pt x="0" y="76"/>
                  </a:moveTo>
                  <a:lnTo>
                    <a:pt x="27" y="55"/>
                  </a:lnTo>
                  <a:lnTo>
                    <a:pt x="72" y="97"/>
                  </a:lnTo>
                  <a:lnTo>
                    <a:pt x="151" y="105"/>
                  </a:lnTo>
                  <a:lnTo>
                    <a:pt x="196" y="79"/>
                  </a:lnTo>
                  <a:lnTo>
                    <a:pt x="208" y="17"/>
                  </a:lnTo>
                  <a:lnTo>
                    <a:pt x="284" y="0"/>
                  </a:lnTo>
                  <a:lnTo>
                    <a:pt x="324" y="25"/>
                  </a:lnTo>
                  <a:lnTo>
                    <a:pt x="319" y="76"/>
                  </a:lnTo>
                  <a:lnTo>
                    <a:pt x="303" y="126"/>
                  </a:lnTo>
                  <a:lnTo>
                    <a:pt x="362" y="190"/>
                  </a:lnTo>
                  <a:lnTo>
                    <a:pt x="325" y="236"/>
                  </a:lnTo>
                  <a:lnTo>
                    <a:pt x="365" y="316"/>
                  </a:lnTo>
                  <a:lnTo>
                    <a:pt x="353" y="387"/>
                  </a:lnTo>
                  <a:lnTo>
                    <a:pt x="416" y="537"/>
                  </a:lnTo>
                  <a:lnTo>
                    <a:pt x="269" y="680"/>
                  </a:lnTo>
                  <a:lnTo>
                    <a:pt x="94" y="726"/>
                  </a:lnTo>
                  <a:lnTo>
                    <a:pt x="83" y="697"/>
                  </a:lnTo>
                  <a:lnTo>
                    <a:pt x="27" y="674"/>
                  </a:lnTo>
                  <a:lnTo>
                    <a:pt x="20" y="533"/>
                  </a:lnTo>
                  <a:lnTo>
                    <a:pt x="189" y="381"/>
                  </a:lnTo>
                  <a:lnTo>
                    <a:pt x="134" y="306"/>
                  </a:lnTo>
                  <a:lnTo>
                    <a:pt x="112" y="155"/>
                  </a:lnTo>
                  <a:lnTo>
                    <a:pt x="0" y="7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96" name="Freeform 342">
              <a:extLst>
                <a:ext uri="{FF2B5EF4-FFF2-40B4-BE49-F238E27FC236}">
                  <a16:creationId xmlns:a16="http://schemas.microsoft.com/office/drawing/2014/main" id="{F44EBCEF-813F-C51E-73FC-7EB1D556925E}"/>
                </a:ext>
              </a:extLst>
            </p:cNvPr>
            <p:cNvSpPr>
              <a:spLocks/>
            </p:cNvSpPr>
            <p:nvPr/>
          </p:nvSpPr>
          <p:spPr bwMode="auto">
            <a:xfrm>
              <a:off x="1152943" y="2364283"/>
              <a:ext cx="336601" cy="320232"/>
            </a:xfrm>
            <a:custGeom>
              <a:avLst/>
              <a:gdLst>
                <a:gd name="T0" fmla="*/ 0 w 482"/>
                <a:gd name="T1" fmla="*/ 3 h 484"/>
                <a:gd name="T2" fmla="*/ 0 w 482"/>
                <a:gd name="T3" fmla="*/ 4 h 484"/>
                <a:gd name="T4" fmla="*/ 3 w 482"/>
                <a:gd name="T5" fmla="*/ 5 h 484"/>
                <a:gd name="T6" fmla="*/ 2 w 482"/>
                <a:gd name="T7" fmla="*/ 6 h 484"/>
                <a:gd name="T8" fmla="*/ 3 w 482"/>
                <a:gd name="T9" fmla="*/ 6 h 484"/>
                <a:gd name="T10" fmla="*/ 3 w 482"/>
                <a:gd name="T11" fmla="*/ 8 h 484"/>
                <a:gd name="T12" fmla="*/ 3 w 482"/>
                <a:gd name="T13" fmla="*/ 10 h 484"/>
                <a:gd name="T14" fmla="*/ 5 w 482"/>
                <a:gd name="T15" fmla="*/ 11 h 484"/>
                <a:gd name="T16" fmla="*/ 5 w 482"/>
                <a:gd name="T17" fmla="*/ 11 h 484"/>
                <a:gd name="T18" fmla="*/ 7 w 482"/>
                <a:gd name="T19" fmla="*/ 11 h 484"/>
                <a:gd name="T20" fmla="*/ 7 w 482"/>
                <a:gd name="T21" fmla="*/ 10 h 484"/>
                <a:gd name="T22" fmla="*/ 8 w 482"/>
                <a:gd name="T23" fmla="*/ 10 h 484"/>
                <a:gd name="T24" fmla="*/ 9 w 482"/>
                <a:gd name="T25" fmla="*/ 10 h 484"/>
                <a:gd name="T26" fmla="*/ 11 w 482"/>
                <a:gd name="T27" fmla="*/ 9 h 484"/>
                <a:gd name="T28" fmla="*/ 10 w 482"/>
                <a:gd name="T29" fmla="*/ 8 h 484"/>
                <a:gd name="T30" fmla="*/ 10 w 482"/>
                <a:gd name="T31" fmla="*/ 7 h 484"/>
                <a:gd name="T32" fmla="*/ 9 w 482"/>
                <a:gd name="T33" fmla="*/ 6 h 484"/>
                <a:gd name="T34" fmla="*/ 11 w 482"/>
                <a:gd name="T35" fmla="*/ 5 h 484"/>
                <a:gd name="T36" fmla="*/ 11 w 482"/>
                <a:gd name="T37" fmla="*/ 3 h 484"/>
                <a:gd name="T38" fmla="*/ 9 w 482"/>
                <a:gd name="T39" fmla="*/ 2 h 484"/>
                <a:gd name="T40" fmla="*/ 9 w 482"/>
                <a:gd name="T41" fmla="*/ 2 h 484"/>
                <a:gd name="T42" fmla="*/ 7 w 482"/>
                <a:gd name="T43" fmla="*/ 0 h 484"/>
                <a:gd name="T44" fmla="*/ 6 w 482"/>
                <a:gd name="T45" fmla="*/ 0 h 484"/>
                <a:gd name="T46" fmla="*/ 5 w 482"/>
                <a:gd name="T47" fmla="*/ 2 h 484"/>
                <a:gd name="T48" fmla="*/ 3 w 482"/>
                <a:gd name="T49" fmla="*/ 2 h 484"/>
                <a:gd name="T50" fmla="*/ 3 w 482"/>
                <a:gd name="T51" fmla="*/ 3 h 484"/>
                <a:gd name="T52" fmla="*/ 0 w 482"/>
                <a:gd name="T53" fmla="*/ 3 h 48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482"/>
                <a:gd name="T82" fmla="*/ 0 h 484"/>
                <a:gd name="T83" fmla="*/ 482 w 482"/>
                <a:gd name="T84" fmla="*/ 484 h 48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482" h="484">
                  <a:moveTo>
                    <a:pt x="0" y="147"/>
                  </a:moveTo>
                  <a:lnTo>
                    <a:pt x="15" y="189"/>
                  </a:lnTo>
                  <a:lnTo>
                    <a:pt x="115" y="219"/>
                  </a:lnTo>
                  <a:lnTo>
                    <a:pt x="96" y="242"/>
                  </a:lnTo>
                  <a:lnTo>
                    <a:pt x="135" y="275"/>
                  </a:lnTo>
                  <a:lnTo>
                    <a:pt x="150" y="327"/>
                  </a:lnTo>
                  <a:lnTo>
                    <a:pt x="107" y="430"/>
                  </a:lnTo>
                  <a:lnTo>
                    <a:pt x="228" y="472"/>
                  </a:lnTo>
                  <a:lnTo>
                    <a:pt x="240" y="477"/>
                  </a:lnTo>
                  <a:lnTo>
                    <a:pt x="297" y="484"/>
                  </a:lnTo>
                  <a:lnTo>
                    <a:pt x="297" y="444"/>
                  </a:lnTo>
                  <a:lnTo>
                    <a:pt x="330" y="421"/>
                  </a:lnTo>
                  <a:lnTo>
                    <a:pt x="408" y="448"/>
                  </a:lnTo>
                  <a:lnTo>
                    <a:pt x="456" y="407"/>
                  </a:lnTo>
                  <a:lnTo>
                    <a:pt x="430" y="348"/>
                  </a:lnTo>
                  <a:lnTo>
                    <a:pt x="441" y="293"/>
                  </a:lnTo>
                  <a:lnTo>
                    <a:pt x="402" y="261"/>
                  </a:lnTo>
                  <a:lnTo>
                    <a:pt x="456" y="195"/>
                  </a:lnTo>
                  <a:lnTo>
                    <a:pt x="482" y="123"/>
                  </a:lnTo>
                  <a:lnTo>
                    <a:pt x="410" y="92"/>
                  </a:lnTo>
                  <a:lnTo>
                    <a:pt x="392" y="84"/>
                  </a:lnTo>
                  <a:lnTo>
                    <a:pt x="280" y="0"/>
                  </a:lnTo>
                  <a:lnTo>
                    <a:pt x="244" y="15"/>
                  </a:lnTo>
                  <a:lnTo>
                    <a:pt x="197" y="96"/>
                  </a:lnTo>
                  <a:lnTo>
                    <a:pt x="104" y="81"/>
                  </a:lnTo>
                  <a:lnTo>
                    <a:pt x="122" y="143"/>
                  </a:lnTo>
                  <a:lnTo>
                    <a:pt x="0" y="14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97" name="Freeform 343">
              <a:extLst>
                <a:ext uri="{FF2B5EF4-FFF2-40B4-BE49-F238E27FC236}">
                  <a16:creationId xmlns:a16="http://schemas.microsoft.com/office/drawing/2014/main" id="{7D31E40E-2447-E1FB-E6D3-DF23D1916C36}"/>
                </a:ext>
              </a:extLst>
            </p:cNvPr>
            <p:cNvSpPr>
              <a:spLocks/>
            </p:cNvSpPr>
            <p:nvPr/>
          </p:nvSpPr>
          <p:spPr bwMode="auto">
            <a:xfrm>
              <a:off x="1501827" y="2661310"/>
              <a:ext cx="22113" cy="58012"/>
            </a:xfrm>
            <a:custGeom>
              <a:avLst/>
              <a:gdLst>
                <a:gd name="T0" fmla="*/ 0 w 31"/>
                <a:gd name="T1" fmla="*/ 1 h 89"/>
                <a:gd name="T2" fmla="*/ 1 w 31"/>
                <a:gd name="T3" fmla="*/ 2 h 89"/>
                <a:gd name="T4" fmla="*/ 1 w 31"/>
                <a:gd name="T5" fmla="*/ 0 h 89"/>
                <a:gd name="T6" fmla="*/ 0 w 31"/>
                <a:gd name="T7" fmla="*/ 1 h 89"/>
                <a:gd name="T8" fmla="*/ 0 60000 65536"/>
                <a:gd name="T9" fmla="*/ 0 60000 65536"/>
                <a:gd name="T10" fmla="*/ 0 60000 65536"/>
                <a:gd name="T11" fmla="*/ 0 60000 65536"/>
                <a:gd name="T12" fmla="*/ 0 w 31"/>
                <a:gd name="T13" fmla="*/ 0 h 89"/>
                <a:gd name="T14" fmla="*/ 31 w 31"/>
                <a:gd name="T15" fmla="*/ 89 h 89"/>
              </a:gdLst>
              <a:ahLst/>
              <a:cxnLst>
                <a:cxn ang="T8">
                  <a:pos x="T0" y="T1"/>
                </a:cxn>
                <a:cxn ang="T9">
                  <a:pos x="T2" y="T3"/>
                </a:cxn>
                <a:cxn ang="T10">
                  <a:pos x="T4" y="T5"/>
                </a:cxn>
                <a:cxn ang="T11">
                  <a:pos x="T6" y="T7"/>
                </a:cxn>
              </a:cxnLst>
              <a:rect l="T12" t="T13" r="T14" b="T15"/>
              <a:pathLst>
                <a:path w="31" h="89">
                  <a:moveTo>
                    <a:pt x="0" y="46"/>
                  </a:moveTo>
                  <a:lnTo>
                    <a:pt x="28" y="89"/>
                  </a:lnTo>
                  <a:lnTo>
                    <a:pt x="31" y="0"/>
                  </a:lnTo>
                  <a:lnTo>
                    <a:pt x="0" y="4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98" name="Freeform 344">
              <a:extLst>
                <a:ext uri="{FF2B5EF4-FFF2-40B4-BE49-F238E27FC236}">
                  <a16:creationId xmlns:a16="http://schemas.microsoft.com/office/drawing/2014/main" id="{62B91ED2-CD5B-D82F-A255-D2B2F7ACAA89}"/>
                </a:ext>
              </a:extLst>
            </p:cNvPr>
            <p:cNvSpPr>
              <a:spLocks/>
            </p:cNvSpPr>
            <p:nvPr/>
          </p:nvSpPr>
          <p:spPr bwMode="auto">
            <a:xfrm>
              <a:off x="1430576" y="2215771"/>
              <a:ext cx="235866" cy="283103"/>
            </a:xfrm>
            <a:custGeom>
              <a:avLst/>
              <a:gdLst>
                <a:gd name="T0" fmla="*/ 0 w 335"/>
                <a:gd name="T1" fmla="*/ 4 h 429"/>
                <a:gd name="T2" fmla="*/ 0 w 335"/>
                <a:gd name="T3" fmla="*/ 6 h 429"/>
                <a:gd name="T4" fmla="*/ 0 w 335"/>
                <a:gd name="T5" fmla="*/ 6 h 429"/>
                <a:gd name="T6" fmla="*/ 0 w 335"/>
                <a:gd name="T7" fmla="*/ 7 h 429"/>
                <a:gd name="T8" fmla="*/ 2 w 335"/>
                <a:gd name="T9" fmla="*/ 8 h 429"/>
                <a:gd name="T10" fmla="*/ 1 w 335"/>
                <a:gd name="T11" fmla="*/ 10 h 429"/>
                <a:gd name="T12" fmla="*/ 3 w 335"/>
                <a:gd name="T13" fmla="*/ 10 h 429"/>
                <a:gd name="T14" fmla="*/ 6 w 335"/>
                <a:gd name="T15" fmla="*/ 10 h 429"/>
                <a:gd name="T16" fmla="*/ 7 w 335"/>
                <a:gd name="T17" fmla="*/ 8 h 429"/>
                <a:gd name="T18" fmla="*/ 5 w 335"/>
                <a:gd name="T19" fmla="*/ 6 h 429"/>
                <a:gd name="T20" fmla="*/ 7 w 335"/>
                <a:gd name="T21" fmla="*/ 5 h 429"/>
                <a:gd name="T22" fmla="*/ 8 w 335"/>
                <a:gd name="T23" fmla="*/ 5 h 429"/>
                <a:gd name="T24" fmla="*/ 7 w 335"/>
                <a:gd name="T25" fmla="*/ 1 h 429"/>
                <a:gd name="T26" fmla="*/ 6 w 335"/>
                <a:gd name="T27" fmla="*/ 1 h 429"/>
                <a:gd name="T28" fmla="*/ 4 w 335"/>
                <a:gd name="T29" fmla="*/ 1 h 429"/>
                <a:gd name="T30" fmla="*/ 4 w 335"/>
                <a:gd name="T31" fmla="*/ 1 h 429"/>
                <a:gd name="T32" fmla="*/ 3 w 335"/>
                <a:gd name="T33" fmla="*/ 0 h 429"/>
                <a:gd name="T34" fmla="*/ 2 w 335"/>
                <a:gd name="T35" fmla="*/ 0 h 429"/>
                <a:gd name="T36" fmla="*/ 2 w 335"/>
                <a:gd name="T37" fmla="*/ 2 h 429"/>
                <a:gd name="T38" fmla="*/ 1 w 335"/>
                <a:gd name="T39" fmla="*/ 2 h 429"/>
                <a:gd name="T40" fmla="*/ 1 w 335"/>
                <a:gd name="T41" fmla="*/ 2 h 429"/>
                <a:gd name="T42" fmla="*/ 1 w 335"/>
                <a:gd name="T43" fmla="*/ 4 h 429"/>
                <a:gd name="T44" fmla="*/ 0 w 335"/>
                <a:gd name="T45" fmla="*/ 4 h 429"/>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35"/>
                <a:gd name="T70" fmla="*/ 0 h 429"/>
                <a:gd name="T71" fmla="*/ 335 w 335"/>
                <a:gd name="T72" fmla="*/ 429 h 429"/>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35" h="429">
                  <a:moveTo>
                    <a:pt x="0" y="178"/>
                  </a:moveTo>
                  <a:lnTo>
                    <a:pt x="2" y="247"/>
                  </a:lnTo>
                  <a:lnTo>
                    <a:pt x="5" y="279"/>
                  </a:lnTo>
                  <a:lnTo>
                    <a:pt x="10" y="317"/>
                  </a:lnTo>
                  <a:lnTo>
                    <a:pt x="82" y="348"/>
                  </a:lnTo>
                  <a:lnTo>
                    <a:pt x="56" y="420"/>
                  </a:lnTo>
                  <a:lnTo>
                    <a:pt x="130" y="429"/>
                  </a:lnTo>
                  <a:lnTo>
                    <a:pt x="262" y="428"/>
                  </a:lnTo>
                  <a:lnTo>
                    <a:pt x="297" y="359"/>
                  </a:lnTo>
                  <a:lnTo>
                    <a:pt x="225" y="271"/>
                  </a:lnTo>
                  <a:lnTo>
                    <a:pt x="309" y="224"/>
                  </a:lnTo>
                  <a:lnTo>
                    <a:pt x="335" y="237"/>
                  </a:lnTo>
                  <a:lnTo>
                    <a:pt x="309" y="65"/>
                  </a:lnTo>
                  <a:lnTo>
                    <a:pt x="250" y="23"/>
                  </a:lnTo>
                  <a:lnTo>
                    <a:pt x="180" y="53"/>
                  </a:lnTo>
                  <a:lnTo>
                    <a:pt x="189" y="33"/>
                  </a:lnTo>
                  <a:lnTo>
                    <a:pt x="130" y="0"/>
                  </a:lnTo>
                  <a:lnTo>
                    <a:pt x="100" y="0"/>
                  </a:lnTo>
                  <a:lnTo>
                    <a:pt x="99" y="95"/>
                  </a:lnTo>
                  <a:lnTo>
                    <a:pt x="67" y="69"/>
                  </a:lnTo>
                  <a:lnTo>
                    <a:pt x="45" y="99"/>
                  </a:lnTo>
                  <a:lnTo>
                    <a:pt x="41" y="156"/>
                  </a:lnTo>
                  <a:lnTo>
                    <a:pt x="0" y="17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99" name="Freeform 345">
              <a:extLst>
                <a:ext uri="{FF2B5EF4-FFF2-40B4-BE49-F238E27FC236}">
                  <a16:creationId xmlns:a16="http://schemas.microsoft.com/office/drawing/2014/main" id="{9767D8B5-0859-6112-945D-7DD61F1E3D0C}"/>
                </a:ext>
              </a:extLst>
            </p:cNvPr>
            <p:cNvSpPr>
              <a:spLocks/>
            </p:cNvSpPr>
            <p:nvPr/>
          </p:nvSpPr>
          <p:spPr bwMode="auto">
            <a:xfrm>
              <a:off x="1811403" y="2705399"/>
              <a:ext cx="167072" cy="183321"/>
            </a:xfrm>
            <a:custGeom>
              <a:avLst/>
              <a:gdLst>
                <a:gd name="T0" fmla="*/ 0 w 241"/>
                <a:gd name="T1" fmla="*/ 3 h 276"/>
                <a:gd name="T2" fmla="*/ 1 w 241"/>
                <a:gd name="T3" fmla="*/ 1 h 276"/>
                <a:gd name="T4" fmla="*/ 3 w 241"/>
                <a:gd name="T5" fmla="*/ 1 h 276"/>
                <a:gd name="T6" fmla="*/ 5 w 241"/>
                <a:gd name="T7" fmla="*/ 1 h 276"/>
                <a:gd name="T8" fmla="*/ 5 w 241"/>
                <a:gd name="T9" fmla="*/ 0 h 276"/>
                <a:gd name="T10" fmla="*/ 5 w 241"/>
                <a:gd name="T11" fmla="*/ 1 h 276"/>
                <a:gd name="T12" fmla="*/ 4 w 241"/>
                <a:gd name="T13" fmla="*/ 1 h 276"/>
                <a:gd name="T14" fmla="*/ 3 w 241"/>
                <a:gd name="T15" fmla="*/ 2 h 276"/>
                <a:gd name="T16" fmla="*/ 2 w 241"/>
                <a:gd name="T17" fmla="*/ 1 h 276"/>
                <a:gd name="T18" fmla="*/ 3 w 241"/>
                <a:gd name="T19" fmla="*/ 3 h 276"/>
                <a:gd name="T20" fmla="*/ 2 w 241"/>
                <a:gd name="T21" fmla="*/ 4 h 276"/>
                <a:gd name="T22" fmla="*/ 3 w 241"/>
                <a:gd name="T23" fmla="*/ 4 h 276"/>
                <a:gd name="T24" fmla="*/ 3 w 241"/>
                <a:gd name="T25" fmla="*/ 5 h 276"/>
                <a:gd name="T26" fmla="*/ 2 w 241"/>
                <a:gd name="T27" fmla="*/ 5 h 276"/>
                <a:gd name="T28" fmla="*/ 3 w 241"/>
                <a:gd name="T29" fmla="*/ 7 h 276"/>
                <a:gd name="T30" fmla="*/ 1 w 241"/>
                <a:gd name="T31" fmla="*/ 6 h 276"/>
                <a:gd name="T32" fmla="*/ 1 w 241"/>
                <a:gd name="T33" fmla="*/ 5 h 276"/>
                <a:gd name="T34" fmla="*/ 3 w 241"/>
                <a:gd name="T35" fmla="*/ 4 h 276"/>
                <a:gd name="T36" fmla="*/ 1 w 241"/>
                <a:gd name="T37" fmla="*/ 4 h 276"/>
                <a:gd name="T38" fmla="*/ 0 w 241"/>
                <a:gd name="T39" fmla="*/ 3 h 27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41"/>
                <a:gd name="T61" fmla="*/ 0 h 276"/>
                <a:gd name="T62" fmla="*/ 241 w 241"/>
                <a:gd name="T63" fmla="*/ 276 h 27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41" h="276">
                  <a:moveTo>
                    <a:pt x="0" y="110"/>
                  </a:moveTo>
                  <a:lnTo>
                    <a:pt x="36" y="47"/>
                  </a:lnTo>
                  <a:lnTo>
                    <a:pt x="111" y="23"/>
                  </a:lnTo>
                  <a:lnTo>
                    <a:pt x="206" y="26"/>
                  </a:lnTo>
                  <a:lnTo>
                    <a:pt x="241" y="0"/>
                  </a:lnTo>
                  <a:lnTo>
                    <a:pt x="227" y="57"/>
                  </a:lnTo>
                  <a:lnTo>
                    <a:pt x="162" y="45"/>
                  </a:lnTo>
                  <a:lnTo>
                    <a:pt x="131" y="93"/>
                  </a:lnTo>
                  <a:lnTo>
                    <a:pt x="98" y="66"/>
                  </a:lnTo>
                  <a:lnTo>
                    <a:pt x="121" y="141"/>
                  </a:lnTo>
                  <a:lnTo>
                    <a:pt x="90" y="154"/>
                  </a:lnTo>
                  <a:lnTo>
                    <a:pt x="151" y="187"/>
                  </a:lnTo>
                  <a:lnTo>
                    <a:pt x="151" y="214"/>
                  </a:lnTo>
                  <a:lnTo>
                    <a:pt x="100" y="223"/>
                  </a:lnTo>
                  <a:lnTo>
                    <a:pt x="116" y="276"/>
                  </a:lnTo>
                  <a:lnTo>
                    <a:pt x="59" y="258"/>
                  </a:lnTo>
                  <a:lnTo>
                    <a:pt x="42" y="208"/>
                  </a:lnTo>
                  <a:lnTo>
                    <a:pt x="117" y="189"/>
                  </a:lnTo>
                  <a:lnTo>
                    <a:pt x="42" y="181"/>
                  </a:lnTo>
                  <a:lnTo>
                    <a:pt x="0" y="11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00" name="Freeform 346">
              <a:extLst>
                <a:ext uri="{FF2B5EF4-FFF2-40B4-BE49-F238E27FC236}">
                  <a16:creationId xmlns:a16="http://schemas.microsoft.com/office/drawing/2014/main" id="{F4F1B206-5932-5D63-45AE-35F7B8DAD2D9}"/>
                </a:ext>
              </a:extLst>
            </p:cNvPr>
            <p:cNvSpPr>
              <a:spLocks/>
            </p:cNvSpPr>
            <p:nvPr/>
          </p:nvSpPr>
          <p:spPr bwMode="auto">
            <a:xfrm>
              <a:off x="1902309" y="2918888"/>
              <a:ext cx="76165" cy="11603"/>
            </a:xfrm>
            <a:custGeom>
              <a:avLst/>
              <a:gdLst>
                <a:gd name="T0" fmla="*/ 0 w 112"/>
                <a:gd name="T1" fmla="*/ 0 h 19"/>
                <a:gd name="T2" fmla="*/ 0 w 112"/>
                <a:gd name="T3" fmla="*/ 0 h 19"/>
                <a:gd name="T4" fmla="*/ 2 w 112"/>
                <a:gd name="T5" fmla="*/ 0 h 19"/>
                <a:gd name="T6" fmla="*/ 1 w 112"/>
                <a:gd name="T7" fmla="*/ 0 h 19"/>
                <a:gd name="T8" fmla="*/ 0 w 112"/>
                <a:gd name="T9" fmla="*/ 0 h 19"/>
                <a:gd name="T10" fmla="*/ 0 60000 65536"/>
                <a:gd name="T11" fmla="*/ 0 60000 65536"/>
                <a:gd name="T12" fmla="*/ 0 60000 65536"/>
                <a:gd name="T13" fmla="*/ 0 60000 65536"/>
                <a:gd name="T14" fmla="*/ 0 60000 65536"/>
                <a:gd name="T15" fmla="*/ 0 w 112"/>
                <a:gd name="T16" fmla="*/ 0 h 19"/>
                <a:gd name="T17" fmla="*/ 112 w 112"/>
                <a:gd name="T18" fmla="*/ 19 h 19"/>
              </a:gdLst>
              <a:ahLst/>
              <a:cxnLst>
                <a:cxn ang="T10">
                  <a:pos x="T0" y="T1"/>
                </a:cxn>
                <a:cxn ang="T11">
                  <a:pos x="T2" y="T3"/>
                </a:cxn>
                <a:cxn ang="T12">
                  <a:pos x="T4" y="T5"/>
                </a:cxn>
                <a:cxn ang="T13">
                  <a:pos x="T6" y="T7"/>
                </a:cxn>
                <a:cxn ang="T14">
                  <a:pos x="T8" y="T9"/>
                </a:cxn>
              </a:cxnLst>
              <a:rect l="T15" t="T16" r="T17" b="T18"/>
              <a:pathLst>
                <a:path w="112" h="19">
                  <a:moveTo>
                    <a:pt x="0" y="19"/>
                  </a:moveTo>
                  <a:lnTo>
                    <a:pt x="10" y="0"/>
                  </a:lnTo>
                  <a:lnTo>
                    <a:pt x="112" y="19"/>
                  </a:lnTo>
                  <a:lnTo>
                    <a:pt x="34" y="19"/>
                  </a:lnTo>
                  <a:lnTo>
                    <a:pt x="0" y="1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01" name="Freeform 347">
              <a:extLst>
                <a:ext uri="{FF2B5EF4-FFF2-40B4-BE49-F238E27FC236}">
                  <a16:creationId xmlns:a16="http://schemas.microsoft.com/office/drawing/2014/main" id="{B6893984-32A6-A8C4-9928-94816F3186F3}"/>
                </a:ext>
              </a:extLst>
            </p:cNvPr>
            <p:cNvSpPr>
              <a:spLocks/>
            </p:cNvSpPr>
            <p:nvPr/>
          </p:nvSpPr>
          <p:spPr bwMode="auto">
            <a:xfrm>
              <a:off x="1703297" y="2461746"/>
              <a:ext cx="176900" cy="102103"/>
            </a:xfrm>
            <a:custGeom>
              <a:avLst/>
              <a:gdLst>
                <a:gd name="T0" fmla="*/ 0 w 254"/>
                <a:gd name="T1" fmla="*/ 2 h 157"/>
                <a:gd name="T2" fmla="*/ 1 w 254"/>
                <a:gd name="T3" fmla="*/ 1 h 157"/>
                <a:gd name="T4" fmla="*/ 2 w 254"/>
                <a:gd name="T5" fmla="*/ 1 h 157"/>
                <a:gd name="T6" fmla="*/ 4 w 254"/>
                <a:gd name="T7" fmla="*/ 0 h 157"/>
                <a:gd name="T8" fmla="*/ 5 w 254"/>
                <a:gd name="T9" fmla="*/ 0 h 157"/>
                <a:gd name="T10" fmla="*/ 6 w 254"/>
                <a:gd name="T11" fmla="*/ 1 h 157"/>
                <a:gd name="T12" fmla="*/ 3 w 254"/>
                <a:gd name="T13" fmla="*/ 3 h 157"/>
                <a:gd name="T14" fmla="*/ 2 w 254"/>
                <a:gd name="T15" fmla="*/ 3 h 157"/>
                <a:gd name="T16" fmla="*/ 0 w 254"/>
                <a:gd name="T17" fmla="*/ 2 h 15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54"/>
                <a:gd name="T28" fmla="*/ 0 h 157"/>
                <a:gd name="T29" fmla="*/ 254 w 254"/>
                <a:gd name="T30" fmla="*/ 157 h 15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54" h="157">
                  <a:moveTo>
                    <a:pt x="0" y="93"/>
                  </a:moveTo>
                  <a:lnTo>
                    <a:pt x="39" y="25"/>
                  </a:lnTo>
                  <a:lnTo>
                    <a:pt x="89" y="44"/>
                  </a:lnTo>
                  <a:lnTo>
                    <a:pt x="178" y="0"/>
                  </a:lnTo>
                  <a:lnTo>
                    <a:pt x="230" y="9"/>
                  </a:lnTo>
                  <a:lnTo>
                    <a:pt x="254" y="34"/>
                  </a:lnTo>
                  <a:lnTo>
                    <a:pt x="154" y="139"/>
                  </a:lnTo>
                  <a:lnTo>
                    <a:pt x="73" y="157"/>
                  </a:lnTo>
                  <a:lnTo>
                    <a:pt x="0" y="9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02" name="Freeform 348">
              <a:extLst>
                <a:ext uri="{FF2B5EF4-FFF2-40B4-BE49-F238E27FC236}">
                  <a16:creationId xmlns:a16="http://schemas.microsoft.com/office/drawing/2014/main" id="{3985EEA9-3E30-2AF9-EA68-9AF4F12E3B57}"/>
                </a:ext>
              </a:extLst>
            </p:cNvPr>
            <p:cNvSpPr>
              <a:spLocks/>
            </p:cNvSpPr>
            <p:nvPr/>
          </p:nvSpPr>
          <p:spPr bwMode="auto">
            <a:xfrm>
              <a:off x="3093925" y="2904965"/>
              <a:ext cx="781307" cy="856271"/>
            </a:xfrm>
            <a:custGeom>
              <a:avLst/>
              <a:gdLst>
                <a:gd name="T0" fmla="*/ 0 w 1118"/>
                <a:gd name="T1" fmla="*/ 14 h 1294"/>
                <a:gd name="T2" fmla="*/ 1 w 1118"/>
                <a:gd name="T3" fmla="*/ 13 h 1294"/>
                <a:gd name="T4" fmla="*/ 3 w 1118"/>
                <a:gd name="T5" fmla="*/ 13 h 1294"/>
                <a:gd name="T6" fmla="*/ 1 w 1118"/>
                <a:gd name="T7" fmla="*/ 10 h 1294"/>
                <a:gd name="T8" fmla="*/ 2 w 1118"/>
                <a:gd name="T9" fmla="*/ 9 h 1294"/>
                <a:gd name="T10" fmla="*/ 3 w 1118"/>
                <a:gd name="T11" fmla="*/ 9 h 1294"/>
                <a:gd name="T12" fmla="*/ 6 w 1118"/>
                <a:gd name="T13" fmla="*/ 6 h 1294"/>
                <a:gd name="T14" fmla="*/ 6 w 1118"/>
                <a:gd name="T15" fmla="*/ 5 h 1294"/>
                <a:gd name="T16" fmla="*/ 6 w 1118"/>
                <a:gd name="T17" fmla="*/ 4 h 1294"/>
                <a:gd name="T18" fmla="*/ 5 w 1118"/>
                <a:gd name="T19" fmla="*/ 3 h 1294"/>
                <a:gd name="T20" fmla="*/ 5 w 1118"/>
                <a:gd name="T21" fmla="*/ 1 h 1294"/>
                <a:gd name="T22" fmla="*/ 8 w 1118"/>
                <a:gd name="T23" fmla="*/ 1 h 1294"/>
                <a:gd name="T24" fmla="*/ 9 w 1118"/>
                <a:gd name="T25" fmla="*/ 1 h 1294"/>
                <a:gd name="T26" fmla="*/ 10 w 1118"/>
                <a:gd name="T27" fmla="*/ 0 h 1294"/>
                <a:gd name="T28" fmla="*/ 11 w 1118"/>
                <a:gd name="T29" fmla="*/ 1 h 1294"/>
                <a:gd name="T30" fmla="*/ 10 w 1118"/>
                <a:gd name="T31" fmla="*/ 2 h 1294"/>
                <a:gd name="T32" fmla="*/ 10 w 1118"/>
                <a:gd name="T33" fmla="*/ 4 h 1294"/>
                <a:gd name="T34" fmla="*/ 9 w 1118"/>
                <a:gd name="T35" fmla="*/ 4 h 1294"/>
                <a:gd name="T36" fmla="*/ 10 w 1118"/>
                <a:gd name="T37" fmla="*/ 6 h 1294"/>
                <a:gd name="T38" fmla="*/ 11 w 1118"/>
                <a:gd name="T39" fmla="*/ 7 h 1294"/>
                <a:gd name="T40" fmla="*/ 11 w 1118"/>
                <a:gd name="T41" fmla="*/ 8 h 1294"/>
                <a:gd name="T42" fmla="*/ 13 w 1118"/>
                <a:gd name="T43" fmla="*/ 10 h 1294"/>
                <a:gd name="T44" fmla="*/ 17 w 1118"/>
                <a:gd name="T45" fmla="*/ 11 h 1294"/>
                <a:gd name="T46" fmla="*/ 18 w 1118"/>
                <a:gd name="T47" fmla="*/ 9 h 1294"/>
                <a:gd name="T48" fmla="*/ 18 w 1118"/>
                <a:gd name="T49" fmla="*/ 9 h 1294"/>
                <a:gd name="T50" fmla="*/ 18 w 1118"/>
                <a:gd name="T51" fmla="*/ 10 h 1294"/>
                <a:gd name="T52" fmla="*/ 18 w 1118"/>
                <a:gd name="T53" fmla="*/ 11 h 1294"/>
                <a:gd name="T54" fmla="*/ 21 w 1118"/>
                <a:gd name="T55" fmla="*/ 10 h 1294"/>
                <a:gd name="T56" fmla="*/ 21 w 1118"/>
                <a:gd name="T57" fmla="*/ 9 h 1294"/>
                <a:gd name="T58" fmla="*/ 24 w 1118"/>
                <a:gd name="T59" fmla="*/ 7 h 1294"/>
                <a:gd name="T60" fmla="*/ 25 w 1118"/>
                <a:gd name="T61" fmla="*/ 9 h 1294"/>
                <a:gd name="T62" fmla="*/ 26 w 1118"/>
                <a:gd name="T63" fmla="*/ 9 h 1294"/>
                <a:gd name="T64" fmla="*/ 25 w 1118"/>
                <a:gd name="T65" fmla="*/ 10 h 1294"/>
                <a:gd name="T66" fmla="*/ 24 w 1118"/>
                <a:gd name="T67" fmla="*/ 11 h 1294"/>
                <a:gd name="T68" fmla="*/ 22 w 1118"/>
                <a:gd name="T69" fmla="*/ 15 h 1294"/>
                <a:gd name="T70" fmla="*/ 21 w 1118"/>
                <a:gd name="T71" fmla="*/ 14 h 1294"/>
                <a:gd name="T72" fmla="*/ 21 w 1118"/>
                <a:gd name="T73" fmla="*/ 14 h 1294"/>
                <a:gd name="T74" fmla="*/ 20 w 1118"/>
                <a:gd name="T75" fmla="*/ 13 h 1294"/>
                <a:gd name="T76" fmla="*/ 21 w 1118"/>
                <a:gd name="T77" fmla="*/ 12 h 1294"/>
                <a:gd name="T78" fmla="*/ 19 w 1118"/>
                <a:gd name="T79" fmla="*/ 12 h 1294"/>
                <a:gd name="T80" fmla="*/ 18 w 1118"/>
                <a:gd name="T81" fmla="*/ 11 h 1294"/>
                <a:gd name="T82" fmla="*/ 18 w 1118"/>
                <a:gd name="T83" fmla="*/ 11 h 1294"/>
                <a:gd name="T84" fmla="*/ 18 w 1118"/>
                <a:gd name="T85" fmla="*/ 12 h 1294"/>
                <a:gd name="T86" fmla="*/ 17 w 1118"/>
                <a:gd name="T87" fmla="*/ 13 h 1294"/>
                <a:gd name="T88" fmla="*/ 18 w 1118"/>
                <a:gd name="T89" fmla="*/ 13 h 1294"/>
                <a:gd name="T90" fmla="*/ 18 w 1118"/>
                <a:gd name="T91" fmla="*/ 16 h 1294"/>
                <a:gd name="T92" fmla="*/ 18 w 1118"/>
                <a:gd name="T93" fmla="*/ 15 h 1294"/>
                <a:gd name="T94" fmla="*/ 16 w 1118"/>
                <a:gd name="T95" fmla="*/ 18 h 1294"/>
                <a:gd name="T96" fmla="*/ 11 w 1118"/>
                <a:gd name="T97" fmla="*/ 22 h 1294"/>
                <a:gd name="T98" fmla="*/ 10 w 1118"/>
                <a:gd name="T99" fmla="*/ 28 h 1294"/>
                <a:gd name="T100" fmla="*/ 8 w 1118"/>
                <a:gd name="T101" fmla="*/ 30 h 1294"/>
                <a:gd name="T102" fmla="*/ 6 w 1118"/>
                <a:gd name="T103" fmla="*/ 26 h 1294"/>
                <a:gd name="T104" fmla="*/ 5 w 1118"/>
                <a:gd name="T105" fmla="*/ 22 h 1294"/>
                <a:gd name="T106" fmla="*/ 5 w 1118"/>
                <a:gd name="T107" fmla="*/ 21 h 1294"/>
                <a:gd name="T108" fmla="*/ 4 w 1118"/>
                <a:gd name="T109" fmla="*/ 15 h 1294"/>
                <a:gd name="T110" fmla="*/ 4 w 1118"/>
                <a:gd name="T111" fmla="*/ 15 h 1294"/>
                <a:gd name="T112" fmla="*/ 3 w 1118"/>
                <a:gd name="T113" fmla="*/ 16 h 1294"/>
                <a:gd name="T114" fmla="*/ 2 w 1118"/>
                <a:gd name="T115" fmla="*/ 17 h 1294"/>
                <a:gd name="T116" fmla="*/ 1 w 1118"/>
                <a:gd name="T117" fmla="*/ 15 h 1294"/>
                <a:gd name="T118" fmla="*/ 2 w 1118"/>
                <a:gd name="T119" fmla="*/ 14 h 1294"/>
                <a:gd name="T120" fmla="*/ 1 w 1118"/>
                <a:gd name="T121" fmla="*/ 15 h 1294"/>
                <a:gd name="T122" fmla="*/ 0 w 1118"/>
                <a:gd name="T123" fmla="*/ 14 h 1294"/>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118"/>
                <a:gd name="T187" fmla="*/ 0 h 1294"/>
                <a:gd name="T188" fmla="*/ 1118 w 1118"/>
                <a:gd name="T189" fmla="*/ 1294 h 1294"/>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118" h="1294">
                  <a:moveTo>
                    <a:pt x="0" y="588"/>
                  </a:moveTo>
                  <a:lnTo>
                    <a:pt x="31" y="560"/>
                  </a:lnTo>
                  <a:lnTo>
                    <a:pt x="116" y="560"/>
                  </a:lnTo>
                  <a:lnTo>
                    <a:pt x="55" y="424"/>
                  </a:lnTo>
                  <a:lnTo>
                    <a:pt x="93" y="387"/>
                  </a:lnTo>
                  <a:lnTo>
                    <a:pt x="141" y="392"/>
                  </a:lnTo>
                  <a:lnTo>
                    <a:pt x="257" y="243"/>
                  </a:lnTo>
                  <a:lnTo>
                    <a:pt x="250" y="204"/>
                  </a:lnTo>
                  <a:lnTo>
                    <a:pt x="277" y="180"/>
                  </a:lnTo>
                  <a:lnTo>
                    <a:pt x="228" y="134"/>
                  </a:lnTo>
                  <a:lnTo>
                    <a:pt x="226" y="62"/>
                  </a:lnTo>
                  <a:lnTo>
                    <a:pt x="336" y="62"/>
                  </a:lnTo>
                  <a:lnTo>
                    <a:pt x="365" y="27"/>
                  </a:lnTo>
                  <a:lnTo>
                    <a:pt x="427" y="0"/>
                  </a:lnTo>
                  <a:lnTo>
                    <a:pt x="467" y="25"/>
                  </a:lnTo>
                  <a:lnTo>
                    <a:pt x="414" y="98"/>
                  </a:lnTo>
                  <a:lnTo>
                    <a:pt x="438" y="161"/>
                  </a:lnTo>
                  <a:lnTo>
                    <a:pt x="399" y="170"/>
                  </a:lnTo>
                  <a:lnTo>
                    <a:pt x="416" y="247"/>
                  </a:lnTo>
                  <a:lnTo>
                    <a:pt x="498" y="278"/>
                  </a:lnTo>
                  <a:lnTo>
                    <a:pt x="459" y="350"/>
                  </a:lnTo>
                  <a:lnTo>
                    <a:pt x="561" y="419"/>
                  </a:lnTo>
                  <a:lnTo>
                    <a:pt x="761" y="462"/>
                  </a:lnTo>
                  <a:lnTo>
                    <a:pt x="764" y="395"/>
                  </a:lnTo>
                  <a:lnTo>
                    <a:pt x="789" y="387"/>
                  </a:lnTo>
                  <a:lnTo>
                    <a:pt x="794" y="420"/>
                  </a:lnTo>
                  <a:lnTo>
                    <a:pt x="810" y="449"/>
                  </a:lnTo>
                  <a:lnTo>
                    <a:pt x="915" y="437"/>
                  </a:lnTo>
                  <a:lnTo>
                    <a:pt x="906" y="396"/>
                  </a:lnTo>
                  <a:lnTo>
                    <a:pt x="1067" y="315"/>
                  </a:lnTo>
                  <a:lnTo>
                    <a:pt x="1079" y="364"/>
                  </a:lnTo>
                  <a:lnTo>
                    <a:pt x="1118" y="382"/>
                  </a:lnTo>
                  <a:lnTo>
                    <a:pt x="1103" y="430"/>
                  </a:lnTo>
                  <a:lnTo>
                    <a:pt x="1036" y="458"/>
                  </a:lnTo>
                  <a:lnTo>
                    <a:pt x="936" y="671"/>
                  </a:lnTo>
                  <a:lnTo>
                    <a:pt x="919" y="587"/>
                  </a:lnTo>
                  <a:lnTo>
                    <a:pt x="901" y="621"/>
                  </a:lnTo>
                  <a:lnTo>
                    <a:pt x="876" y="577"/>
                  </a:lnTo>
                  <a:lnTo>
                    <a:pt x="921" y="524"/>
                  </a:lnTo>
                  <a:lnTo>
                    <a:pt x="836" y="516"/>
                  </a:lnTo>
                  <a:lnTo>
                    <a:pt x="778" y="457"/>
                  </a:lnTo>
                  <a:lnTo>
                    <a:pt x="763" y="489"/>
                  </a:lnTo>
                  <a:lnTo>
                    <a:pt x="781" y="516"/>
                  </a:lnTo>
                  <a:lnTo>
                    <a:pt x="757" y="535"/>
                  </a:lnTo>
                  <a:lnTo>
                    <a:pt x="780" y="562"/>
                  </a:lnTo>
                  <a:lnTo>
                    <a:pt x="794" y="684"/>
                  </a:lnTo>
                  <a:lnTo>
                    <a:pt x="763" y="665"/>
                  </a:lnTo>
                  <a:lnTo>
                    <a:pt x="698" y="763"/>
                  </a:lnTo>
                  <a:lnTo>
                    <a:pt x="466" y="956"/>
                  </a:lnTo>
                  <a:lnTo>
                    <a:pt x="449" y="1199"/>
                  </a:lnTo>
                  <a:lnTo>
                    <a:pt x="355" y="1294"/>
                  </a:lnTo>
                  <a:lnTo>
                    <a:pt x="267" y="1109"/>
                  </a:lnTo>
                  <a:lnTo>
                    <a:pt x="233" y="961"/>
                  </a:lnTo>
                  <a:lnTo>
                    <a:pt x="200" y="926"/>
                  </a:lnTo>
                  <a:lnTo>
                    <a:pt x="179" y="657"/>
                  </a:lnTo>
                  <a:lnTo>
                    <a:pt x="156" y="649"/>
                  </a:lnTo>
                  <a:lnTo>
                    <a:pt x="144" y="706"/>
                  </a:lnTo>
                  <a:lnTo>
                    <a:pt x="90" y="723"/>
                  </a:lnTo>
                  <a:lnTo>
                    <a:pt x="34" y="650"/>
                  </a:lnTo>
                  <a:lnTo>
                    <a:pt x="89" y="615"/>
                  </a:lnTo>
                  <a:lnTo>
                    <a:pt x="34" y="630"/>
                  </a:lnTo>
                  <a:lnTo>
                    <a:pt x="0" y="58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03" name="Freeform 349">
              <a:extLst>
                <a:ext uri="{FF2B5EF4-FFF2-40B4-BE49-F238E27FC236}">
                  <a16:creationId xmlns:a16="http://schemas.microsoft.com/office/drawing/2014/main" id="{F7992840-62D5-1974-E09C-04DDA7829F6C}"/>
                </a:ext>
              </a:extLst>
            </p:cNvPr>
            <p:cNvSpPr>
              <a:spLocks/>
            </p:cNvSpPr>
            <p:nvPr/>
          </p:nvSpPr>
          <p:spPr bwMode="auto">
            <a:xfrm>
              <a:off x="3818723" y="3833171"/>
              <a:ext cx="292376" cy="331833"/>
            </a:xfrm>
            <a:custGeom>
              <a:avLst/>
              <a:gdLst>
                <a:gd name="T0" fmla="*/ 0 w 416"/>
                <a:gd name="T1" fmla="*/ 0 h 502"/>
                <a:gd name="T2" fmla="*/ 2 w 416"/>
                <a:gd name="T3" fmla="*/ 0 h 502"/>
                <a:gd name="T4" fmla="*/ 5 w 416"/>
                <a:gd name="T5" fmla="*/ 3 h 502"/>
                <a:gd name="T6" fmla="*/ 7 w 416"/>
                <a:gd name="T7" fmla="*/ 5 h 502"/>
                <a:gd name="T8" fmla="*/ 7 w 416"/>
                <a:gd name="T9" fmla="*/ 5 h 502"/>
                <a:gd name="T10" fmla="*/ 8 w 416"/>
                <a:gd name="T11" fmla="*/ 5 h 502"/>
                <a:gd name="T12" fmla="*/ 7 w 416"/>
                <a:gd name="T13" fmla="*/ 7 h 502"/>
                <a:gd name="T14" fmla="*/ 10 w 416"/>
                <a:gd name="T15" fmla="*/ 9 h 502"/>
                <a:gd name="T16" fmla="*/ 9 w 416"/>
                <a:gd name="T17" fmla="*/ 11 h 502"/>
                <a:gd name="T18" fmla="*/ 9 w 416"/>
                <a:gd name="T19" fmla="*/ 12 h 502"/>
                <a:gd name="T20" fmla="*/ 7 w 416"/>
                <a:gd name="T21" fmla="*/ 10 h 502"/>
                <a:gd name="T22" fmla="*/ 3 w 416"/>
                <a:gd name="T23" fmla="*/ 4 h 502"/>
                <a:gd name="T24" fmla="*/ 0 w 416"/>
                <a:gd name="T25" fmla="*/ 0 h 50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16"/>
                <a:gd name="T40" fmla="*/ 0 h 502"/>
                <a:gd name="T41" fmla="*/ 416 w 416"/>
                <a:gd name="T42" fmla="*/ 502 h 50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16" h="502">
                  <a:moveTo>
                    <a:pt x="0" y="0"/>
                  </a:moveTo>
                  <a:lnTo>
                    <a:pt x="93" y="19"/>
                  </a:lnTo>
                  <a:lnTo>
                    <a:pt x="212" y="152"/>
                  </a:lnTo>
                  <a:lnTo>
                    <a:pt x="305" y="198"/>
                  </a:lnTo>
                  <a:lnTo>
                    <a:pt x="292" y="234"/>
                  </a:lnTo>
                  <a:lnTo>
                    <a:pt x="326" y="232"/>
                  </a:lnTo>
                  <a:lnTo>
                    <a:pt x="322" y="282"/>
                  </a:lnTo>
                  <a:lnTo>
                    <a:pt x="416" y="375"/>
                  </a:lnTo>
                  <a:lnTo>
                    <a:pt x="405" y="500"/>
                  </a:lnTo>
                  <a:lnTo>
                    <a:pt x="367" y="502"/>
                  </a:lnTo>
                  <a:lnTo>
                    <a:pt x="282" y="428"/>
                  </a:lnTo>
                  <a:lnTo>
                    <a:pt x="144" y="176"/>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04" name="Freeform 350">
              <a:extLst>
                <a:ext uri="{FF2B5EF4-FFF2-40B4-BE49-F238E27FC236}">
                  <a16:creationId xmlns:a16="http://schemas.microsoft.com/office/drawing/2014/main" id="{CC1DA923-F7C4-FA81-CBB4-06EED2164249}"/>
                </a:ext>
              </a:extLst>
            </p:cNvPr>
            <p:cNvSpPr>
              <a:spLocks/>
            </p:cNvSpPr>
            <p:nvPr/>
          </p:nvSpPr>
          <p:spPr bwMode="auto">
            <a:xfrm>
              <a:off x="4093900" y="4171966"/>
              <a:ext cx="240780" cy="83538"/>
            </a:xfrm>
            <a:custGeom>
              <a:avLst/>
              <a:gdLst>
                <a:gd name="T0" fmla="*/ 0 w 346"/>
                <a:gd name="T1" fmla="*/ 1 h 126"/>
                <a:gd name="T2" fmla="*/ 1 w 346"/>
                <a:gd name="T3" fmla="*/ 0 h 126"/>
                <a:gd name="T4" fmla="*/ 6 w 346"/>
                <a:gd name="T5" fmla="*/ 1 h 126"/>
                <a:gd name="T6" fmla="*/ 7 w 346"/>
                <a:gd name="T7" fmla="*/ 2 h 126"/>
                <a:gd name="T8" fmla="*/ 8 w 346"/>
                <a:gd name="T9" fmla="*/ 2 h 126"/>
                <a:gd name="T10" fmla="*/ 8 w 346"/>
                <a:gd name="T11" fmla="*/ 3 h 126"/>
                <a:gd name="T12" fmla="*/ 1 w 346"/>
                <a:gd name="T13" fmla="*/ 1 h 126"/>
                <a:gd name="T14" fmla="*/ 0 w 346"/>
                <a:gd name="T15" fmla="*/ 1 h 126"/>
                <a:gd name="T16" fmla="*/ 0 60000 65536"/>
                <a:gd name="T17" fmla="*/ 0 60000 65536"/>
                <a:gd name="T18" fmla="*/ 0 60000 65536"/>
                <a:gd name="T19" fmla="*/ 0 60000 65536"/>
                <a:gd name="T20" fmla="*/ 0 60000 65536"/>
                <a:gd name="T21" fmla="*/ 0 60000 65536"/>
                <a:gd name="T22" fmla="*/ 0 60000 65536"/>
                <a:gd name="T23" fmla="*/ 0 60000 65536"/>
                <a:gd name="T24" fmla="*/ 0 w 346"/>
                <a:gd name="T25" fmla="*/ 0 h 126"/>
                <a:gd name="T26" fmla="*/ 346 w 346"/>
                <a:gd name="T27" fmla="*/ 126 h 12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46" h="126">
                  <a:moveTo>
                    <a:pt x="0" y="35"/>
                  </a:moveTo>
                  <a:lnTo>
                    <a:pt x="23" y="0"/>
                  </a:lnTo>
                  <a:lnTo>
                    <a:pt x="266" y="39"/>
                  </a:lnTo>
                  <a:lnTo>
                    <a:pt x="291" y="70"/>
                  </a:lnTo>
                  <a:lnTo>
                    <a:pt x="341" y="83"/>
                  </a:lnTo>
                  <a:lnTo>
                    <a:pt x="346" y="126"/>
                  </a:lnTo>
                  <a:lnTo>
                    <a:pt x="63" y="66"/>
                  </a:lnTo>
                  <a:lnTo>
                    <a:pt x="0" y="3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05" name="Freeform 351">
              <a:extLst>
                <a:ext uri="{FF2B5EF4-FFF2-40B4-BE49-F238E27FC236}">
                  <a16:creationId xmlns:a16="http://schemas.microsoft.com/office/drawing/2014/main" id="{8A7CA8DD-307A-E340-9C15-862272506AD5}"/>
                </a:ext>
              </a:extLst>
            </p:cNvPr>
            <p:cNvSpPr>
              <a:spLocks/>
            </p:cNvSpPr>
            <p:nvPr/>
          </p:nvSpPr>
          <p:spPr bwMode="auto">
            <a:xfrm>
              <a:off x="4189720" y="3872620"/>
              <a:ext cx="262892" cy="245975"/>
            </a:xfrm>
            <a:custGeom>
              <a:avLst/>
              <a:gdLst>
                <a:gd name="T0" fmla="*/ 0 w 375"/>
                <a:gd name="T1" fmla="*/ 4 h 372"/>
                <a:gd name="T2" fmla="*/ 1 w 375"/>
                <a:gd name="T3" fmla="*/ 3 h 372"/>
                <a:gd name="T4" fmla="*/ 1 w 375"/>
                <a:gd name="T5" fmla="*/ 3 h 372"/>
                <a:gd name="T6" fmla="*/ 4 w 375"/>
                <a:gd name="T7" fmla="*/ 3 h 372"/>
                <a:gd name="T8" fmla="*/ 5 w 375"/>
                <a:gd name="T9" fmla="*/ 3 h 372"/>
                <a:gd name="T10" fmla="*/ 6 w 375"/>
                <a:gd name="T11" fmla="*/ 0 h 372"/>
                <a:gd name="T12" fmla="*/ 7 w 375"/>
                <a:gd name="T13" fmla="*/ 0 h 372"/>
                <a:gd name="T14" fmla="*/ 7 w 375"/>
                <a:gd name="T15" fmla="*/ 1 h 372"/>
                <a:gd name="T16" fmla="*/ 9 w 375"/>
                <a:gd name="T17" fmla="*/ 3 h 372"/>
                <a:gd name="T18" fmla="*/ 8 w 375"/>
                <a:gd name="T19" fmla="*/ 3 h 372"/>
                <a:gd name="T20" fmla="*/ 6 w 375"/>
                <a:gd name="T21" fmla="*/ 6 h 372"/>
                <a:gd name="T22" fmla="*/ 6 w 375"/>
                <a:gd name="T23" fmla="*/ 8 h 372"/>
                <a:gd name="T24" fmla="*/ 5 w 375"/>
                <a:gd name="T25" fmla="*/ 9 h 372"/>
                <a:gd name="T26" fmla="*/ 3 w 375"/>
                <a:gd name="T27" fmla="*/ 8 h 372"/>
                <a:gd name="T28" fmla="*/ 3 w 375"/>
                <a:gd name="T29" fmla="*/ 8 h 372"/>
                <a:gd name="T30" fmla="*/ 2 w 375"/>
                <a:gd name="T31" fmla="*/ 7 h 372"/>
                <a:gd name="T32" fmla="*/ 1 w 375"/>
                <a:gd name="T33" fmla="*/ 7 h 372"/>
                <a:gd name="T34" fmla="*/ 0 w 375"/>
                <a:gd name="T35" fmla="*/ 4 h 37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75"/>
                <a:gd name="T55" fmla="*/ 0 h 372"/>
                <a:gd name="T56" fmla="*/ 375 w 375"/>
                <a:gd name="T57" fmla="*/ 372 h 37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75" h="372">
                  <a:moveTo>
                    <a:pt x="0" y="168"/>
                  </a:moveTo>
                  <a:lnTo>
                    <a:pt x="25" y="120"/>
                  </a:lnTo>
                  <a:lnTo>
                    <a:pt x="58" y="149"/>
                  </a:lnTo>
                  <a:lnTo>
                    <a:pt x="168" y="138"/>
                  </a:lnTo>
                  <a:lnTo>
                    <a:pt x="207" y="123"/>
                  </a:lnTo>
                  <a:lnTo>
                    <a:pt x="259" y="0"/>
                  </a:lnTo>
                  <a:lnTo>
                    <a:pt x="324" y="5"/>
                  </a:lnTo>
                  <a:lnTo>
                    <a:pt x="309" y="36"/>
                  </a:lnTo>
                  <a:lnTo>
                    <a:pt x="375" y="149"/>
                  </a:lnTo>
                  <a:lnTo>
                    <a:pt x="340" y="141"/>
                  </a:lnTo>
                  <a:lnTo>
                    <a:pt x="275" y="270"/>
                  </a:lnTo>
                  <a:lnTo>
                    <a:pt x="266" y="349"/>
                  </a:lnTo>
                  <a:lnTo>
                    <a:pt x="223" y="372"/>
                  </a:lnTo>
                  <a:lnTo>
                    <a:pt x="152" y="326"/>
                  </a:lnTo>
                  <a:lnTo>
                    <a:pt x="107" y="346"/>
                  </a:lnTo>
                  <a:lnTo>
                    <a:pt x="103" y="310"/>
                  </a:lnTo>
                  <a:lnTo>
                    <a:pt x="43" y="318"/>
                  </a:lnTo>
                  <a:lnTo>
                    <a:pt x="0" y="16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06" name="Freeform 352">
              <a:extLst>
                <a:ext uri="{FF2B5EF4-FFF2-40B4-BE49-F238E27FC236}">
                  <a16:creationId xmlns:a16="http://schemas.microsoft.com/office/drawing/2014/main" id="{E4D15E8B-0C51-956E-3480-824D7BBBE8B8}"/>
                </a:ext>
              </a:extLst>
            </p:cNvPr>
            <p:cNvSpPr>
              <a:spLocks/>
            </p:cNvSpPr>
            <p:nvPr/>
          </p:nvSpPr>
          <p:spPr bwMode="auto">
            <a:xfrm>
              <a:off x="4398560" y="4243903"/>
              <a:ext cx="61423" cy="18564"/>
            </a:xfrm>
            <a:custGeom>
              <a:avLst/>
              <a:gdLst>
                <a:gd name="T0" fmla="*/ 0 w 89"/>
                <a:gd name="T1" fmla="*/ 0 h 28"/>
                <a:gd name="T2" fmla="*/ 0 w 89"/>
                <a:gd name="T3" fmla="*/ 1 h 28"/>
                <a:gd name="T4" fmla="*/ 2 w 89"/>
                <a:gd name="T5" fmla="*/ 0 h 28"/>
                <a:gd name="T6" fmla="*/ 1 w 89"/>
                <a:gd name="T7" fmla="*/ 0 h 28"/>
                <a:gd name="T8" fmla="*/ 0 w 89"/>
                <a:gd name="T9" fmla="*/ 0 h 28"/>
                <a:gd name="T10" fmla="*/ 0 60000 65536"/>
                <a:gd name="T11" fmla="*/ 0 60000 65536"/>
                <a:gd name="T12" fmla="*/ 0 60000 65536"/>
                <a:gd name="T13" fmla="*/ 0 60000 65536"/>
                <a:gd name="T14" fmla="*/ 0 60000 65536"/>
                <a:gd name="T15" fmla="*/ 0 w 89"/>
                <a:gd name="T16" fmla="*/ 0 h 28"/>
                <a:gd name="T17" fmla="*/ 89 w 89"/>
                <a:gd name="T18" fmla="*/ 28 h 28"/>
              </a:gdLst>
              <a:ahLst/>
              <a:cxnLst>
                <a:cxn ang="T10">
                  <a:pos x="T0" y="T1"/>
                </a:cxn>
                <a:cxn ang="T11">
                  <a:pos x="T2" y="T3"/>
                </a:cxn>
                <a:cxn ang="T12">
                  <a:pos x="T4" y="T5"/>
                </a:cxn>
                <a:cxn ang="T13">
                  <a:pos x="T6" y="T7"/>
                </a:cxn>
                <a:cxn ang="T14">
                  <a:pos x="T8" y="T9"/>
                </a:cxn>
              </a:cxnLst>
              <a:rect l="T15" t="T16" r="T17" b="T18"/>
              <a:pathLst>
                <a:path w="89" h="28">
                  <a:moveTo>
                    <a:pt x="0" y="5"/>
                  </a:moveTo>
                  <a:lnTo>
                    <a:pt x="11" y="28"/>
                  </a:lnTo>
                  <a:lnTo>
                    <a:pt x="89" y="9"/>
                  </a:lnTo>
                  <a:lnTo>
                    <a:pt x="27" y="0"/>
                  </a:lnTo>
                  <a:lnTo>
                    <a:pt x="0" y="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07" name="Freeform 353">
              <a:extLst>
                <a:ext uri="{FF2B5EF4-FFF2-40B4-BE49-F238E27FC236}">
                  <a16:creationId xmlns:a16="http://schemas.microsoft.com/office/drawing/2014/main" id="{6B147486-394A-883D-7765-F6374F197B68}"/>
                </a:ext>
              </a:extLst>
            </p:cNvPr>
            <p:cNvSpPr>
              <a:spLocks/>
            </p:cNvSpPr>
            <p:nvPr/>
          </p:nvSpPr>
          <p:spPr bwMode="auto">
            <a:xfrm>
              <a:off x="4452612" y="3944556"/>
              <a:ext cx="167072" cy="218129"/>
            </a:xfrm>
            <a:custGeom>
              <a:avLst/>
              <a:gdLst>
                <a:gd name="T0" fmla="*/ 0 w 236"/>
                <a:gd name="T1" fmla="*/ 5 h 326"/>
                <a:gd name="T2" fmla="*/ 1 w 236"/>
                <a:gd name="T3" fmla="*/ 6 h 326"/>
                <a:gd name="T4" fmla="*/ 0 w 236"/>
                <a:gd name="T5" fmla="*/ 7 h 326"/>
                <a:gd name="T6" fmla="*/ 1 w 236"/>
                <a:gd name="T7" fmla="*/ 8 h 326"/>
                <a:gd name="T8" fmla="*/ 1 w 236"/>
                <a:gd name="T9" fmla="*/ 5 h 326"/>
                <a:gd name="T10" fmla="*/ 2 w 236"/>
                <a:gd name="T11" fmla="*/ 5 h 326"/>
                <a:gd name="T12" fmla="*/ 2 w 236"/>
                <a:gd name="T13" fmla="*/ 6 h 326"/>
                <a:gd name="T14" fmla="*/ 3 w 236"/>
                <a:gd name="T15" fmla="*/ 7 h 326"/>
                <a:gd name="T16" fmla="*/ 3 w 236"/>
                <a:gd name="T17" fmla="*/ 6 h 326"/>
                <a:gd name="T18" fmla="*/ 2 w 236"/>
                <a:gd name="T19" fmla="*/ 4 h 326"/>
                <a:gd name="T20" fmla="*/ 4 w 236"/>
                <a:gd name="T21" fmla="*/ 3 h 326"/>
                <a:gd name="T22" fmla="*/ 2 w 236"/>
                <a:gd name="T23" fmla="*/ 3 h 326"/>
                <a:gd name="T24" fmla="*/ 1 w 236"/>
                <a:gd name="T25" fmla="*/ 1 h 326"/>
                <a:gd name="T26" fmla="*/ 5 w 236"/>
                <a:gd name="T27" fmla="*/ 1 h 326"/>
                <a:gd name="T28" fmla="*/ 6 w 236"/>
                <a:gd name="T29" fmla="*/ 0 h 326"/>
                <a:gd name="T30" fmla="*/ 5 w 236"/>
                <a:gd name="T31" fmla="*/ 1 h 326"/>
                <a:gd name="T32" fmla="*/ 2 w 236"/>
                <a:gd name="T33" fmla="*/ 0 h 326"/>
                <a:gd name="T34" fmla="*/ 1 w 236"/>
                <a:gd name="T35" fmla="*/ 1 h 326"/>
                <a:gd name="T36" fmla="*/ 0 w 236"/>
                <a:gd name="T37" fmla="*/ 5 h 32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36"/>
                <a:gd name="T58" fmla="*/ 0 h 326"/>
                <a:gd name="T59" fmla="*/ 236 w 236"/>
                <a:gd name="T60" fmla="*/ 326 h 32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36" h="326">
                  <a:moveTo>
                    <a:pt x="0" y="195"/>
                  </a:moveTo>
                  <a:lnTo>
                    <a:pt x="32" y="253"/>
                  </a:lnTo>
                  <a:lnTo>
                    <a:pt x="19" y="313"/>
                  </a:lnTo>
                  <a:lnTo>
                    <a:pt x="58" y="326"/>
                  </a:lnTo>
                  <a:lnTo>
                    <a:pt x="56" y="206"/>
                  </a:lnTo>
                  <a:lnTo>
                    <a:pt x="80" y="195"/>
                  </a:lnTo>
                  <a:lnTo>
                    <a:pt x="83" y="238"/>
                  </a:lnTo>
                  <a:lnTo>
                    <a:pt x="105" y="292"/>
                  </a:lnTo>
                  <a:lnTo>
                    <a:pt x="146" y="268"/>
                  </a:lnTo>
                  <a:lnTo>
                    <a:pt x="95" y="158"/>
                  </a:lnTo>
                  <a:lnTo>
                    <a:pt x="174" y="107"/>
                  </a:lnTo>
                  <a:lnTo>
                    <a:pt x="68" y="139"/>
                  </a:lnTo>
                  <a:lnTo>
                    <a:pt x="53" y="66"/>
                  </a:lnTo>
                  <a:lnTo>
                    <a:pt x="209" y="60"/>
                  </a:lnTo>
                  <a:lnTo>
                    <a:pt x="236" y="0"/>
                  </a:lnTo>
                  <a:lnTo>
                    <a:pt x="190" y="37"/>
                  </a:lnTo>
                  <a:lnTo>
                    <a:pt x="80" y="19"/>
                  </a:lnTo>
                  <a:lnTo>
                    <a:pt x="43" y="45"/>
                  </a:lnTo>
                  <a:lnTo>
                    <a:pt x="0" y="19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08" name="Freeform 354">
              <a:extLst>
                <a:ext uri="{FF2B5EF4-FFF2-40B4-BE49-F238E27FC236}">
                  <a16:creationId xmlns:a16="http://schemas.microsoft.com/office/drawing/2014/main" id="{FE4CBB14-456D-502B-DF84-71C66FDCBC84}"/>
                </a:ext>
              </a:extLst>
            </p:cNvPr>
            <p:cNvSpPr>
              <a:spLocks/>
            </p:cNvSpPr>
            <p:nvPr/>
          </p:nvSpPr>
          <p:spPr bwMode="auto">
            <a:xfrm>
              <a:off x="4582831" y="4243903"/>
              <a:ext cx="93363" cy="55692"/>
            </a:xfrm>
            <a:custGeom>
              <a:avLst/>
              <a:gdLst>
                <a:gd name="T0" fmla="*/ 0 w 130"/>
                <a:gd name="T1" fmla="*/ 1 h 84"/>
                <a:gd name="T2" fmla="*/ 0 w 130"/>
                <a:gd name="T3" fmla="*/ 2 h 84"/>
                <a:gd name="T4" fmla="*/ 3 w 130"/>
                <a:gd name="T5" fmla="*/ 0 h 84"/>
                <a:gd name="T6" fmla="*/ 1 w 130"/>
                <a:gd name="T7" fmla="*/ 1 h 84"/>
                <a:gd name="T8" fmla="*/ 0 w 130"/>
                <a:gd name="T9" fmla="*/ 1 h 84"/>
                <a:gd name="T10" fmla="*/ 0 60000 65536"/>
                <a:gd name="T11" fmla="*/ 0 60000 65536"/>
                <a:gd name="T12" fmla="*/ 0 60000 65536"/>
                <a:gd name="T13" fmla="*/ 0 60000 65536"/>
                <a:gd name="T14" fmla="*/ 0 60000 65536"/>
                <a:gd name="T15" fmla="*/ 0 w 130"/>
                <a:gd name="T16" fmla="*/ 0 h 84"/>
                <a:gd name="T17" fmla="*/ 130 w 130"/>
                <a:gd name="T18" fmla="*/ 84 h 84"/>
              </a:gdLst>
              <a:ahLst/>
              <a:cxnLst>
                <a:cxn ang="T10">
                  <a:pos x="T0" y="T1"/>
                </a:cxn>
                <a:cxn ang="T11">
                  <a:pos x="T2" y="T3"/>
                </a:cxn>
                <a:cxn ang="T12">
                  <a:pos x="T4" y="T5"/>
                </a:cxn>
                <a:cxn ang="T13">
                  <a:pos x="T6" y="T7"/>
                </a:cxn>
                <a:cxn ang="T14">
                  <a:pos x="T8" y="T9"/>
                </a:cxn>
              </a:cxnLst>
              <a:rect l="T15" t="T16" r="T17" b="T18"/>
              <a:pathLst>
                <a:path w="130" h="84">
                  <a:moveTo>
                    <a:pt x="0" y="50"/>
                  </a:moveTo>
                  <a:lnTo>
                    <a:pt x="5" y="84"/>
                  </a:lnTo>
                  <a:lnTo>
                    <a:pt x="130" y="0"/>
                  </a:lnTo>
                  <a:lnTo>
                    <a:pt x="37" y="27"/>
                  </a:lnTo>
                  <a:lnTo>
                    <a:pt x="0" y="5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09" name="Freeform 355">
              <a:extLst>
                <a:ext uri="{FF2B5EF4-FFF2-40B4-BE49-F238E27FC236}">
                  <a16:creationId xmlns:a16="http://schemas.microsoft.com/office/drawing/2014/main" id="{AFFC64FD-64D9-88D3-7F3B-6ABE9B2BFDE2}"/>
                </a:ext>
              </a:extLst>
            </p:cNvPr>
            <p:cNvSpPr>
              <a:spLocks/>
            </p:cNvSpPr>
            <p:nvPr/>
          </p:nvSpPr>
          <p:spPr bwMode="auto">
            <a:xfrm>
              <a:off x="4678651" y="3935274"/>
              <a:ext cx="34397" cy="85860"/>
            </a:xfrm>
            <a:custGeom>
              <a:avLst/>
              <a:gdLst>
                <a:gd name="T0" fmla="*/ 0 w 47"/>
                <a:gd name="T1" fmla="*/ 1 h 131"/>
                <a:gd name="T2" fmla="*/ 0 w 47"/>
                <a:gd name="T3" fmla="*/ 2 h 131"/>
                <a:gd name="T4" fmla="*/ 1 w 47"/>
                <a:gd name="T5" fmla="*/ 3 h 131"/>
                <a:gd name="T6" fmla="*/ 1 w 47"/>
                <a:gd name="T7" fmla="*/ 2 h 131"/>
                <a:gd name="T8" fmla="*/ 1 w 47"/>
                <a:gd name="T9" fmla="*/ 1 h 131"/>
                <a:gd name="T10" fmla="*/ 1 w 47"/>
                <a:gd name="T11" fmla="*/ 1 h 131"/>
                <a:gd name="T12" fmla="*/ 0 w 47"/>
                <a:gd name="T13" fmla="*/ 1 h 131"/>
                <a:gd name="T14" fmla="*/ 1 w 47"/>
                <a:gd name="T15" fmla="*/ 0 h 131"/>
                <a:gd name="T16" fmla="*/ 0 w 47"/>
                <a:gd name="T17" fmla="*/ 1 h 13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7"/>
                <a:gd name="T28" fmla="*/ 0 h 131"/>
                <a:gd name="T29" fmla="*/ 47 w 47"/>
                <a:gd name="T30" fmla="*/ 131 h 13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7" h="131">
                  <a:moveTo>
                    <a:pt x="0" y="45"/>
                  </a:moveTo>
                  <a:lnTo>
                    <a:pt x="12" y="105"/>
                  </a:lnTo>
                  <a:lnTo>
                    <a:pt x="37" y="131"/>
                  </a:lnTo>
                  <a:lnTo>
                    <a:pt x="19" y="76"/>
                  </a:lnTo>
                  <a:lnTo>
                    <a:pt x="47" y="69"/>
                  </a:lnTo>
                  <a:lnTo>
                    <a:pt x="45" y="27"/>
                  </a:lnTo>
                  <a:lnTo>
                    <a:pt x="12" y="53"/>
                  </a:lnTo>
                  <a:lnTo>
                    <a:pt x="24" y="0"/>
                  </a:lnTo>
                  <a:lnTo>
                    <a:pt x="0" y="4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10" name="Freeform 356">
              <a:extLst>
                <a:ext uri="{FF2B5EF4-FFF2-40B4-BE49-F238E27FC236}">
                  <a16:creationId xmlns:a16="http://schemas.microsoft.com/office/drawing/2014/main" id="{9619ABF8-A3AD-CE11-8489-92287791C3E9}"/>
                </a:ext>
              </a:extLst>
            </p:cNvPr>
            <p:cNvSpPr>
              <a:spLocks/>
            </p:cNvSpPr>
            <p:nvPr/>
          </p:nvSpPr>
          <p:spPr bwMode="auto">
            <a:xfrm>
              <a:off x="4693393" y="4076826"/>
              <a:ext cx="76165" cy="27846"/>
            </a:xfrm>
            <a:custGeom>
              <a:avLst/>
              <a:gdLst>
                <a:gd name="T0" fmla="*/ 0 w 109"/>
                <a:gd name="T1" fmla="*/ 0 h 42"/>
                <a:gd name="T2" fmla="*/ 1 w 109"/>
                <a:gd name="T3" fmla="*/ 0 h 42"/>
                <a:gd name="T4" fmla="*/ 3 w 109"/>
                <a:gd name="T5" fmla="*/ 1 h 42"/>
                <a:gd name="T6" fmla="*/ 0 w 109"/>
                <a:gd name="T7" fmla="*/ 0 h 42"/>
                <a:gd name="T8" fmla="*/ 0 60000 65536"/>
                <a:gd name="T9" fmla="*/ 0 60000 65536"/>
                <a:gd name="T10" fmla="*/ 0 60000 65536"/>
                <a:gd name="T11" fmla="*/ 0 60000 65536"/>
                <a:gd name="T12" fmla="*/ 0 w 109"/>
                <a:gd name="T13" fmla="*/ 0 h 42"/>
                <a:gd name="T14" fmla="*/ 109 w 109"/>
                <a:gd name="T15" fmla="*/ 42 h 42"/>
              </a:gdLst>
              <a:ahLst/>
              <a:cxnLst>
                <a:cxn ang="T8">
                  <a:pos x="T0" y="T1"/>
                </a:cxn>
                <a:cxn ang="T9">
                  <a:pos x="T2" y="T3"/>
                </a:cxn>
                <a:cxn ang="T10">
                  <a:pos x="T4" y="T5"/>
                </a:cxn>
                <a:cxn ang="T11">
                  <a:pos x="T6" y="T7"/>
                </a:cxn>
              </a:cxnLst>
              <a:rect l="T12" t="T13" r="T14" b="T15"/>
              <a:pathLst>
                <a:path w="109" h="42">
                  <a:moveTo>
                    <a:pt x="0" y="15"/>
                  </a:moveTo>
                  <a:lnTo>
                    <a:pt x="60" y="0"/>
                  </a:lnTo>
                  <a:lnTo>
                    <a:pt x="109" y="42"/>
                  </a:lnTo>
                  <a:lnTo>
                    <a:pt x="0" y="1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11" name="Freeform 357">
              <a:extLst>
                <a:ext uri="{FF2B5EF4-FFF2-40B4-BE49-F238E27FC236}">
                  <a16:creationId xmlns:a16="http://schemas.microsoft.com/office/drawing/2014/main" id="{AF6A3FE1-F3E5-0798-8309-51F29ABBD13A}"/>
                </a:ext>
              </a:extLst>
            </p:cNvPr>
            <p:cNvSpPr>
              <a:spLocks/>
            </p:cNvSpPr>
            <p:nvPr/>
          </p:nvSpPr>
          <p:spPr bwMode="auto">
            <a:xfrm>
              <a:off x="4772014" y="4009531"/>
              <a:ext cx="280090" cy="252936"/>
            </a:xfrm>
            <a:custGeom>
              <a:avLst/>
              <a:gdLst>
                <a:gd name="T0" fmla="*/ 0 w 400"/>
                <a:gd name="T1" fmla="*/ 1 h 384"/>
                <a:gd name="T2" fmla="*/ 1 w 400"/>
                <a:gd name="T3" fmla="*/ 2 h 384"/>
                <a:gd name="T4" fmla="*/ 3 w 400"/>
                <a:gd name="T5" fmla="*/ 2 h 384"/>
                <a:gd name="T6" fmla="*/ 1 w 400"/>
                <a:gd name="T7" fmla="*/ 2 h 384"/>
                <a:gd name="T8" fmla="*/ 2 w 400"/>
                <a:gd name="T9" fmla="*/ 4 h 384"/>
                <a:gd name="T10" fmla="*/ 3 w 400"/>
                <a:gd name="T11" fmla="*/ 3 h 384"/>
                <a:gd name="T12" fmla="*/ 3 w 400"/>
                <a:gd name="T13" fmla="*/ 4 h 384"/>
                <a:gd name="T14" fmla="*/ 7 w 400"/>
                <a:gd name="T15" fmla="*/ 5 h 384"/>
                <a:gd name="T16" fmla="*/ 7 w 400"/>
                <a:gd name="T17" fmla="*/ 7 h 384"/>
                <a:gd name="T18" fmla="*/ 7 w 400"/>
                <a:gd name="T19" fmla="*/ 7 h 384"/>
                <a:gd name="T20" fmla="*/ 6 w 400"/>
                <a:gd name="T21" fmla="*/ 8 h 384"/>
                <a:gd name="T22" fmla="*/ 8 w 400"/>
                <a:gd name="T23" fmla="*/ 8 h 384"/>
                <a:gd name="T24" fmla="*/ 9 w 400"/>
                <a:gd name="T25" fmla="*/ 9 h 384"/>
                <a:gd name="T26" fmla="*/ 9 w 400"/>
                <a:gd name="T27" fmla="*/ 2 h 384"/>
                <a:gd name="T28" fmla="*/ 6 w 400"/>
                <a:gd name="T29" fmla="*/ 1 h 384"/>
                <a:gd name="T30" fmla="*/ 4 w 400"/>
                <a:gd name="T31" fmla="*/ 3 h 384"/>
                <a:gd name="T32" fmla="*/ 3 w 400"/>
                <a:gd name="T33" fmla="*/ 2 h 384"/>
                <a:gd name="T34" fmla="*/ 3 w 400"/>
                <a:gd name="T35" fmla="*/ 0 h 384"/>
                <a:gd name="T36" fmla="*/ 1 w 400"/>
                <a:gd name="T37" fmla="*/ 0 h 384"/>
                <a:gd name="T38" fmla="*/ 0 w 400"/>
                <a:gd name="T39" fmla="*/ 1 h 3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400"/>
                <a:gd name="T61" fmla="*/ 0 h 384"/>
                <a:gd name="T62" fmla="*/ 400 w 400"/>
                <a:gd name="T63" fmla="*/ 384 h 38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400" h="384">
                  <a:moveTo>
                    <a:pt x="0" y="47"/>
                  </a:moveTo>
                  <a:lnTo>
                    <a:pt x="62" y="84"/>
                  </a:lnTo>
                  <a:lnTo>
                    <a:pt x="118" y="76"/>
                  </a:lnTo>
                  <a:lnTo>
                    <a:pt x="42" y="103"/>
                  </a:lnTo>
                  <a:lnTo>
                    <a:pt x="81" y="164"/>
                  </a:lnTo>
                  <a:lnTo>
                    <a:pt x="114" y="112"/>
                  </a:lnTo>
                  <a:lnTo>
                    <a:pt x="140" y="164"/>
                  </a:lnTo>
                  <a:lnTo>
                    <a:pt x="282" y="223"/>
                  </a:lnTo>
                  <a:lnTo>
                    <a:pt x="315" y="315"/>
                  </a:lnTo>
                  <a:lnTo>
                    <a:pt x="289" y="312"/>
                  </a:lnTo>
                  <a:lnTo>
                    <a:pt x="266" y="356"/>
                  </a:lnTo>
                  <a:lnTo>
                    <a:pt x="352" y="334"/>
                  </a:lnTo>
                  <a:lnTo>
                    <a:pt x="400" y="384"/>
                  </a:lnTo>
                  <a:lnTo>
                    <a:pt x="394" y="99"/>
                  </a:lnTo>
                  <a:lnTo>
                    <a:pt x="271" y="47"/>
                  </a:lnTo>
                  <a:lnTo>
                    <a:pt x="171" y="130"/>
                  </a:lnTo>
                  <a:lnTo>
                    <a:pt x="133" y="89"/>
                  </a:lnTo>
                  <a:lnTo>
                    <a:pt x="119" y="19"/>
                  </a:lnTo>
                  <a:lnTo>
                    <a:pt x="62" y="0"/>
                  </a:lnTo>
                  <a:lnTo>
                    <a:pt x="0" y="4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12" name="Freeform 358">
              <a:extLst>
                <a:ext uri="{FF2B5EF4-FFF2-40B4-BE49-F238E27FC236}">
                  <a16:creationId xmlns:a16="http://schemas.microsoft.com/office/drawing/2014/main" id="{86BC2FDB-44D9-547B-151D-301BAAA0F10B}"/>
                </a:ext>
              </a:extLst>
            </p:cNvPr>
            <p:cNvSpPr>
              <a:spLocks/>
            </p:cNvSpPr>
            <p:nvPr/>
          </p:nvSpPr>
          <p:spPr bwMode="auto">
            <a:xfrm>
              <a:off x="4779385" y="4204453"/>
              <a:ext cx="14741" cy="23205"/>
            </a:xfrm>
            <a:custGeom>
              <a:avLst/>
              <a:gdLst>
                <a:gd name="T0" fmla="*/ 0 w 19"/>
                <a:gd name="T1" fmla="*/ 1 h 33"/>
                <a:gd name="T2" fmla="*/ 0 w 19"/>
                <a:gd name="T3" fmla="*/ 0 h 33"/>
                <a:gd name="T4" fmla="*/ 1 w 19"/>
                <a:gd name="T5" fmla="*/ 1 h 33"/>
                <a:gd name="T6" fmla="*/ 0 w 19"/>
                <a:gd name="T7" fmla="*/ 1 h 33"/>
                <a:gd name="T8" fmla="*/ 0 60000 65536"/>
                <a:gd name="T9" fmla="*/ 0 60000 65536"/>
                <a:gd name="T10" fmla="*/ 0 60000 65536"/>
                <a:gd name="T11" fmla="*/ 0 60000 65536"/>
                <a:gd name="T12" fmla="*/ 0 w 19"/>
                <a:gd name="T13" fmla="*/ 0 h 33"/>
                <a:gd name="T14" fmla="*/ 19 w 19"/>
                <a:gd name="T15" fmla="*/ 33 h 33"/>
              </a:gdLst>
              <a:ahLst/>
              <a:cxnLst>
                <a:cxn ang="T8">
                  <a:pos x="T0" y="T1"/>
                </a:cxn>
                <a:cxn ang="T9">
                  <a:pos x="T2" y="T3"/>
                </a:cxn>
                <a:cxn ang="T10">
                  <a:pos x="T4" y="T5"/>
                </a:cxn>
                <a:cxn ang="T11">
                  <a:pos x="T6" y="T7"/>
                </a:cxn>
              </a:cxnLst>
              <a:rect l="T12" t="T13" r="T14" b="T15"/>
              <a:pathLst>
                <a:path w="19" h="33">
                  <a:moveTo>
                    <a:pt x="0" y="33"/>
                  </a:moveTo>
                  <a:lnTo>
                    <a:pt x="11" y="0"/>
                  </a:lnTo>
                  <a:lnTo>
                    <a:pt x="19" y="18"/>
                  </a:lnTo>
                  <a:lnTo>
                    <a:pt x="0" y="3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13" name="Freeform 359">
              <a:extLst>
                <a:ext uri="{FF2B5EF4-FFF2-40B4-BE49-F238E27FC236}">
                  <a16:creationId xmlns:a16="http://schemas.microsoft.com/office/drawing/2014/main" id="{525BCB3F-925F-F7FB-2ACC-791A10EDA965}"/>
                </a:ext>
              </a:extLst>
            </p:cNvPr>
            <p:cNvSpPr>
              <a:spLocks/>
            </p:cNvSpPr>
            <p:nvPr/>
          </p:nvSpPr>
          <p:spPr bwMode="auto">
            <a:xfrm>
              <a:off x="2452663" y="2770374"/>
              <a:ext cx="511043" cy="480347"/>
            </a:xfrm>
            <a:custGeom>
              <a:avLst/>
              <a:gdLst>
                <a:gd name="T0" fmla="*/ 0 w 730"/>
                <a:gd name="T1" fmla="*/ 1 h 725"/>
                <a:gd name="T2" fmla="*/ 1 w 730"/>
                <a:gd name="T3" fmla="*/ 0 h 725"/>
                <a:gd name="T4" fmla="*/ 2 w 730"/>
                <a:gd name="T5" fmla="*/ 1 h 725"/>
                <a:gd name="T6" fmla="*/ 3 w 730"/>
                <a:gd name="T7" fmla="*/ 0 h 725"/>
                <a:gd name="T8" fmla="*/ 4 w 730"/>
                <a:gd name="T9" fmla="*/ 1 h 725"/>
                <a:gd name="T10" fmla="*/ 4 w 730"/>
                <a:gd name="T11" fmla="*/ 1 h 725"/>
                <a:gd name="T12" fmla="*/ 5 w 730"/>
                <a:gd name="T13" fmla="*/ 3 h 725"/>
                <a:gd name="T14" fmla="*/ 7 w 730"/>
                <a:gd name="T15" fmla="*/ 4 h 725"/>
                <a:gd name="T16" fmla="*/ 9 w 730"/>
                <a:gd name="T17" fmla="*/ 3 h 725"/>
                <a:gd name="T18" fmla="*/ 9 w 730"/>
                <a:gd name="T19" fmla="*/ 3 h 725"/>
                <a:gd name="T20" fmla="*/ 11 w 730"/>
                <a:gd name="T21" fmla="*/ 2 h 725"/>
                <a:gd name="T22" fmla="*/ 15 w 730"/>
                <a:gd name="T23" fmla="*/ 4 h 725"/>
                <a:gd name="T24" fmla="*/ 15 w 730"/>
                <a:gd name="T25" fmla="*/ 5 h 725"/>
                <a:gd name="T26" fmla="*/ 15 w 730"/>
                <a:gd name="T27" fmla="*/ 7 h 725"/>
                <a:gd name="T28" fmla="*/ 15 w 730"/>
                <a:gd name="T29" fmla="*/ 9 h 725"/>
                <a:gd name="T30" fmla="*/ 15 w 730"/>
                <a:gd name="T31" fmla="*/ 10 h 725"/>
                <a:gd name="T32" fmla="*/ 15 w 730"/>
                <a:gd name="T33" fmla="*/ 12 h 725"/>
                <a:gd name="T34" fmla="*/ 17 w 730"/>
                <a:gd name="T35" fmla="*/ 15 h 725"/>
                <a:gd name="T36" fmla="*/ 15 w 730"/>
                <a:gd name="T37" fmla="*/ 17 h 725"/>
                <a:gd name="T38" fmla="*/ 12 w 730"/>
                <a:gd name="T39" fmla="*/ 16 h 725"/>
                <a:gd name="T40" fmla="*/ 11 w 730"/>
                <a:gd name="T41" fmla="*/ 15 h 725"/>
                <a:gd name="T42" fmla="*/ 8 w 730"/>
                <a:gd name="T43" fmla="*/ 15 h 725"/>
                <a:gd name="T44" fmla="*/ 7 w 730"/>
                <a:gd name="T45" fmla="*/ 14 h 725"/>
                <a:gd name="T46" fmla="*/ 5 w 730"/>
                <a:gd name="T47" fmla="*/ 11 h 725"/>
                <a:gd name="T48" fmla="*/ 4 w 730"/>
                <a:gd name="T49" fmla="*/ 11 h 725"/>
                <a:gd name="T50" fmla="*/ 4 w 730"/>
                <a:gd name="T51" fmla="*/ 11 h 725"/>
                <a:gd name="T52" fmla="*/ 3 w 730"/>
                <a:gd name="T53" fmla="*/ 9 h 725"/>
                <a:gd name="T54" fmla="*/ 1 w 730"/>
                <a:gd name="T55" fmla="*/ 7 h 725"/>
                <a:gd name="T56" fmla="*/ 2 w 730"/>
                <a:gd name="T57" fmla="*/ 5 h 725"/>
                <a:gd name="T58" fmla="*/ 1 w 730"/>
                <a:gd name="T59" fmla="*/ 5 h 725"/>
                <a:gd name="T60" fmla="*/ 1 w 730"/>
                <a:gd name="T61" fmla="*/ 3 h 725"/>
                <a:gd name="T62" fmla="*/ 0 w 730"/>
                <a:gd name="T63" fmla="*/ 1 h 72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30"/>
                <a:gd name="T97" fmla="*/ 0 h 725"/>
                <a:gd name="T98" fmla="*/ 730 w 730"/>
                <a:gd name="T99" fmla="*/ 725 h 72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30" h="725">
                  <a:moveTo>
                    <a:pt x="0" y="24"/>
                  </a:moveTo>
                  <a:lnTo>
                    <a:pt x="20" y="0"/>
                  </a:lnTo>
                  <a:lnTo>
                    <a:pt x="76" y="54"/>
                  </a:lnTo>
                  <a:lnTo>
                    <a:pt x="144" y="10"/>
                  </a:lnTo>
                  <a:lnTo>
                    <a:pt x="153" y="53"/>
                  </a:lnTo>
                  <a:lnTo>
                    <a:pt x="185" y="68"/>
                  </a:lnTo>
                  <a:lnTo>
                    <a:pt x="193" y="114"/>
                  </a:lnTo>
                  <a:lnTo>
                    <a:pt x="292" y="166"/>
                  </a:lnTo>
                  <a:lnTo>
                    <a:pt x="383" y="150"/>
                  </a:lnTo>
                  <a:lnTo>
                    <a:pt x="374" y="123"/>
                  </a:lnTo>
                  <a:lnTo>
                    <a:pt x="497" y="77"/>
                  </a:lnTo>
                  <a:lnTo>
                    <a:pt x="653" y="158"/>
                  </a:lnTo>
                  <a:lnTo>
                    <a:pt x="655" y="204"/>
                  </a:lnTo>
                  <a:lnTo>
                    <a:pt x="630" y="287"/>
                  </a:lnTo>
                  <a:lnTo>
                    <a:pt x="636" y="406"/>
                  </a:lnTo>
                  <a:lnTo>
                    <a:pt x="672" y="441"/>
                  </a:lnTo>
                  <a:lnTo>
                    <a:pt x="644" y="499"/>
                  </a:lnTo>
                  <a:lnTo>
                    <a:pt x="730" y="632"/>
                  </a:lnTo>
                  <a:lnTo>
                    <a:pt x="671" y="725"/>
                  </a:lnTo>
                  <a:lnTo>
                    <a:pt x="510" y="693"/>
                  </a:lnTo>
                  <a:lnTo>
                    <a:pt x="474" y="633"/>
                  </a:lnTo>
                  <a:lnTo>
                    <a:pt x="361" y="655"/>
                  </a:lnTo>
                  <a:lnTo>
                    <a:pt x="279" y="597"/>
                  </a:lnTo>
                  <a:lnTo>
                    <a:pt x="223" y="484"/>
                  </a:lnTo>
                  <a:lnTo>
                    <a:pt x="183" y="468"/>
                  </a:lnTo>
                  <a:lnTo>
                    <a:pt x="171" y="490"/>
                  </a:lnTo>
                  <a:lnTo>
                    <a:pt x="121" y="377"/>
                  </a:lnTo>
                  <a:lnTo>
                    <a:pt x="50" y="310"/>
                  </a:lnTo>
                  <a:lnTo>
                    <a:pt x="82" y="204"/>
                  </a:lnTo>
                  <a:lnTo>
                    <a:pt x="52" y="192"/>
                  </a:lnTo>
                  <a:lnTo>
                    <a:pt x="28" y="134"/>
                  </a:lnTo>
                  <a:lnTo>
                    <a:pt x="0" y="2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14" name="Freeform 360">
              <a:extLst>
                <a:ext uri="{FF2B5EF4-FFF2-40B4-BE49-F238E27FC236}">
                  <a16:creationId xmlns:a16="http://schemas.microsoft.com/office/drawing/2014/main" id="{EC61FBCC-87B2-F0E2-FD29-6D30E95EB66B}"/>
                </a:ext>
              </a:extLst>
            </p:cNvPr>
            <p:cNvSpPr>
              <a:spLocks/>
            </p:cNvSpPr>
            <p:nvPr/>
          </p:nvSpPr>
          <p:spPr bwMode="auto">
            <a:xfrm>
              <a:off x="2305247" y="2860874"/>
              <a:ext cx="267807" cy="264538"/>
            </a:xfrm>
            <a:custGeom>
              <a:avLst/>
              <a:gdLst>
                <a:gd name="T0" fmla="*/ 0 w 379"/>
                <a:gd name="T1" fmla="*/ 5 h 402"/>
                <a:gd name="T2" fmla="*/ 0 w 379"/>
                <a:gd name="T3" fmla="*/ 6 h 402"/>
                <a:gd name="T4" fmla="*/ 5 w 379"/>
                <a:gd name="T5" fmla="*/ 8 h 402"/>
                <a:gd name="T6" fmla="*/ 5 w 379"/>
                <a:gd name="T7" fmla="*/ 9 h 402"/>
                <a:gd name="T8" fmla="*/ 6 w 379"/>
                <a:gd name="T9" fmla="*/ 9 h 402"/>
                <a:gd name="T10" fmla="*/ 7 w 379"/>
                <a:gd name="T11" fmla="*/ 9 h 402"/>
                <a:gd name="T12" fmla="*/ 9 w 379"/>
                <a:gd name="T13" fmla="*/ 8 h 402"/>
                <a:gd name="T14" fmla="*/ 9 w 379"/>
                <a:gd name="T15" fmla="*/ 8 h 402"/>
                <a:gd name="T16" fmla="*/ 8 w 379"/>
                <a:gd name="T17" fmla="*/ 6 h 402"/>
                <a:gd name="T18" fmla="*/ 6 w 379"/>
                <a:gd name="T19" fmla="*/ 4 h 402"/>
                <a:gd name="T20" fmla="*/ 7 w 379"/>
                <a:gd name="T21" fmla="*/ 2 h 402"/>
                <a:gd name="T22" fmla="*/ 6 w 379"/>
                <a:gd name="T23" fmla="*/ 1 h 402"/>
                <a:gd name="T24" fmla="*/ 6 w 379"/>
                <a:gd name="T25" fmla="*/ 0 h 402"/>
                <a:gd name="T26" fmla="*/ 3 w 379"/>
                <a:gd name="T27" fmla="*/ 0 h 402"/>
                <a:gd name="T28" fmla="*/ 3 w 379"/>
                <a:gd name="T29" fmla="*/ 1 h 402"/>
                <a:gd name="T30" fmla="*/ 2 w 379"/>
                <a:gd name="T31" fmla="*/ 3 h 402"/>
                <a:gd name="T32" fmla="*/ 0 w 379"/>
                <a:gd name="T33" fmla="*/ 5 h 40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79"/>
                <a:gd name="T52" fmla="*/ 0 h 402"/>
                <a:gd name="T53" fmla="*/ 379 w 379"/>
                <a:gd name="T54" fmla="*/ 402 h 40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79" h="402">
                  <a:moveTo>
                    <a:pt x="0" y="195"/>
                  </a:moveTo>
                  <a:lnTo>
                    <a:pt x="18" y="253"/>
                  </a:lnTo>
                  <a:lnTo>
                    <a:pt x="191" y="342"/>
                  </a:lnTo>
                  <a:lnTo>
                    <a:pt x="192" y="373"/>
                  </a:lnTo>
                  <a:lnTo>
                    <a:pt x="235" y="396"/>
                  </a:lnTo>
                  <a:lnTo>
                    <a:pt x="301" y="402"/>
                  </a:lnTo>
                  <a:lnTo>
                    <a:pt x="360" y="360"/>
                  </a:lnTo>
                  <a:lnTo>
                    <a:pt x="379" y="356"/>
                  </a:lnTo>
                  <a:lnTo>
                    <a:pt x="329" y="243"/>
                  </a:lnTo>
                  <a:lnTo>
                    <a:pt x="258" y="176"/>
                  </a:lnTo>
                  <a:lnTo>
                    <a:pt x="290" y="70"/>
                  </a:lnTo>
                  <a:lnTo>
                    <a:pt x="260" y="58"/>
                  </a:lnTo>
                  <a:lnTo>
                    <a:pt x="236" y="0"/>
                  </a:lnTo>
                  <a:lnTo>
                    <a:pt x="151" y="4"/>
                  </a:lnTo>
                  <a:lnTo>
                    <a:pt x="109" y="41"/>
                  </a:lnTo>
                  <a:lnTo>
                    <a:pt x="93" y="139"/>
                  </a:lnTo>
                  <a:lnTo>
                    <a:pt x="0" y="19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15" name="Freeform 361">
              <a:extLst>
                <a:ext uri="{FF2B5EF4-FFF2-40B4-BE49-F238E27FC236}">
                  <a16:creationId xmlns:a16="http://schemas.microsoft.com/office/drawing/2014/main" id="{3397C02A-18C6-CFAA-02E7-9A985EC1809E}"/>
                </a:ext>
              </a:extLst>
            </p:cNvPr>
            <p:cNvSpPr>
              <a:spLocks/>
            </p:cNvSpPr>
            <p:nvPr/>
          </p:nvSpPr>
          <p:spPr bwMode="auto">
            <a:xfrm>
              <a:off x="1452689" y="2515118"/>
              <a:ext cx="312032" cy="320232"/>
            </a:xfrm>
            <a:custGeom>
              <a:avLst/>
              <a:gdLst>
                <a:gd name="T0" fmla="*/ 0 w 446"/>
                <a:gd name="T1" fmla="*/ 3 h 487"/>
                <a:gd name="T2" fmla="*/ 0 w 446"/>
                <a:gd name="T3" fmla="*/ 1 h 487"/>
                <a:gd name="T4" fmla="*/ 1 w 446"/>
                <a:gd name="T5" fmla="*/ 1 h 487"/>
                <a:gd name="T6" fmla="*/ 2 w 446"/>
                <a:gd name="T7" fmla="*/ 1 h 487"/>
                <a:gd name="T8" fmla="*/ 3 w 446"/>
                <a:gd name="T9" fmla="*/ 0 h 487"/>
                <a:gd name="T10" fmla="*/ 5 w 446"/>
                <a:gd name="T11" fmla="*/ 0 h 487"/>
                <a:gd name="T12" fmla="*/ 6 w 446"/>
                <a:gd name="T13" fmla="*/ 1 h 487"/>
                <a:gd name="T14" fmla="*/ 6 w 446"/>
                <a:gd name="T15" fmla="*/ 2 h 487"/>
                <a:gd name="T16" fmla="*/ 5 w 446"/>
                <a:gd name="T17" fmla="*/ 2 h 487"/>
                <a:gd name="T18" fmla="*/ 5 w 446"/>
                <a:gd name="T19" fmla="*/ 4 h 487"/>
                <a:gd name="T20" fmla="*/ 7 w 446"/>
                <a:gd name="T21" fmla="*/ 6 h 487"/>
                <a:gd name="T22" fmla="*/ 8 w 446"/>
                <a:gd name="T23" fmla="*/ 7 h 487"/>
                <a:gd name="T24" fmla="*/ 8 w 446"/>
                <a:gd name="T25" fmla="*/ 7 h 487"/>
                <a:gd name="T26" fmla="*/ 10 w 446"/>
                <a:gd name="T27" fmla="*/ 9 h 487"/>
                <a:gd name="T28" fmla="*/ 9 w 446"/>
                <a:gd name="T29" fmla="*/ 8 h 487"/>
                <a:gd name="T30" fmla="*/ 9 w 446"/>
                <a:gd name="T31" fmla="*/ 10 h 487"/>
                <a:gd name="T32" fmla="*/ 8 w 446"/>
                <a:gd name="T33" fmla="*/ 11 h 487"/>
                <a:gd name="T34" fmla="*/ 8 w 446"/>
                <a:gd name="T35" fmla="*/ 9 h 487"/>
                <a:gd name="T36" fmla="*/ 4 w 446"/>
                <a:gd name="T37" fmla="*/ 6 h 487"/>
                <a:gd name="T38" fmla="*/ 3 w 446"/>
                <a:gd name="T39" fmla="*/ 4 h 487"/>
                <a:gd name="T40" fmla="*/ 2 w 446"/>
                <a:gd name="T41" fmla="*/ 3 h 487"/>
                <a:gd name="T42" fmla="*/ 1 w 446"/>
                <a:gd name="T43" fmla="*/ 4 h 487"/>
                <a:gd name="T44" fmla="*/ 0 w 446"/>
                <a:gd name="T45" fmla="*/ 3 h 4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446"/>
                <a:gd name="T70" fmla="*/ 0 h 487"/>
                <a:gd name="T71" fmla="*/ 446 w 446"/>
                <a:gd name="T72" fmla="*/ 487 h 487"/>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446" h="487">
                  <a:moveTo>
                    <a:pt x="0" y="122"/>
                  </a:moveTo>
                  <a:lnTo>
                    <a:pt x="11" y="67"/>
                  </a:lnTo>
                  <a:lnTo>
                    <a:pt x="64" y="39"/>
                  </a:lnTo>
                  <a:lnTo>
                    <a:pt x="87" y="65"/>
                  </a:lnTo>
                  <a:lnTo>
                    <a:pt x="141" y="13"/>
                  </a:lnTo>
                  <a:lnTo>
                    <a:pt x="199" y="0"/>
                  </a:lnTo>
                  <a:lnTo>
                    <a:pt x="266" y="35"/>
                  </a:lnTo>
                  <a:lnTo>
                    <a:pt x="266" y="88"/>
                  </a:lnTo>
                  <a:lnTo>
                    <a:pt x="215" y="97"/>
                  </a:lnTo>
                  <a:lnTo>
                    <a:pt x="220" y="164"/>
                  </a:lnTo>
                  <a:lnTo>
                    <a:pt x="305" y="273"/>
                  </a:lnTo>
                  <a:lnTo>
                    <a:pt x="357" y="281"/>
                  </a:lnTo>
                  <a:lnTo>
                    <a:pt x="351" y="302"/>
                  </a:lnTo>
                  <a:lnTo>
                    <a:pt x="446" y="376"/>
                  </a:lnTo>
                  <a:lnTo>
                    <a:pt x="381" y="362"/>
                  </a:lnTo>
                  <a:lnTo>
                    <a:pt x="396" y="433"/>
                  </a:lnTo>
                  <a:lnTo>
                    <a:pt x="357" y="487"/>
                  </a:lnTo>
                  <a:lnTo>
                    <a:pt x="336" y="377"/>
                  </a:lnTo>
                  <a:lnTo>
                    <a:pt x="170" y="254"/>
                  </a:lnTo>
                  <a:lnTo>
                    <a:pt x="131" y="174"/>
                  </a:lnTo>
                  <a:lnTo>
                    <a:pt x="77" y="146"/>
                  </a:lnTo>
                  <a:lnTo>
                    <a:pt x="26" y="181"/>
                  </a:lnTo>
                  <a:lnTo>
                    <a:pt x="0" y="12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16" name="Freeform 362">
              <a:extLst>
                <a:ext uri="{FF2B5EF4-FFF2-40B4-BE49-F238E27FC236}">
                  <a16:creationId xmlns:a16="http://schemas.microsoft.com/office/drawing/2014/main" id="{667BE1A0-2373-C632-88BA-6AE99CD7088F}"/>
                </a:ext>
              </a:extLst>
            </p:cNvPr>
            <p:cNvSpPr>
              <a:spLocks/>
            </p:cNvSpPr>
            <p:nvPr/>
          </p:nvSpPr>
          <p:spPr bwMode="auto">
            <a:xfrm>
              <a:off x="1492001" y="2721644"/>
              <a:ext cx="36854" cy="78897"/>
            </a:xfrm>
            <a:custGeom>
              <a:avLst/>
              <a:gdLst>
                <a:gd name="T0" fmla="*/ 0 w 53"/>
                <a:gd name="T1" fmla="*/ 0 h 119"/>
                <a:gd name="T2" fmla="*/ 0 w 53"/>
                <a:gd name="T3" fmla="*/ 3 h 119"/>
                <a:gd name="T4" fmla="*/ 1 w 53"/>
                <a:gd name="T5" fmla="*/ 3 h 119"/>
                <a:gd name="T6" fmla="*/ 1 w 53"/>
                <a:gd name="T7" fmla="*/ 1 h 119"/>
                <a:gd name="T8" fmla="*/ 1 w 53"/>
                <a:gd name="T9" fmla="*/ 0 h 119"/>
                <a:gd name="T10" fmla="*/ 0 w 53"/>
                <a:gd name="T11" fmla="*/ 0 h 119"/>
                <a:gd name="T12" fmla="*/ 0 60000 65536"/>
                <a:gd name="T13" fmla="*/ 0 60000 65536"/>
                <a:gd name="T14" fmla="*/ 0 60000 65536"/>
                <a:gd name="T15" fmla="*/ 0 60000 65536"/>
                <a:gd name="T16" fmla="*/ 0 60000 65536"/>
                <a:gd name="T17" fmla="*/ 0 60000 65536"/>
                <a:gd name="T18" fmla="*/ 0 w 53"/>
                <a:gd name="T19" fmla="*/ 0 h 119"/>
                <a:gd name="T20" fmla="*/ 53 w 53"/>
                <a:gd name="T21" fmla="*/ 119 h 119"/>
              </a:gdLst>
              <a:ahLst/>
              <a:cxnLst>
                <a:cxn ang="T12">
                  <a:pos x="T0" y="T1"/>
                </a:cxn>
                <a:cxn ang="T13">
                  <a:pos x="T2" y="T3"/>
                </a:cxn>
                <a:cxn ang="T14">
                  <a:pos x="T4" y="T5"/>
                </a:cxn>
                <a:cxn ang="T15">
                  <a:pos x="T6" y="T7"/>
                </a:cxn>
                <a:cxn ang="T16">
                  <a:pos x="T8" y="T9"/>
                </a:cxn>
                <a:cxn ang="T17">
                  <a:pos x="T10" y="T11"/>
                </a:cxn>
              </a:cxnLst>
              <a:rect l="T18" t="T19" r="T20" b="T21"/>
              <a:pathLst>
                <a:path w="53" h="119">
                  <a:moveTo>
                    <a:pt x="0" y="19"/>
                  </a:moveTo>
                  <a:lnTo>
                    <a:pt x="8" y="111"/>
                  </a:lnTo>
                  <a:lnTo>
                    <a:pt x="34" y="119"/>
                  </a:lnTo>
                  <a:lnTo>
                    <a:pt x="53" y="47"/>
                  </a:lnTo>
                  <a:lnTo>
                    <a:pt x="35" y="0"/>
                  </a:lnTo>
                  <a:lnTo>
                    <a:pt x="0" y="1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17" name="Freeform 363">
              <a:extLst>
                <a:ext uri="{FF2B5EF4-FFF2-40B4-BE49-F238E27FC236}">
                  <a16:creationId xmlns:a16="http://schemas.microsoft.com/office/drawing/2014/main" id="{9D726C48-7230-906B-F38E-B3764D2022A5}"/>
                </a:ext>
              </a:extLst>
            </p:cNvPr>
            <p:cNvSpPr>
              <a:spLocks/>
            </p:cNvSpPr>
            <p:nvPr/>
          </p:nvSpPr>
          <p:spPr bwMode="auto">
            <a:xfrm>
              <a:off x="1607477" y="2826067"/>
              <a:ext cx="81079" cy="51051"/>
            </a:xfrm>
            <a:custGeom>
              <a:avLst/>
              <a:gdLst>
                <a:gd name="T0" fmla="*/ 0 w 115"/>
                <a:gd name="T1" fmla="*/ 0 h 76"/>
                <a:gd name="T2" fmla="*/ 2 w 115"/>
                <a:gd name="T3" fmla="*/ 2 h 76"/>
                <a:gd name="T4" fmla="*/ 3 w 115"/>
                <a:gd name="T5" fmla="*/ 0 h 76"/>
                <a:gd name="T6" fmla="*/ 0 w 115"/>
                <a:gd name="T7" fmla="*/ 0 h 76"/>
                <a:gd name="T8" fmla="*/ 0 60000 65536"/>
                <a:gd name="T9" fmla="*/ 0 60000 65536"/>
                <a:gd name="T10" fmla="*/ 0 60000 65536"/>
                <a:gd name="T11" fmla="*/ 0 60000 65536"/>
                <a:gd name="T12" fmla="*/ 0 w 115"/>
                <a:gd name="T13" fmla="*/ 0 h 76"/>
                <a:gd name="T14" fmla="*/ 115 w 115"/>
                <a:gd name="T15" fmla="*/ 76 h 76"/>
              </a:gdLst>
              <a:ahLst/>
              <a:cxnLst>
                <a:cxn ang="T8">
                  <a:pos x="T0" y="T1"/>
                </a:cxn>
                <a:cxn ang="T9">
                  <a:pos x="T2" y="T3"/>
                </a:cxn>
                <a:cxn ang="T10">
                  <a:pos x="T4" y="T5"/>
                </a:cxn>
                <a:cxn ang="T11">
                  <a:pos x="T6" y="T7"/>
                </a:cxn>
              </a:cxnLst>
              <a:rect l="T12" t="T13" r="T14" b="T15"/>
              <a:pathLst>
                <a:path w="115" h="76">
                  <a:moveTo>
                    <a:pt x="0" y="15"/>
                  </a:moveTo>
                  <a:lnTo>
                    <a:pt x="97" y="76"/>
                  </a:lnTo>
                  <a:lnTo>
                    <a:pt x="115" y="0"/>
                  </a:lnTo>
                  <a:lnTo>
                    <a:pt x="0" y="1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18" name="Freeform 364">
              <a:extLst>
                <a:ext uri="{FF2B5EF4-FFF2-40B4-BE49-F238E27FC236}">
                  <a16:creationId xmlns:a16="http://schemas.microsoft.com/office/drawing/2014/main" id="{3F10036F-FD6A-843B-C52C-5ABE598A771A}"/>
                </a:ext>
              </a:extLst>
            </p:cNvPr>
            <p:cNvSpPr>
              <a:spLocks/>
            </p:cNvSpPr>
            <p:nvPr/>
          </p:nvSpPr>
          <p:spPr bwMode="auto">
            <a:xfrm>
              <a:off x="4740075" y="2974580"/>
              <a:ext cx="63881" cy="81218"/>
            </a:xfrm>
            <a:custGeom>
              <a:avLst/>
              <a:gdLst>
                <a:gd name="T0" fmla="*/ 0 w 90"/>
                <a:gd name="T1" fmla="*/ 1 h 124"/>
                <a:gd name="T2" fmla="*/ 0 w 90"/>
                <a:gd name="T3" fmla="*/ 1 h 124"/>
                <a:gd name="T4" fmla="*/ 1 w 90"/>
                <a:gd name="T5" fmla="*/ 1 h 124"/>
                <a:gd name="T6" fmla="*/ 1 w 90"/>
                <a:gd name="T7" fmla="*/ 1 h 124"/>
                <a:gd name="T8" fmla="*/ 1 w 90"/>
                <a:gd name="T9" fmla="*/ 3 h 124"/>
                <a:gd name="T10" fmla="*/ 1 w 90"/>
                <a:gd name="T11" fmla="*/ 3 h 124"/>
                <a:gd name="T12" fmla="*/ 2 w 90"/>
                <a:gd name="T13" fmla="*/ 1 h 124"/>
                <a:gd name="T14" fmla="*/ 2 w 90"/>
                <a:gd name="T15" fmla="*/ 0 h 124"/>
                <a:gd name="T16" fmla="*/ 1 w 90"/>
                <a:gd name="T17" fmla="*/ 0 h 124"/>
                <a:gd name="T18" fmla="*/ 0 w 90"/>
                <a:gd name="T19" fmla="*/ 1 h 12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0"/>
                <a:gd name="T31" fmla="*/ 0 h 124"/>
                <a:gd name="T32" fmla="*/ 90 w 90"/>
                <a:gd name="T33" fmla="*/ 124 h 12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0" h="124">
                  <a:moveTo>
                    <a:pt x="0" y="32"/>
                  </a:moveTo>
                  <a:lnTo>
                    <a:pt x="4" y="64"/>
                  </a:lnTo>
                  <a:lnTo>
                    <a:pt x="25" y="32"/>
                  </a:lnTo>
                  <a:lnTo>
                    <a:pt x="35" y="51"/>
                  </a:lnTo>
                  <a:lnTo>
                    <a:pt x="24" y="124"/>
                  </a:lnTo>
                  <a:lnTo>
                    <a:pt x="64" y="121"/>
                  </a:lnTo>
                  <a:lnTo>
                    <a:pt x="90" y="48"/>
                  </a:lnTo>
                  <a:lnTo>
                    <a:pt x="77" y="5"/>
                  </a:lnTo>
                  <a:lnTo>
                    <a:pt x="36" y="0"/>
                  </a:lnTo>
                  <a:lnTo>
                    <a:pt x="0" y="3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19" name="Freeform 365">
              <a:extLst>
                <a:ext uri="{FF2B5EF4-FFF2-40B4-BE49-F238E27FC236}">
                  <a16:creationId xmlns:a16="http://schemas.microsoft.com/office/drawing/2014/main" id="{8CD3E4F7-F1E8-905B-E48D-39BB32505DAC}"/>
                </a:ext>
              </a:extLst>
            </p:cNvPr>
            <p:cNvSpPr>
              <a:spLocks/>
            </p:cNvSpPr>
            <p:nvPr/>
          </p:nvSpPr>
          <p:spPr bwMode="auto">
            <a:xfrm>
              <a:off x="4772014" y="2719324"/>
              <a:ext cx="302204" cy="266859"/>
            </a:xfrm>
            <a:custGeom>
              <a:avLst/>
              <a:gdLst>
                <a:gd name="T0" fmla="*/ 0 w 433"/>
                <a:gd name="T1" fmla="*/ 9 h 403"/>
                <a:gd name="T2" fmla="*/ 2 w 433"/>
                <a:gd name="T3" fmla="*/ 7 h 403"/>
                <a:gd name="T4" fmla="*/ 4 w 433"/>
                <a:gd name="T5" fmla="*/ 7 h 403"/>
                <a:gd name="T6" fmla="*/ 5 w 433"/>
                <a:gd name="T7" fmla="*/ 5 h 403"/>
                <a:gd name="T8" fmla="*/ 6 w 433"/>
                <a:gd name="T9" fmla="*/ 5 h 403"/>
                <a:gd name="T10" fmla="*/ 6 w 433"/>
                <a:gd name="T11" fmla="*/ 5 h 403"/>
                <a:gd name="T12" fmla="*/ 7 w 433"/>
                <a:gd name="T13" fmla="*/ 5 h 403"/>
                <a:gd name="T14" fmla="*/ 8 w 433"/>
                <a:gd name="T15" fmla="*/ 3 h 403"/>
                <a:gd name="T16" fmla="*/ 8 w 433"/>
                <a:gd name="T17" fmla="*/ 1 h 403"/>
                <a:gd name="T18" fmla="*/ 9 w 433"/>
                <a:gd name="T19" fmla="*/ 1 h 403"/>
                <a:gd name="T20" fmla="*/ 9 w 433"/>
                <a:gd name="T21" fmla="*/ 0 h 403"/>
                <a:gd name="T22" fmla="*/ 9 w 433"/>
                <a:gd name="T23" fmla="*/ 0 h 403"/>
                <a:gd name="T24" fmla="*/ 10 w 433"/>
                <a:gd name="T25" fmla="*/ 2 h 403"/>
                <a:gd name="T26" fmla="*/ 9 w 433"/>
                <a:gd name="T27" fmla="*/ 4 h 403"/>
                <a:gd name="T28" fmla="*/ 9 w 433"/>
                <a:gd name="T29" fmla="*/ 5 h 403"/>
                <a:gd name="T30" fmla="*/ 9 w 433"/>
                <a:gd name="T31" fmla="*/ 7 h 403"/>
                <a:gd name="T32" fmla="*/ 8 w 433"/>
                <a:gd name="T33" fmla="*/ 8 h 403"/>
                <a:gd name="T34" fmla="*/ 8 w 433"/>
                <a:gd name="T35" fmla="*/ 7 h 403"/>
                <a:gd name="T36" fmla="*/ 7 w 433"/>
                <a:gd name="T37" fmla="*/ 8 h 403"/>
                <a:gd name="T38" fmla="*/ 5 w 433"/>
                <a:gd name="T39" fmla="*/ 8 h 403"/>
                <a:gd name="T40" fmla="*/ 5 w 433"/>
                <a:gd name="T41" fmla="*/ 9 h 403"/>
                <a:gd name="T42" fmla="*/ 4 w 433"/>
                <a:gd name="T43" fmla="*/ 9 h 403"/>
                <a:gd name="T44" fmla="*/ 4 w 433"/>
                <a:gd name="T45" fmla="*/ 8 h 403"/>
                <a:gd name="T46" fmla="*/ 0 w 433"/>
                <a:gd name="T47" fmla="*/ 9 h 40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433"/>
                <a:gd name="T73" fmla="*/ 0 h 403"/>
                <a:gd name="T74" fmla="*/ 433 w 433"/>
                <a:gd name="T75" fmla="*/ 403 h 403"/>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433" h="403">
                  <a:moveTo>
                    <a:pt x="0" y="378"/>
                  </a:moveTo>
                  <a:lnTo>
                    <a:pt x="80" y="305"/>
                  </a:lnTo>
                  <a:lnTo>
                    <a:pt x="188" y="305"/>
                  </a:lnTo>
                  <a:lnTo>
                    <a:pt x="232" y="212"/>
                  </a:lnTo>
                  <a:lnTo>
                    <a:pt x="250" y="204"/>
                  </a:lnTo>
                  <a:lnTo>
                    <a:pt x="252" y="239"/>
                  </a:lnTo>
                  <a:lnTo>
                    <a:pt x="299" y="204"/>
                  </a:lnTo>
                  <a:lnTo>
                    <a:pt x="343" y="138"/>
                  </a:lnTo>
                  <a:lnTo>
                    <a:pt x="360" y="21"/>
                  </a:lnTo>
                  <a:lnTo>
                    <a:pt x="394" y="25"/>
                  </a:lnTo>
                  <a:lnTo>
                    <a:pt x="385" y="0"/>
                  </a:lnTo>
                  <a:lnTo>
                    <a:pt x="406" y="1"/>
                  </a:lnTo>
                  <a:lnTo>
                    <a:pt x="433" y="97"/>
                  </a:lnTo>
                  <a:lnTo>
                    <a:pt x="394" y="166"/>
                  </a:lnTo>
                  <a:lnTo>
                    <a:pt x="394" y="227"/>
                  </a:lnTo>
                  <a:lnTo>
                    <a:pt x="367" y="319"/>
                  </a:lnTo>
                  <a:lnTo>
                    <a:pt x="346" y="332"/>
                  </a:lnTo>
                  <a:lnTo>
                    <a:pt x="345" y="297"/>
                  </a:lnTo>
                  <a:lnTo>
                    <a:pt x="284" y="347"/>
                  </a:lnTo>
                  <a:lnTo>
                    <a:pt x="232" y="327"/>
                  </a:lnTo>
                  <a:lnTo>
                    <a:pt x="235" y="368"/>
                  </a:lnTo>
                  <a:lnTo>
                    <a:pt x="188" y="403"/>
                  </a:lnTo>
                  <a:lnTo>
                    <a:pt x="177" y="345"/>
                  </a:lnTo>
                  <a:lnTo>
                    <a:pt x="0" y="37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20" name="Freeform 366">
              <a:extLst>
                <a:ext uri="{FF2B5EF4-FFF2-40B4-BE49-F238E27FC236}">
                  <a16:creationId xmlns:a16="http://schemas.microsoft.com/office/drawing/2014/main" id="{2A0E468E-09B8-73D9-6612-24F0201266C8}"/>
                </a:ext>
              </a:extLst>
            </p:cNvPr>
            <p:cNvSpPr>
              <a:spLocks/>
            </p:cNvSpPr>
            <p:nvPr/>
          </p:nvSpPr>
          <p:spPr bwMode="auto">
            <a:xfrm>
              <a:off x="4806411" y="2962977"/>
              <a:ext cx="63881" cy="48731"/>
            </a:xfrm>
            <a:custGeom>
              <a:avLst/>
              <a:gdLst>
                <a:gd name="T0" fmla="*/ 0 w 88"/>
                <a:gd name="T1" fmla="*/ 1 h 73"/>
                <a:gd name="T2" fmla="*/ 1 w 88"/>
                <a:gd name="T3" fmla="*/ 2 h 73"/>
                <a:gd name="T4" fmla="*/ 2 w 88"/>
                <a:gd name="T5" fmla="*/ 1 h 73"/>
                <a:gd name="T6" fmla="*/ 2 w 88"/>
                <a:gd name="T7" fmla="*/ 0 h 73"/>
                <a:gd name="T8" fmla="*/ 0 w 88"/>
                <a:gd name="T9" fmla="*/ 1 h 73"/>
                <a:gd name="T10" fmla="*/ 0 60000 65536"/>
                <a:gd name="T11" fmla="*/ 0 60000 65536"/>
                <a:gd name="T12" fmla="*/ 0 60000 65536"/>
                <a:gd name="T13" fmla="*/ 0 60000 65536"/>
                <a:gd name="T14" fmla="*/ 0 60000 65536"/>
                <a:gd name="T15" fmla="*/ 0 w 88"/>
                <a:gd name="T16" fmla="*/ 0 h 73"/>
                <a:gd name="T17" fmla="*/ 88 w 88"/>
                <a:gd name="T18" fmla="*/ 73 h 73"/>
              </a:gdLst>
              <a:ahLst/>
              <a:cxnLst>
                <a:cxn ang="T10">
                  <a:pos x="T0" y="T1"/>
                </a:cxn>
                <a:cxn ang="T11">
                  <a:pos x="T2" y="T3"/>
                </a:cxn>
                <a:cxn ang="T12">
                  <a:pos x="T4" y="T5"/>
                </a:cxn>
                <a:cxn ang="T13">
                  <a:pos x="T6" y="T7"/>
                </a:cxn>
                <a:cxn ang="T14">
                  <a:pos x="T8" y="T9"/>
                </a:cxn>
              </a:cxnLst>
              <a:rect l="T15" t="T16" r="T17" b="T18"/>
              <a:pathLst>
                <a:path w="88" h="73">
                  <a:moveTo>
                    <a:pt x="0" y="37"/>
                  </a:moveTo>
                  <a:lnTo>
                    <a:pt x="33" y="73"/>
                  </a:lnTo>
                  <a:lnTo>
                    <a:pt x="83" y="46"/>
                  </a:lnTo>
                  <a:lnTo>
                    <a:pt x="88" y="0"/>
                  </a:lnTo>
                  <a:lnTo>
                    <a:pt x="0" y="3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21" name="Freeform 367">
              <a:extLst>
                <a:ext uri="{FF2B5EF4-FFF2-40B4-BE49-F238E27FC236}">
                  <a16:creationId xmlns:a16="http://schemas.microsoft.com/office/drawing/2014/main" id="{C8AE1887-6BC2-D70C-EB0A-7908885319BD}"/>
                </a:ext>
              </a:extLst>
            </p:cNvPr>
            <p:cNvSpPr>
              <a:spLocks/>
            </p:cNvSpPr>
            <p:nvPr/>
          </p:nvSpPr>
          <p:spPr bwMode="auto">
            <a:xfrm>
              <a:off x="5012795" y="2577772"/>
              <a:ext cx="157244" cy="141552"/>
            </a:xfrm>
            <a:custGeom>
              <a:avLst/>
              <a:gdLst>
                <a:gd name="T0" fmla="*/ 0 w 226"/>
                <a:gd name="T1" fmla="*/ 4 h 214"/>
                <a:gd name="T2" fmla="*/ 0 w 226"/>
                <a:gd name="T3" fmla="*/ 5 h 214"/>
                <a:gd name="T4" fmla="*/ 1 w 226"/>
                <a:gd name="T5" fmla="*/ 5 h 214"/>
                <a:gd name="T6" fmla="*/ 1 w 226"/>
                <a:gd name="T7" fmla="*/ 4 h 214"/>
                <a:gd name="T8" fmla="*/ 3 w 226"/>
                <a:gd name="T9" fmla="*/ 4 h 214"/>
                <a:gd name="T10" fmla="*/ 3 w 226"/>
                <a:gd name="T11" fmla="*/ 3 h 214"/>
                <a:gd name="T12" fmla="*/ 5 w 226"/>
                <a:gd name="T13" fmla="*/ 3 h 214"/>
                <a:gd name="T14" fmla="*/ 5 w 226"/>
                <a:gd name="T15" fmla="*/ 2 h 214"/>
                <a:gd name="T16" fmla="*/ 5 w 226"/>
                <a:gd name="T17" fmla="*/ 1 h 214"/>
                <a:gd name="T18" fmla="*/ 3 w 226"/>
                <a:gd name="T19" fmla="*/ 1 h 214"/>
                <a:gd name="T20" fmla="*/ 2 w 226"/>
                <a:gd name="T21" fmla="*/ 0 h 214"/>
                <a:gd name="T22" fmla="*/ 1 w 226"/>
                <a:gd name="T23" fmla="*/ 3 h 214"/>
                <a:gd name="T24" fmla="*/ 1 w 226"/>
                <a:gd name="T25" fmla="*/ 3 h 214"/>
                <a:gd name="T26" fmla="*/ 0 w 226"/>
                <a:gd name="T27" fmla="*/ 4 h 2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26"/>
                <a:gd name="T43" fmla="*/ 0 h 214"/>
                <a:gd name="T44" fmla="*/ 226 w 226"/>
                <a:gd name="T45" fmla="*/ 214 h 2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26" h="214">
                  <a:moveTo>
                    <a:pt x="0" y="153"/>
                  </a:moveTo>
                  <a:lnTo>
                    <a:pt x="10" y="214"/>
                  </a:lnTo>
                  <a:lnTo>
                    <a:pt x="51" y="192"/>
                  </a:lnTo>
                  <a:lnTo>
                    <a:pt x="23" y="155"/>
                  </a:lnTo>
                  <a:lnTo>
                    <a:pt x="133" y="188"/>
                  </a:lnTo>
                  <a:lnTo>
                    <a:pt x="157" y="138"/>
                  </a:lnTo>
                  <a:lnTo>
                    <a:pt x="226" y="120"/>
                  </a:lnTo>
                  <a:lnTo>
                    <a:pt x="202" y="86"/>
                  </a:lnTo>
                  <a:lnTo>
                    <a:pt x="211" y="58"/>
                  </a:lnTo>
                  <a:lnTo>
                    <a:pt x="150" y="62"/>
                  </a:lnTo>
                  <a:lnTo>
                    <a:pt x="80" y="0"/>
                  </a:lnTo>
                  <a:lnTo>
                    <a:pt x="54" y="122"/>
                  </a:lnTo>
                  <a:lnTo>
                    <a:pt x="22" y="115"/>
                  </a:lnTo>
                  <a:lnTo>
                    <a:pt x="0" y="15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22" name="Freeform 368">
              <a:extLst>
                <a:ext uri="{FF2B5EF4-FFF2-40B4-BE49-F238E27FC236}">
                  <a16:creationId xmlns:a16="http://schemas.microsoft.com/office/drawing/2014/main" id="{7B286C90-8C39-2524-C874-303964C80D14}"/>
                </a:ext>
              </a:extLst>
            </p:cNvPr>
            <p:cNvSpPr>
              <a:spLocks/>
            </p:cNvSpPr>
            <p:nvPr/>
          </p:nvSpPr>
          <p:spPr bwMode="auto">
            <a:xfrm>
              <a:off x="4600030" y="2670592"/>
              <a:ext cx="167072" cy="176360"/>
            </a:xfrm>
            <a:custGeom>
              <a:avLst/>
              <a:gdLst>
                <a:gd name="T0" fmla="*/ 0 w 240"/>
                <a:gd name="T1" fmla="*/ 3 h 268"/>
                <a:gd name="T2" fmla="*/ 1 w 240"/>
                <a:gd name="T3" fmla="*/ 4 h 268"/>
                <a:gd name="T4" fmla="*/ 0 w 240"/>
                <a:gd name="T5" fmla="*/ 6 h 268"/>
                <a:gd name="T6" fmla="*/ 2 w 240"/>
                <a:gd name="T7" fmla="*/ 6 h 268"/>
                <a:gd name="T8" fmla="*/ 3 w 240"/>
                <a:gd name="T9" fmla="*/ 5 h 268"/>
                <a:gd name="T10" fmla="*/ 3 w 240"/>
                <a:gd name="T11" fmla="*/ 4 h 268"/>
                <a:gd name="T12" fmla="*/ 5 w 240"/>
                <a:gd name="T13" fmla="*/ 2 h 268"/>
                <a:gd name="T14" fmla="*/ 5 w 240"/>
                <a:gd name="T15" fmla="*/ 1 h 268"/>
                <a:gd name="T16" fmla="*/ 5 w 240"/>
                <a:gd name="T17" fmla="*/ 0 h 268"/>
                <a:gd name="T18" fmla="*/ 5 w 240"/>
                <a:gd name="T19" fmla="*/ 0 h 268"/>
                <a:gd name="T20" fmla="*/ 3 w 240"/>
                <a:gd name="T21" fmla="*/ 1 h 268"/>
                <a:gd name="T22" fmla="*/ 3 w 240"/>
                <a:gd name="T23" fmla="*/ 2 h 268"/>
                <a:gd name="T24" fmla="*/ 2 w 240"/>
                <a:gd name="T25" fmla="*/ 1 h 268"/>
                <a:gd name="T26" fmla="*/ 0 w 240"/>
                <a:gd name="T27" fmla="*/ 3 h 26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0"/>
                <a:gd name="T43" fmla="*/ 0 h 268"/>
                <a:gd name="T44" fmla="*/ 240 w 240"/>
                <a:gd name="T45" fmla="*/ 268 h 26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0" h="268">
                  <a:moveTo>
                    <a:pt x="0" y="151"/>
                  </a:moveTo>
                  <a:lnTo>
                    <a:pt x="43" y="173"/>
                  </a:lnTo>
                  <a:lnTo>
                    <a:pt x="15" y="251"/>
                  </a:lnTo>
                  <a:lnTo>
                    <a:pt x="84" y="268"/>
                  </a:lnTo>
                  <a:lnTo>
                    <a:pt x="155" y="223"/>
                  </a:lnTo>
                  <a:lnTo>
                    <a:pt x="122" y="159"/>
                  </a:lnTo>
                  <a:lnTo>
                    <a:pt x="202" y="101"/>
                  </a:lnTo>
                  <a:lnTo>
                    <a:pt x="240" y="24"/>
                  </a:lnTo>
                  <a:lnTo>
                    <a:pt x="237" y="13"/>
                  </a:lnTo>
                  <a:lnTo>
                    <a:pt x="223" y="0"/>
                  </a:lnTo>
                  <a:lnTo>
                    <a:pt x="147" y="50"/>
                  </a:lnTo>
                  <a:lnTo>
                    <a:pt x="147" y="77"/>
                  </a:lnTo>
                  <a:lnTo>
                    <a:pt x="94" y="68"/>
                  </a:lnTo>
                  <a:lnTo>
                    <a:pt x="0" y="15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23" name="Freeform 369">
              <a:extLst>
                <a:ext uri="{FF2B5EF4-FFF2-40B4-BE49-F238E27FC236}">
                  <a16:creationId xmlns:a16="http://schemas.microsoft.com/office/drawing/2014/main" id="{21DE1658-15C4-6990-EF34-30F0AF90C32A}"/>
                </a:ext>
              </a:extLst>
            </p:cNvPr>
            <p:cNvSpPr>
              <a:spLocks/>
            </p:cNvSpPr>
            <p:nvPr/>
          </p:nvSpPr>
          <p:spPr bwMode="auto">
            <a:xfrm>
              <a:off x="4649168" y="2816785"/>
              <a:ext cx="88450" cy="141552"/>
            </a:xfrm>
            <a:custGeom>
              <a:avLst/>
              <a:gdLst>
                <a:gd name="T0" fmla="*/ 0 w 128"/>
                <a:gd name="T1" fmla="*/ 5 h 212"/>
                <a:gd name="T2" fmla="*/ 0 w 128"/>
                <a:gd name="T3" fmla="*/ 1 h 212"/>
                <a:gd name="T4" fmla="*/ 2 w 128"/>
                <a:gd name="T5" fmla="*/ 0 h 212"/>
                <a:gd name="T6" fmla="*/ 3 w 128"/>
                <a:gd name="T7" fmla="*/ 3 h 212"/>
                <a:gd name="T8" fmla="*/ 2 w 128"/>
                <a:gd name="T9" fmla="*/ 5 h 212"/>
                <a:gd name="T10" fmla="*/ 0 w 128"/>
                <a:gd name="T11" fmla="*/ 5 h 212"/>
                <a:gd name="T12" fmla="*/ 0 60000 65536"/>
                <a:gd name="T13" fmla="*/ 0 60000 65536"/>
                <a:gd name="T14" fmla="*/ 0 60000 65536"/>
                <a:gd name="T15" fmla="*/ 0 60000 65536"/>
                <a:gd name="T16" fmla="*/ 0 60000 65536"/>
                <a:gd name="T17" fmla="*/ 0 60000 65536"/>
                <a:gd name="T18" fmla="*/ 0 w 128"/>
                <a:gd name="T19" fmla="*/ 0 h 212"/>
                <a:gd name="T20" fmla="*/ 128 w 128"/>
                <a:gd name="T21" fmla="*/ 212 h 212"/>
              </a:gdLst>
              <a:ahLst/>
              <a:cxnLst>
                <a:cxn ang="T12">
                  <a:pos x="T0" y="T1"/>
                </a:cxn>
                <a:cxn ang="T13">
                  <a:pos x="T2" y="T3"/>
                </a:cxn>
                <a:cxn ang="T14">
                  <a:pos x="T4" y="T5"/>
                </a:cxn>
                <a:cxn ang="T15">
                  <a:pos x="T6" y="T7"/>
                </a:cxn>
                <a:cxn ang="T16">
                  <a:pos x="T8" y="T9"/>
                </a:cxn>
                <a:cxn ang="T17">
                  <a:pos x="T10" y="T11"/>
                </a:cxn>
              </a:cxnLst>
              <a:rect l="T18" t="T19" r="T20" b="T21"/>
              <a:pathLst>
                <a:path w="128" h="212">
                  <a:moveTo>
                    <a:pt x="0" y="212"/>
                  </a:moveTo>
                  <a:lnTo>
                    <a:pt x="13" y="45"/>
                  </a:lnTo>
                  <a:lnTo>
                    <a:pt x="84" y="0"/>
                  </a:lnTo>
                  <a:lnTo>
                    <a:pt x="128" y="129"/>
                  </a:lnTo>
                  <a:lnTo>
                    <a:pt x="82" y="189"/>
                  </a:lnTo>
                  <a:lnTo>
                    <a:pt x="0" y="21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24" name="Freeform 370">
              <a:extLst>
                <a:ext uri="{FF2B5EF4-FFF2-40B4-BE49-F238E27FC236}">
                  <a16:creationId xmlns:a16="http://schemas.microsoft.com/office/drawing/2014/main" id="{598FA14F-5DA9-1CCB-F80D-8BBD6DC5C213}"/>
                </a:ext>
              </a:extLst>
            </p:cNvPr>
            <p:cNvSpPr>
              <a:spLocks/>
            </p:cNvSpPr>
            <p:nvPr/>
          </p:nvSpPr>
          <p:spPr bwMode="auto">
            <a:xfrm>
              <a:off x="3953853" y="3331940"/>
              <a:ext cx="191641" cy="243655"/>
            </a:xfrm>
            <a:custGeom>
              <a:avLst/>
              <a:gdLst>
                <a:gd name="T0" fmla="*/ 0 w 274"/>
                <a:gd name="T1" fmla="*/ 2 h 369"/>
                <a:gd name="T2" fmla="*/ 1 w 274"/>
                <a:gd name="T3" fmla="*/ 3 h 369"/>
                <a:gd name="T4" fmla="*/ 1 w 274"/>
                <a:gd name="T5" fmla="*/ 5 h 369"/>
                <a:gd name="T6" fmla="*/ 3 w 274"/>
                <a:gd name="T7" fmla="*/ 4 h 369"/>
                <a:gd name="T8" fmla="*/ 4 w 274"/>
                <a:gd name="T9" fmla="*/ 5 h 369"/>
                <a:gd name="T10" fmla="*/ 5 w 274"/>
                <a:gd name="T11" fmla="*/ 7 h 369"/>
                <a:gd name="T12" fmla="*/ 4 w 274"/>
                <a:gd name="T13" fmla="*/ 9 h 369"/>
                <a:gd name="T14" fmla="*/ 6 w 274"/>
                <a:gd name="T15" fmla="*/ 8 h 369"/>
                <a:gd name="T16" fmla="*/ 5 w 274"/>
                <a:gd name="T17" fmla="*/ 5 h 369"/>
                <a:gd name="T18" fmla="*/ 3 w 274"/>
                <a:gd name="T19" fmla="*/ 3 h 369"/>
                <a:gd name="T20" fmla="*/ 4 w 274"/>
                <a:gd name="T21" fmla="*/ 2 h 369"/>
                <a:gd name="T22" fmla="*/ 3 w 274"/>
                <a:gd name="T23" fmla="*/ 1 h 369"/>
                <a:gd name="T24" fmla="*/ 2 w 274"/>
                <a:gd name="T25" fmla="*/ 0 h 369"/>
                <a:gd name="T26" fmla="*/ 1 w 274"/>
                <a:gd name="T27" fmla="*/ 0 h 369"/>
                <a:gd name="T28" fmla="*/ 1 w 274"/>
                <a:gd name="T29" fmla="*/ 1 h 369"/>
                <a:gd name="T30" fmla="*/ 1 w 274"/>
                <a:gd name="T31" fmla="*/ 1 h 369"/>
                <a:gd name="T32" fmla="*/ 0 w 274"/>
                <a:gd name="T33" fmla="*/ 2 h 36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74"/>
                <a:gd name="T52" fmla="*/ 0 h 369"/>
                <a:gd name="T53" fmla="*/ 274 w 274"/>
                <a:gd name="T54" fmla="*/ 369 h 36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74" h="369">
                  <a:moveTo>
                    <a:pt x="0" y="79"/>
                  </a:moveTo>
                  <a:lnTo>
                    <a:pt x="36" y="132"/>
                  </a:lnTo>
                  <a:lnTo>
                    <a:pt x="25" y="223"/>
                  </a:lnTo>
                  <a:lnTo>
                    <a:pt x="123" y="184"/>
                  </a:lnTo>
                  <a:lnTo>
                    <a:pt x="160" y="223"/>
                  </a:lnTo>
                  <a:lnTo>
                    <a:pt x="198" y="313"/>
                  </a:lnTo>
                  <a:lnTo>
                    <a:pt x="188" y="369"/>
                  </a:lnTo>
                  <a:lnTo>
                    <a:pt x="274" y="353"/>
                  </a:lnTo>
                  <a:lnTo>
                    <a:pt x="231" y="234"/>
                  </a:lnTo>
                  <a:lnTo>
                    <a:pt x="138" y="147"/>
                  </a:lnTo>
                  <a:lnTo>
                    <a:pt x="165" y="94"/>
                  </a:lnTo>
                  <a:lnTo>
                    <a:pt x="112" y="67"/>
                  </a:lnTo>
                  <a:lnTo>
                    <a:pt x="73" y="0"/>
                  </a:lnTo>
                  <a:lnTo>
                    <a:pt x="50" y="1"/>
                  </a:lnTo>
                  <a:lnTo>
                    <a:pt x="52" y="48"/>
                  </a:lnTo>
                  <a:lnTo>
                    <a:pt x="36" y="36"/>
                  </a:lnTo>
                  <a:lnTo>
                    <a:pt x="0" y="7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25" name="Freeform 371">
              <a:extLst>
                <a:ext uri="{FF2B5EF4-FFF2-40B4-BE49-F238E27FC236}">
                  <a16:creationId xmlns:a16="http://schemas.microsoft.com/office/drawing/2014/main" id="{CEEE03C8-59CA-D926-78F0-F8E0485F5810}"/>
                </a:ext>
              </a:extLst>
            </p:cNvPr>
            <p:cNvSpPr>
              <a:spLocks/>
            </p:cNvSpPr>
            <p:nvPr/>
          </p:nvSpPr>
          <p:spPr bwMode="auto">
            <a:xfrm>
              <a:off x="1428120" y="2399092"/>
              <a:ext cx="12285" cy="25526"/>
            </a:xfrm>
            <a:custGeom>
              <a:avLst/>
              <a:gdLst>
                <a:gd name="T0" fmla="*/ 0 w 18"/>
                <a:gd name="T1" fmla="*/ 1 h 38"/>
                <a:gd name="T2" fmla="*/ 0 w 18"/>
                <a:gd name="T3" fmla="*/ 0 h 38"/>
                <a:gd name="T4" fmla="*/ 0 w 18"/>
                <a:gd name="T5" fmla="*/ 1 h 38"/>
                <a:gd name="T6" fmla="*/ 0 w 18"/>
                <a:gd name="T7" fmla="*/ 1 h 38"/>
                <a:gd name="T8" fmla="*/ 0 60000 65536"/>
                <a:gd name="T9" fmla="*/ 0 60000 65536"/>
                <a:gd name="T10" fmla="*/ 0 60000 65536"/>
                <a:gd name="T11" fmla="*/ 0 60000 65536"/>
                <a:gd name="T12" fmla="*/ 0 w 18"/>
                <a:gd name="T13" fmla="*/ 0 h 38"/>
                <a:gd name="T14" fmla="*/ 18 w 18"/>
                <a:gd name="T15" fmla="*/ 38 h 38"/>
              </a:gdLst>
              <a:ahLst/>
              <a:cxnLst>
                <a:cxn ang="T8">
                  <a:pos x="T0" y="T1"/>
                </a:cxn>
                <a:cxn ang="T9">
                  <a:pos x="T2" y="T3"/>
                </a:cxn>
                <a:cxn ang="T10">
                  <a:pos x="T4" y="T5"/>
                </a:cxn>
                <a:cxn ang="T11">
                  <a:pos x="T6" y="T7"/>
                </a:cxn>
              </a:cxnLst>
              <a:rect l="T12" t="T13" r="T14" b="T15"/>
              <a:pathLst>
                <a:path w="18" h="38">
                  <a:moveTo>
                    <a:pt x="0" y="30"/>
                  </a:moveTo>
                  <a:lnTo>
                    <a:pt x="13" y="0"/>
                  </a:lnTo>
                  <a:lnTo>
                    <a:pt x="18" y="38"/>
                  </a:lnTo>
                  <a:lnTo>
                    <a:pt x="0" y="3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26" name="Freeform 372">
              <a:extLst>
                <a:ext uri="{FF2B5EF4-FFF2-40B4-BE49-F238E27FC236}">
                  <a16:creationId xmlns:a16="http://schemas.microsoft.com/office/drawing/2014/main" id="{B1D9179C-8367-B7CF-AFFE-8B3F7FD18BE5}"/>
                </a:ext>
              </a:extLst>
            </p:cNvPr>
            <p:cNvSpPr>
              <a:spLocks/>
            </p:cNvSpPr>
            <p:nvPr/>
          </p:nvSpPr>
          <p:spPr bwMode="auto">
            <a:xfrm>
              <a:off x="3953853" y="3807645"/>
              <a:ext cx="100735" cy="146192"/>
            </a:xfrm>
            <a:custGeom>
              <a:avLst/>
              <a:gdLst>
                <a:gd name="T0" fmla="*/ 0 w 142"/>
                <a:gd name="T1" fmla="*/ 0 h 221"/>
                <a:gd name="T2" fmla="*/ 1 w 142"/>
                <a:gd name="T3" fmla="*/ 0 h 221"/>
                <a:gd name="T4" fmla="*/ 1 w 142"/>
                <a:gd name="T5" fmla="*/ 1 h 221"/>
                <a:gd name="T6" fmla="*/ 2 w 142"/>
                <a:gd name="T7" fmla="*/ 0 h 221"/>
                <a:gd name="T8" fmla="*/ 3 w 142"/>
                <a:gd name="T9" fmla="*/ 1 h 221"/>
                <a:gd name="T10" fmla="*/ 3 w 142"/>
                <a:gd name="T11" fmla="*/ 5 h 221"/>
                <a:gd name="T12" fmla="*/ 3 w 142"/>
                <a:gd name="T13" fmla="*/ 5 h 221"/>
                <a:gd name="T14" fmla="*/ 1 w 142"/>
                <a:gd name="T15" fmla="*/ 4 h 221"/>
                <a:gd name="T16" fmla="*/ 0 w 142"/>
                <a:gd name="T17" fmla="*/ 0 h 2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2"/>
                <a:gd name="T28" fmla="*/ 0 h 221"/>
                <a:gd name="T29" fmla="*/ 142 w 142"/>
                <a:gd name="T30" fmla="*/ 221 h 2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2" h="221">
                  <a:moveTo>
                    <a:pt x="0" y="0"/>
                  </a:moveTo>
                  <a:lnTo>
                    <a:pt x="29" y="0"/>
                  </a:lnTo>
                  <a:lnTo>
                    <a:pt x="38" y="41"/>
                  </a:lnTo>
                  <a:lnTo>
                    <a:pt x="73" y="15"/>
                  </a:lnTo>
                  <a:lnTo>
                    <a:pt x="122" y="65"/>
                  </a:lnTo>
                  <a:lnTo>
                    <a:pt x="142" y="221"/>
                  </a:lnTo>
                  <a:lnTo>
                    <a:pt x="141" y="221"/>
                  </a:lnTo>
                  <a:lnTo>
                    <a:pt x="42" y="156"/>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27" name="Freeform 373">
              <a:extLst>
                <a:ext uri="{FF2B5EF4-FFF2-40B4-BE49-F238E27FC236}">
                  <a16:creationId xmlns:a16="http://schemas.microsoft.com/office/drawing/2014/main" id="{BB6591B9-D4CC-043B-AD37-D7749C6342FE}"/>
                </a:ext>
              </a:extLst>
            </p:cNvPr>
            <p:cNvSpPr>
              <a:spLocks/>
            </p:cNvSpPr>
            <p:nvPr/>
          </p:nvSpPr>
          <p:spPr bwMode="auto">
            <a:xfrm>
              <a:off x="4206919" y="3793722"/>
              <a:ext cx="253066" cy="176360"/>
            </a:xfrm>
            <a:custGeom>
              <a:avLst/>
              <a:gdLst>
                <a:gd name="T0" fmla="*/ 0 w 362"/>
                <a:gd name="T1" fmla="*/ 6 h 264"/>
                <a:gd name="T2" fmla="*/ 1 w 362"/>
                <a:gd name="T3" fmla="*/ 6 h 264"/>
                <a:gd name="T4" fmla="*/ 3 w 362"/>
                <a:gd name="T5" fmla="*/ 6 h 264"/>
                <a:gd name="T6" fmla="*/ 4 w 362"/>
                <a:gd name="T7" fmla="*/ 6 h 264"/>
                <a:gd name="T8" fmla="*/ 5 w 362"/>
                <a:gd name="T9" fmla="*/ 3 h 264"/>
                <a:gd name="T10" fmla="*/ 7 w 362"/>
                <a:gd name="T11" fmla="*/ 3 h 264"/>
                <a:gd name="T12" fmla="*/ 8 w 362"/>
                <a:gd name="T13" fmla="*/ 2 h 264"/>
                <a:gd name="T14" fmla="*/ 7 w 362"/>
                <a:gd name="T15" fmla="*/ 1 h 264"/>
                <a:gd name="T16" fmla="*/ 7 w 362"/>
                <a:gd name="T17" fmla="*/ 0 h 264"/>
                <a:gd name="T18" fmla="*/ 5 w 362"/>
                <a:gd name="T19" fmla="*/ 2 h 264"/>
                <a:gd name="T20" fmla="*/ 4 w 362"/>
                <a:gd name="T21" fmla="*/ 3 h 264"/>
                <a:gd name="T22" fmla="*/ 4 w 362"/>
                <a:gd name="T23" fmla="*/ 3 h 264"/>
                <a:gd name="T24" fmla="*/ 3 w 362"/>
                <a:gd name="T25" fmla="*/ 4 h 264"/>
                <a:gd name="T26" fmla="*/ 2 w 362"/>
                <a:gd name="T27" fmla="*/ 4 h 264"/>
                <a:gd name="T28" fmla="*/ 1 w 362"/>
                <a:gd name="T29" fmla="*/ 6 h 264"/>
                <a:gd name="T30" fmla="*/ 0 w 362"/>
                <a:gd name="T31" fmla="*/ 6 h 26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62"/>
                <a:gd name="T49" fmla="*/ 0 h 264"/>
                <a:gd name="T50" fmla="*/ 362 w 362"/>
                <a:gd name="T51" fmla="*/ 264 h 26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62" h="264">
                  <a:moveTo>
                    <a:pt x="0" y="235"/>
                  </a:moveTo>
                  <a:lnTo>
                    <a:pt x="33" y="264"/>
                  </a:lnTo>
                  <a:lnTo>
                    <a:pt x="143" y="253"/>
                  </a:lnTo>
                  <a:lnTo>
                    <a:pt x="182" y="238"/>
                  </a:lnTo>
                  <a:lnTo>
                    <a:pt x="234" y="115"/>
                  </a:lnTo>
                  <a:lnTo>
                    <a:pt x="299" y="120"/>
                  </a:lnTo>
                  <a:lnTo>
                    <a:pt x="362" y="78"/>
                  </a:lnTo>
                  <a:lnTo>
                    <a:pt x="304" y="45"/>
                  </a:lnTo>
                  <a:lnTo>
                    <a:pt x="284" y="0"/>
                  </a:lnTo>
                  <a:lnTo>
                    <a:pt x="210" y="82"/>
                  </a:lnTo>
                  <a:lnTo>
                    <a:pt x="185" y="128"/>
                  </a:lnTo>
                  <a:lnTo>
                    <a:pt x="163" y="103"/>
                  </a:lnTo>
                  <a:lnTo>
                    <a:pt x="120" y="168"/>
                  </a:lnTo>
                  <a:lnTo>
                    <a:pt x="70" y="177"/>
                  </a:lnTo>
                  <a:lnTo>
                    <a:pt x="56" y="238"/>
                  </a:lnTo>
                  <a:lnTo>
                    <a:pt x="0" y="23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28" name="Freeform 374">
              <a:extLst>
                <a:ext uri="{FF2B5EF4-FFF2-40B4-BE49-F238E27FC236}">
                  <a16:creationId xmlns:a16="http://schemas.microsoft.com/office/drawing/2014/main" id="{5970F946-B503-85BC-387F-38E2AC1BF865}"/>
                </a:ext>
              </a:extLst>
            </p:cNvPr>
            <p:cNvSpPr>
              <a:spLocks/>
            </p:cNvSpPr>
            <p:nvPr/>
          </p:nvSpPr>
          <p:spPr bwMode="auto">
            <a:xfrm>
              <a:off x="3619710" y="2324835"/>
              <a:ext cx="847645" cy="387527"/>
            </a:xfrm>
            <a:custGeom>
              <a:avLst/>
              <a:gdLst>
                <a:gd name="T0" fmla="*/ 0 w 1209"/>
                <a:gd name="T1" fmla="*/ 4 h 587"/>
                <a:gd name="T2" fmla="*/ 1 w 1209"/>
                <a:gd name="T3" fmla="*/ 6 h 587"/>
                <a:gd name="T4" fmla="*/ 2 w 1209"/>
                <a:gd name="T5" fmla="*/ 6 h 587"/>
                <a:gd name="T6" fmla="*/ 3 w 1209"/>
                <a:gd name="T7" fmla="*/ 9 h 587"/>
                <a:gd name="T8" fmla="*/ 7 w 1209"/>
                <a:gd name="T9" fmla="*/ 10 h 587"/>
                <a:gd name="T10" fmla="*/ 8 w 1209"/>
                <a:gd name="T11" fmla="*/ 12 h 587"/>
                <a:gd name="T12" fmla="*/ 11 w 1209"/>
                <a:gd name="T13" fmla="*/ 12 h 587"/>
                <a:gd name="T14" fmla="*/ 15 w 1209"/>
                <a:gd name="T15" fmla="*/ 14 h 587"/>
                <a:gd name="T16" fmla="*/ 20 w 1209"/>
                <a:gd name="T17" fmla="*/ 12 h 587"/>
                <a:gd name="T18" fmla="*/ 21 w 1209"/>
                <a:gd name="T19" fmla="*/ 11 h 587"/>
                <a:gd name="T20" fmla="*/ 21 w 1209"/>
                <a:gd name="T21" fmla="*/ 9 h 587"/>
                <a:gd name="T22" fmla="*/ 23 w 1209"/>
                <a:gd name="T23" fmla="*/ 10 h 587"/>
                <a:gd name="T24" fmla="*/ 26 w 1209"/>
                <a:gd name="T25" fmla="*/ 7 h 587"/>
                <a:gd name="T26" fmla="*/ 28 w 1209"/>
                <a:gd name="T27" fmla="*/ 7 h 587"/>
                <a:gd name="T28" fmla="*/ 27 w 1209"/>
                <a:gd name="T29" fmla="*/ 5 h 587"/>
                <a:gd name="T30" fmla="*/ 25 w 1209"/>
                <a:gd name="T31" fmla="*/ 6 h 587"/>
                <a:gd name="T32" fmla="*/ 25 w 1209"/>
                <a:gd name="T33" fmla="*/ 4 h 587"/>
                <a:gd name="T34" fmla="*/ 25 w 1209"/>
                <a:gd name="T35" fmla="*/ 3 h 587"/>
                <a:gd name="T36" fmla="*/ 24 w 1209"/>
                <a:gd name="T37" fmla="*/ 3 h 587"/>
                <a:gd name="T38" fmla="*/ 19 w 1209"/>
                <a:gd name="T39" fmla="*/ 4 h 587"/>
                <a:gd name="T40" fmla="*/ 16 w 1209"/>
                <a:gd name="T41" fmla="*/ 2 h 587"/>
                <a:gd name="T42" fmla="*/ 13 w 1209"/>
                <a:gd name="T43" fmla="*/ 2 h 587"/>
                <a:gd name="T44" fmla="*/ 13 w 1209"/>
                <a:gd name="T45" fmla="*/ 1 h 587"/>
                <a:gd name="T46" fmla="*/ 10 w 1209"/>
                <a:gd name="T47" fmla="*/ 0 h 587"/>
                <a:gd name="T48" fmla="*/ 9 w 1209"/>
                <a:gd name="T49" fmla="*/ 1 h 587"/>
                <a:gd name="T50" fmla="*/ 9 w 1209"/>
                <a:gd name="T51" fmla="*/ 3 h 587"/>
                <a:gd name="T52" fmla="*/ 4 w 1209"/>
                <a:gd name="T53" fmla="*/ 2 h 587"/>
                <a:gd name="T54" fmla="*/ 0 w 1209"/>
                <a:gd name="T55" fmla="*/ 4 h 587"/>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209"/>
                <a:gd name="T85" fmla="*/ 0 h 587"/>
                <a:gd name="T86" fmla="*/ 1209 w 1209"/>
                <a:gd name="T87" fmla="*/ 587 h 587"/>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209" h="587">
                  <a:moveTo>
                    <a:pt x="0" y="184"/>
                  </a:moveTo>
                  <a:lnTo>
                    <a:pt x="39" y="242"/>
                  </a:lnTo>
                  <a:lnTo>
                    <a:pt x="94" y="265"/>
                  </a:lnTo>
                  <a:lnTo>
                    <a:pt x="113" y="389"/>
                  </a:lnTo>
                  <a:lnTo>
                    <a:pt x="282" y="439"/>
                  </a:lnTo>
                  <a:lnTo>
                    <a:pt x="353" y="526"/>
                  </a:lnTo>
                  <a:lnTo>
                    <a:pt x="494" y="522"/>
                  </a:lnTo>
                  <a:lnTo>
                    <a:pt x="651" y="587"/>
                  </a:lnTo>
                  <a:lnTo>
                    <a:pt x="856" y="526"/>
                  </a:lnTo>
                  <a:lnTo>
                    <a:pt x="920" y="477"/>
                  </a:lnTo>
                  <a:lnTo>
                    <a:pt x="920" y="408"/>
                  </a:lnTo>
                  <a:lnTo>
                    <a:pt x="979" y="416"/>
                  </a:lnTo>
                  <a:lnTo>
                    <a:pt x="1110" y="318"/>
                  </a:lnTo>
                  <a:lnTo>
                    <a:pt x="1209" y="312"/>
                  </a:lnTo>
                  <a:lnTo>
                    <a:pt x="1162" y="238"/>
                  </a:lnTo>
                  <a:lnTo>
                    <a:pt x="1065" y="257"/>
                  </a:lnTo>
                  <a:lnTo>
                    <a:pt x="1064" y="174"/>
                  </a:lnTo>
                  <a:lnTo>
                    <a:pt x="1088" y="127"/>
                  </a:lnTo>
                  <a:lnTo>
                    <a:pt x="1018" y="115"/>
                  </a:lnTo>
                  <a:lnTo>
                    <a:pt x="838" y="167"/>
                  </a:lnTo>
                  <a:lnTo>
                    <a:pt x="677" y="90"/>
                  </a:lnTo>
                  <a:lnTo>
                    <a:pt x="576" y="101"/>
                  </a:lnTo>
                  <a:lnTo>
                    <a:pt x="539" y="39"/>
                  </a:lnTo>
                  <a:lnTo>
                    <a:pt x="439" y="0"/>
                  </a:lnTo>
                  <a:lnTo>
                    <a:pt x="386" y="42"/>
                  </a:lnTo>
                  <a:lnTo>
                    <a:pt x="383" y="126"/>
                  </a:lnTo>
                  <a:lnTo>
                    <a:pt x="153" y="89"/>
                  </a:lnTo>
                  <a:lnTo>
                    <a:pt x="0" y="18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29" name="Freeform 375">
              <a:extLst>
                <a:ext uri="{FF2B5EF4-FFF2-40B4-BE49-F238E27FC236}">
                  <a16:creationId xmlns:a16="http://schemas.microsoft.com/office/drawing/2014/main" id="{DD251288-0DA9-BCAE-E2FB-98B041D507E6}"/>
                </a:ext>
              </a:extLst>
            </p:cNvPr>
            <p:cNvSpPr>
              <a:spLocks/>
            </p:cNvSpPr>
            <p:nvPr/>
          </p:nvSpPr>
          <p:spPr bwMode="auto">
            <a:xfrm>
              <a:off x="2663961" y="3257683"/>
              <a:ext cx="206383" cy="252936"/>
            </a:xfrm>
            <a:custGeom>
              <a:avLst/>
              <a:gdLst>
                <a:gd name="T0" fmla="*/ 0 w 294"/>
                <a:gd name="T1" fmla="*/ 6 h 383"/>
                <a:gd name="T2" fmla="*/ 1 w 294"/>
                <a:gd name="T3" fmla="*/ 9 h 383"/>
                <a:gd name="T4" fmla="*/ 3 w 294"/>
                <a:gd name="T5" fmla="*/ 9 h 383"/>
                <a:gd name="T6" fmla="*/ 5 w 294"/>
                <a:gd name="T7" fmla="*/ 6 h 383"/>
                <a:gd name="T8" fmla="*/ 5 w 294"/>
                <a:gd name="T9" fmla="*/ 5 h 383"/>
                <a:gd name="T10" fmla="*/ 7 w 294"/>
                <a:gd name="T11" fmla="*/ 3 h 383"/>
                <a:gd name="T12" fmla="*/ 7 w 294"/>
                <a:gd name="T13" fmla="*/ 3 h 383"/>
                <a:gd name="T14" fmla="*/ 6 w 294"/>
                <a:gd name="T15" fmla="*/ 1 h 383"/>
                <a:gd name="T16" fmla="*/ 4 w 294"/>
                <a:gd name="T17" fmla="*/ 0 h 383"/>
                <a:gd name="T18" fmla="*/ 3 w 294"/>
                <a:gd name="T19" fmla="*/ 0 h 383"/>
                <a:gd name="T20" fmla="*/ 4 w 294"/>
                <a:gd name="T21" fmla="*/ 1 h 383"/>
                <a:gd name="T22" fmla="*/ 3 w 294"/>
                <a:gd name="T23" fmla="*/ 2 h 383"/>
                <a:gd name="T24" fmla="*/ 3 w 294"/>
                <a:gd name="T25" fmla="*/ 3 h 383"/>
                <a:gd name="T26" fmla="*/ 3 w 294"/>
                <a:gd name="T27" fmla="*/ 5 h 383"/>
                <a:gd name="T28" fmla="*/ 0 w 294"/>
                <a:gd name="T29" fmla="*/ 6 h 38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94"/>
                <a:gd name="T46" fmla="*/ 0 h 383"/>
                <a:gd name="T47" fmla="*/ 294 w 294"/>
                <a:gd name="T48" fmla="*/ 383 h 38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94" h="383">
                  <a:moveTo>
                    <a:pt x="0" y="270"/>
                  </a:moveTo>
                  <a:lnTo>
                    <a:pt x="40" y="383"/>
                  </a:lnTo>
                  <a:lnTo>
                    <a:pt x="109" y="364"/>
                  </a:lnTo>
                  <a:lnTo>
                    <a:pt x="218" y="269"/>
                  </a:lnTo>
                  <a:lnTo>
                    <a:pt x="217" y="223"/>
                  </a:lnTo>
                  <a:lnTo>
                    <a:pt x="289" y="139"/>
                  </a:lnTo>
                  <a:lnTo>
                    <a:pt x="294" y="114"/>
                  </a:lnTo>
                  <a:lnTo>
                    <a:pt x="255" y="64"/>
                  </a:lnTo>
                  <a:lnTo>
                    <a:pt x="164" y="0"/>
                  </a:lnTo>
                  <a:lnTo>
                    <a:pt x="141" y="1"/>
                  </a:lnTo>
                  <a:lnTo>
                    <a:pt x="153" y="36"/>
                  </a:lnTo>
                  <a:lnTo>
                    <a:pt x="122" y="101"/>
                  </a:lnTo>
                  <a:lnTo>
                    <a:pt x="141" y="134"/>
                  </a:lnTo>
                  <a:lnTo>
                    <a:pt x="111" y="226"/>
                  </a:lnTo>
                  <a:lnTo>
                    <a:pt x="0" y="27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30" name="Freeform 376">
              <a:extLst>
                <a:ext uri="{FF2B5EF4-FFF2-40B4-BE49-F238E27FC236}">
                  <a16:creationId xmlns:a16="http://schemas.microsoft.com/office/drawing/2014/main" id="{22F8C567-6BE1-F011-F02E-1357CAD7CBBC}"/>
                </a:ext>
              </a:extLst>
            </p:cNvPr>
            <p:cNvSpPr>
              <a:spLocks/>
            </p:cNvSpPr>
            <p:nvPr/>
          </p:nvSpPr>
          <p:spPr bwMode="auto">
            <a:xfrm>
              <a:off x="3415784" y="3088285"/>
              <a:ext cx="211297" cy="120666"/>
            </a:xfrm>
            <a:custGeom>
              <a:avLst/>
              <a:gdLst>
                <a:gd name="T0" fmla="*/ 0 w 305"/>
                <a:gd name="T1" fmla="*/ 2 h 184"/>
                <a:gd name="T2" fmla="*/ 1 w 305"/>
                <a:gd name="T3" fmla="*/ 0 h 184"/>
                <a:gd name="T4" fmla="*/ 4 w 305"/>
                <a:gd name="T5" fmla="*/ 1 h 184"/>
                <a:gd name="T6" fmla="*/ 5 w 305"/>
                <a:gd name="T7" fmla="*/ 3 h 184"/>
                <a:gd name="T8" fmla="*/ 7 w 305"/>
                <a:gd name="T9" fmla="*/ 3 h 184"/>
                <a:gd name="T10" fmla="*/ 7 w 305"/>
                <a:gd name="T11" fmla="*/ 4 h 184"/>
                <a:gd name="T12" fmla="*/ 2 w 305"/>
                <a:gd name="T13" fmla="*/ 3 h 184"/>
                <a:gd name="T14" fmla="*/ 0 w 305"/>
                <a:gd name="T15" fmla="*/ 2 h 184"/>
                <a:gd name="T16" fmla="*/ 0 60000 65536"/>
                <a:gd name="T17" fmla="*/ 0 60000 65536"/>
                <a:gd name="T18" fmla="*/ 0 60000 65536"/>
                <a:gd name="T19" fmla="*/ 0 60000 65536"/>
                <a:gd name="T20" fmla="*/ 0 60000 65536"/>
                <a:gd name="T21" fmla="*/ 0 60000 65536"/>
                <a:gd name="T22" fmla="*/ 0 60000 65536"/>
                <a:gd name="T23" fmla="*/ 0 60000 65536"/>
                <a:gd name="T24" fmla="*/ 0 w 305"/>
                <a:gd name="T25" fmla="*/ 0 h 184"/>
                <a:gd name="T26" fmla="*/ 305 w 305"/>
                <a:gd name="T27" fmla="*/ 184 h 18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5" h="184">
                  <a:moveTo>
                    <a:pt x="0" y="72"/>
                  </a:moveTo>
                  <a:lnTo>
                    <a:pt x="39" y="0"/>
                  </a:lnTo>
                  <a:lnTo>
                    <a:pt x="158" y="46"/>
                  </a:lnTo>
                  <a:lnTo>
                    <a:pt x="223" y="117"/>
                  </a:lnTo>
                  <a:lnTo>
                    <a:pt x="305" y="117"/>
                  </a:lnTo>
                  <a:lnTo>
                    <a:pt x="302" y="184"/>
                  </a:lnTo>
                  <a:lnTo>
                    <a:pt x="102" y="141"/>
                  </a:lnTo>
                  <a:lnTo>
                    <a:pt x="0" y="7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31" name="Freeform 377">
              <a:extLst>
                <a:ext uri="{FF2B5EF4-FFF2-40B4-BE49-F238E27FC236}">
                  <a16:creationId xmlns:a16="http://schemas.microsoft.com/office/drawing/2014/main" id="{51E0619C-1D59-1E7D-61BE-E391FAADED54}"/>
                </a:ext>
              </a:extLst>
            </p:cNvPr>
            <p:cNvSpPr>
              <a:spLocks/>
            </p:cNvSpPr>
            <p:nvPr/>
          </p:nvSpPr>
          <p:spPr bwMode="auto">
            <a:xfrm>
              <a:off x="1366697" y="2280745"/>
              <a:ext cx="95820" cy="99783"/>
            </a:xfrm>
            <a:custGeom>
              <a:avLst/>
              <a:gdLst>
                <a:gd name="T0" fmla="*/ 0 w 138"/>
                <a:gd name="T1" fmla="*/ 3 h 148"/>
                <a:gd name="T2" fmla="*/ 1 w 138"/>
                <a:gd name="T3" fmla="*/ 2 h 148"/>
                <a:gd name="T4" fmla="*/ 1 w 138"/>
                <a:gd name="T5" fmla="*/ 2 h 148"/>
                <a:gd name="T6" fmla="*/ 1 w 138"/>
                <a:gd name="T7" fmla="*/ 1 h 148"/>
                <a:gd name="T8" fmla="*/ 2 w 138"/>
                <a:gd name="T9" fmla="*/ 1 h 148"/>
                <a:gd name="T10" fmla="*/ 2 w 138"/>
                <a:gd name="T11" fmla="*/ 0 h 148"/>
                <a:gd name="T12" fmla="*/ 3 w 138"/>
                <a:gd name="T13" fmla="*/ 0 h 148"/>
                <a:gd name="T14" fmla="*/ 3 w 138"/>
                <a:gd name="T15" fmla="*/ 1 h 148"/>
                <a:gd name="T16" fmla="*/ 2 w 138"/>
                <a:gd name="T17" fmla="*/ 2 h 148"/>
                <a:gd name="T18" fmla="*/ 2 w 138"/>
                <a:gd name="T19" fmla="*/ 3 h 148"/>
                <a:gd name="T20" fmla="*/ 1 w 138"/>
                <a:gd name="T21" fmla="*/ 3 h 148"/>
                <a:gd name="T22" fmla="*/ 0 w 138"/>
                <a:gd name="T23" fmla="*/ 3 h 14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8"/>
                <a:gd name="T37" fmla="*/ 0 h 148"/>
                <a:gd name="T38" fmla="*/ 138 w 138"/>
                <a:gd name="T39" fmla="*/ 148 h 148"/>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8" h="148">
                  <a:moveTo>
                    <a:pt x="0" y="111"/>
                  </a:moveTo>
                  <a:lnTo>
                    <a:pt x="54" y="92"/>
                  </a:lnTo>
                  <a:lnTo>
                    <a:pt x="29" y="76"/>
                  </a:lnTo>
                  <a:lnTo>
                    <a:pt x="53" y="23"/>
                  </a:lnTo>
                  <a:lnTo>
                    <a:pt x="75" y="57"/>
                  </a:lnTo>
                  <a:lnTo>
                    <a:pt x="76" y="0"/>
                  </a:lnTo>
                  <a:lnTo>
                    <a:pt x="138" y="0"/>
                  </a:lnTo>
                  <a:lnTo>
                    <a:pt x="134" y="57"/>
                  </a:lnTo>
                  <a:lnTo>
                    <a:pt x="93" y="79"/>
                  </a:lnTo>
                  <a:lnTo>
                    <a:pt x="95" y="148"/>
                  </a:lnTo>
                  <a:lnTo>
                    <a:pt x="57" y="106"/>
                  </a:lnTo>
                  <a:lnTo>
                    <a:pt x="0" y="11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32" name="Freeform 378">
              <a:extLst>
                <a:ext uri="{FF2B5EF4-FFF2-40B4-BE49-F238E27FC236}">
                  <a16:creationId xmlns:a16="http://schemas.microsoft.com/office/drawing/2014/main" id="{DE4821DD-1DBD-2888-0606-3B8BD89B28A8}"/>
                </a:ext>
              </a:extLst>
            </p:cNvPr>
            <p:cNvSpPr>
              <a:spLocks/>
            </p:cNvSpPr>
            <p:nvPr/>
          </p:nvSpPr>
          <p:spPr bwMode="auto">
            <a:xfrm>
              <a:off x="5722850" y="5251007"/>
              <a:ext cx="208839" cy="211167"/>
            </a:xfrm>
            <a:custGeom>
              <a:avLst/>
              <a:gdLst>
                <a:gd name="T0" fmla="*/ 0 w 298"/>
                <a:gd name="T1" fmla="*/ 6 h 322"/>
                <a:gd name="T2" fmla="*/ 1 w 298"/>
                <a:gd name="T3" fmla="*/ 4 h 322"/>
                <a:gd name="T4" fmla="*/ 4 w 298"/>
                <a:gd name="T5" fmla="*/ 3 h 322"/>
                <a:gd name="T6" fmla="*/ 5 w 298"/>
                <a:gd name="T7" fmla="*/ 0 h 322"/>
                <a:gd name="T8" fmla="*/ 6 w 298"/>
                <a:gd name="T9" fmla="*/ 1 h 322"/>
                <a:gd name="T10" fmla="*/ 7 w 298"/>
                <a:gd name="T11" fmla="*/ 0 h 322"/>
                <a:gd name="T12" fmla="*/ 7 w 298"/>
                <a:gd name="T13" fmla="*/ 1 h 322"/>
                <a:gd name="T14" fmla="*/ 6 w 298"/>
                <a:gd name="T15" fmla="*/ 3 h 322"/>
                <a:gd name="T16" fmla="*/ 6 w 298"/>
                <a:gd name="T17" fmla="*/ 4 h 322"/>
                <a:gd name="T18" fmla="*/ 4 w 298"/>
                <a:gd name="T19" fmla="*/ 4 h 322"/>
                <a:gd name="T20" fmla="*/ 4 w 298"/>
                <a:gd name="T21" fmla="*/ 6 h 322"/>
                <a:gd name="T22" fmla="*/ 2 w 298"/>
                <a:gd name="T23" fmla="*/ 7 h 322"/>
                <a:gd name="T24" fmla="*/ 0 w 298"/>
                <a:gd name="T25" fmla="*/ 6 h 32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98"/>
                <a:gd name="T40" fmla="*/ 0 h 322"/>
                <a:gd name="T41" fmla="*/ 298 w 298"/>
                <a:gd name="T42" fmla="*/ 322 h 32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98" h="322">
                  <a:moveTo>
                    <a:pt x="0" y="281"/>
                  </a:moveTo>
                  <a:lnTo>
                    <a:pt x="63" y="182"/>
                  </a:lnTo>
                  <a:lnTo>
                    <a:pt x="172" y="109"/>
                  </a:lnTo>
                  <a:lnTo>
                    <a:pt x="223" y="0"/>
                  </a:lnTo>
                  <a:lnTo>
                    <a:pt x="256" y="32"/>
                  </a:lnTo>
                  <a:lnTo>
                    <a:pt x="293" y="17"/>
                  </a:lnTo>
                  <a:lnTo>
                    <a:pt x="298" y="55"/>
                  </a:lnTo>
                  <a:lnTo>
                    <a:pt x="242" y="134"/>
                  </a:lnTo>
                  <a:lnTo>
                    <a:pt x="252" y="167"/>
                  </a:lnTo>
                  <a:lnTo>
                    <a:pt x="190" y="180"/>
                  </a:lnTo>
                  <a:lnTo>
                    <a:pt x="161" y="289"/>
                  </a:lnTo>
                  <a:lnTo>
                    <a:pt x="96" y="322"/>
                  </a:lnTo>
                  <a:lnTo>
                    <a:pt x="0" y="28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33" name="Freeform 379">
              <a:extLst>
                <a:ext uri="{FF2B5EF4-FFF2-40B4-BE49-F238E27FC236}">
                  <a16:creationId xmlns:a16="http://schemas.microsoft.com/office/drawing/2014/main" id="{5AAF3F51-BEB4-ABEA-589E-B83613577ECC}"/>
                </a:ext>
              </a:extLst>
            </p:cNvPr>
            <p:cNvSpPr>
              <a:spLocks/>
            </p:cNvSpPr>
            <p:nvPr/>
          </p:nvSpPr>
          <p:spPr bwMode="auto">
            <a:xfrm>
              <a:off x="5887466" y="5042160"/>
              <a:ext cx="154788" cy="234372"/>
            </a:xfrm>
            <a:custGeom>
              <a:avLst/>
              <a:gdLst>
                <a:gd name="T0" fmla="*/ 0 w 221"/>
                <a:gd name="T1" fmla="*/ 0 h 353"/>
                <a:gd name="T2" fmla="*/ 1 w 221"/>
                <a:gd name="T3" fmla="*/ 1 h 353"/>
                <a:gd name="T4" fmla="*/ 2 w 221"/>
                <a:gd name="T5" fmla="*/ 3 h 353"/>
                <a:gd name="T6" fmla="*/ 3 w 221"/>
                <a:gd name="T7" fmla="*/ 3 h 353"/>
                <a:gd name="T8" fmla="*/ 3 w 221"/>
                <a:gd name="T9" fmla="*/ 3 h 353"/>
                <a:gd name="T10" fmla="*/ 3 w 221"/>
                <a:gd name="T11" fmla="*/ 4 h 353"/>
                <a:gd name="T12" fmla="*/ 5 w 221"/>
                <a:gd name="T13" fmla="*/ 4 h 353"/>
                <a:gd name="T14" fmla="*/ 5 w 221"/>
                <a:gd name="T15" fmla="*/ 5 h 353"/>
                <a:gd name="T16" fmla="*/ 4 w 221"/>
                <a:gd name="T17" fmla="*/ 6 h 353"/>
                <a:gd name="T18" fmla="*/ 3 w 221"/>
                <a:gd name="T19" fmla="*/ 8 h 353"/>
                <a:gd name="T20" fmla="*/ 2 w 221"/>
                <a:gd name="T21" fmla="*/ 8 h 353"/>
                <a:gd name="T22" fmla="*/ 2 w 221"/>
                <a:gd name="T23" fmla="*/ 7 h 353"/>
                <a:gd name="T24" fmla="*/ 1 w 221"/>
                <a:gd name="T25" fmla="*/ 6 h 353"/>
                <a:gd name="T26" fmla="*/ 2 w 221"/>
                <a:gd name="T27" fmla="*/ 4 h 353"/>
                <a:gd name="T28" fmla="*/ 2 w 221"/>
                <a:gd name="T29" fmla="*/ 3 h 353"/>
                <a:gd name="T30" fmla="*/ 0 w 221"/>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21"/>
                <a:gd name="T49" fmla="*/ 0 h 353"/>
                <a:gd name="T50" fmla="*/ 221 w 221"/>
                <a:gd name="T51" fmla="*/ 353 h 35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21" h="353">
                  <a:moveTo>
                    <a:pt x="0" y="0"/>
                  </a:moveTo>
                  <a:lnTo>
                    <a:pt x="63" y="39"/>
                  </a:lnTo>
                  <a:lnTo>
                    <a:pt x="75" y="117"/>
                  </a:lnTo>
                  <a:lnTo>
                    <a:pt x="104" y="139"/>
                  </a:lnTo>
                  <a:lnTo>
                    <a:pt x="119" y="106"/>
                  </a:lnTo>
                  <a:lnTo>
                    <a:pt x="132" y="161"/>
                  </a:lnTo>
                  <a:lnTo>
                    <a:pt x="221" y="161"/>
                  </a:lnTo>
                  <a:lnTo>
                    <a:pt x="204" y="238"/>
                  </a:lnTo>
                  <a:lnTo>
                    <a:pt x="159" y="250"/>
                  </a:lnTo>
                  <a:lnTo>
                    <a:pt x="120" y="351"/>
                  </a:lnTo>
                  <a:lnTo>
                    <a:pt x="78" y="353"/>
                  </a:lnTo>
                  <a:lnTo>
                    <a:pt x="96" y="316"/>
                  </a:lnTo>
                  <a:lnTo>
                    <a:pt x="41" y="244"/>
                  </a:lnTo>
                  <a:lnTo>
                    <a:pt x="86" y="179"/>
                  </a:lnTo>
                  <a:lnTo>
                    <a:pt x="78" y="127"/>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34" name="Freeform 380">
              <a:extLst>
                <a:ext uri="{FF2B5EF4-FFF2-40B4-BE49-F238E27FC236}">
                  <a16:creationId xmlns:a16="http://schemas.microsoft.com/office/drawing/2014/main" id="{EFFB8D51-7664-7BD3-408C-C6BEA24C1AD0}"/>
                </a:ext>
              </a:extLst>
            </p:cNvPr>
            <p:cNvSpPr>
              <a:spLocks/>
            </p:cNvSpPr>
            <p:nvPr/>
          </p:nvSpPr>
          <p:spPr bwMode="auto">
            <a:xfrm>
              <a:off x="1408464" y="1470885"/>
              <a:ext cx="690400" cy="610296"/>
            </a:xfrm>
            <a:custGeom>
              <a:avLst/>
              <a:gdLst>
                <a:gd name="T0" fmla="*/ 0 w 989"/>
                <a:gd name="T1" fmla="*/ 17 h 922"/>
                <a:gd name="T2" fmla="*/ 2 w 989"/>
                <a:gd name="T3" fmla="*/ 17 h 922"/>
                <a:gd name="T4" fmla="*/ 1 w 989"/>
                <a:gd name="T5" fmla="*/ 18 h 922"/>
                <a:gd name="T6" fmla="*/ 2 w 989"/>
                <a:gd name="T7" fmla="*/ 18 h 922"/>
                <a:gd name="T8" fmla="*/ 1 w 989"/>
                <a:gd name="T9" fmla="*/ 19 h 922"/>
                <a:gd name="T10" fmla="*/ 3 w 989"/>
                <a:gd name="T11" fmla="*/ 21 h 922"/>
                <a:gd name="T12" fmla="*/ 5 w 989"/>
                <a:gd name="T13" fmla="*/ 19 h 922"/>
                <a:gd name="T14" fmla="*/ 7 w 989"/>
                <a:gd name="T15" fmla="*/ 19 h 922"/>
                <a:gd name="T16" fmla="*/ 7 w 989"/>
                <a:gd name="T17" fmla="*/ 17 h 922"/>
                <a:gd name="T18" fmla="*/ 6 w 989"/>
                <a:gd name="T19" fmla="*/ 13 h 922"/>
                <a:gd name="T20" fmla="*/ 8 w 989"/>
                <a:gd name="T21" fmla="*/ 11 h 922"/>
                <a:gd name="T22" fmla="*/ 10 w 989"/>
                <a:gd name="T23" fmla="*/ 7 h 922"/>
                <a:gd name="T24" fmla="*/ 11 w 989"/>
                <a:gd name="T25" fmla="*/ 5 h 922"/>
                <a:gd name="T26" fmla="*/ 13 w 989"/>
                <a:gd name="T27" fmla="*/ 5 h 922"/>
                <a:gd name="T28" fmla="*/ 14 w 989"/>
                <a:gd name="T29" fmla="*/ 4 h 922"/>
                <a:gd name="T30" fmla="*/ 15 w 989"/>
                <a:gd name="T31" fmla="*/ 4 h 922"/>
                <a:gd name="T32" fmla="*/ 18 w 989"/>
                <a:gd name="T33" fmla="*/ 4 h 922"/>
                <a:gd name="T34" fmla="*/ 20 w 989"/>
                <a:gd name="T35" fmla="*/ 2 h 922"/>
                <a:gd name="T36" fmla="*/ 21 w 989"/>
                <a:gd name="T37" fmla="*/ 4 h 922"/>
                <a:gd name="T38" fmla="*/ 22 w 989"/>
                <a:gd name="T39" fmla="*/ 3 h 922"/>
                <a:gd name="T40" fmla="*/ 21 w 989"/>
                <a:gd name="T41" fmla="*/ 2 h 922"/>
                <a:gd name="T42" fmla="*/ 21 w 989"/>
                <a:gd name="T43" fmla="*/ 0 h 922"/>
                <a:gd name="T44" fmla="*/ 20 w 989"/>
                <a:gd name="T45" fmla="*/ 0 h 922"/>
                <a:gd name="T46" fmla="*/ 19 w 989"/>
                <a:gd name="T47" fmla="*/ 1 h 922"/>
                <a:gd name="T48" fmla="*/ 19 w 989"/>
                <a:gd name="T49" fmla="*/ 0 h 922"/>
                <a:gd name="T50" fmla="*/ 18 w 989"/>
                <a:gd name="T51" fmla="*/ 0 h 922"/>
                <a:gd name="T52" fmla="*/ 16 w 989"/>
                <a:gd name="T53" fmla="*/ 2 h 922"/>
                <a:gd name="T54" fmla="*/ 15 w 989"/>
                <a:gd name="T55" fmla="*/ 3 h 922"/>
                <a:gd name="T56" fmla="*/ 13 w 989"/>
                <a:gd name="T57" fmla="*/ 3 h 922"/>
                <a:gd name="T58" fmla="*/ 13 w 989"/>
                <a:gd name="T59" fmla="*/ 3 h 922"/>
                <a:gd name="T60" fmla="*/ 13 w 989"/>
                <a:gd name="T61" fmla="*/ 3 h 922"/>
                <a:gd name="T62" fmla="*/ 11 w 989"/>
                <a:gd name="T63" fmla="*/ 4 h 922"/>
                <a:gd name="T64" fmla="*/ 11 w 989"/>
                <a:gd name="T65" fmla="*/ 5 h 922"/>
                <a:gd name="T66" fmla="*/ 9 w 989"/>
                <a:gd name="T67" fmla="*/ 6 h 922"/>
                <a:gd name="T68" fmla="*/ 7 w 989"/>
                <a:gd name="T69" fmla="*/ 8 h 922"/>
                <a:gd name="T70" fmla="*/ 4 w 989"/>
                <a:gd name="T71" fmla="*/ 13 h 922"/>
                <a:gd name="T72" fmla="*/ 5 w 989"/>
                <a:gd name="T73" fmla="*/ 13 h 922"/>
                <a:gd name="T74" fmla="*/ 2 w 989"/>
                <a:gd name="T75" fmla="*/ 14 h 922"/>
                <a:gd name="T76" fmla="*/ 1 w 989"/>
                <a:gd name="T77" fmla="*/ 15 h 922"/>
                <a:gd name="T78" fmla="*/ 0 w 989"/>
                <a:gd name="T79" fmla="*/ 15 h 922"/>
                <a:gd name="T80" fmla="*/ 0 w 989"/>
                <a:gd name="T81" fmla="*/ 16 h 92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989"/>
                <a:gd name="T124" fmla="*/ 0 h 922"/>
                <a:gd name="T125" fmla="*/ 989 w 989"/>
                <a:gd name="T126" fmla="*/ 922 h 92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989" h="922">
                  <a:moveTo>
                    <a:pt x="0" y="688"/>
                  </a:moveTo>
                  <a:lnTo>
                    <a:pt x="4" y="727"/>
                  </a:lnTo>
                  <a:lnTo>
                    <a:pt x="91" y="702"/>
                  </a:lnTo>
                  <a:lnTo>
                    <a:pt x="97" y="717"/>
                  </a:lnTo>
                  <a:lnTo>
                    <a:pt x="3" y="741"/>
                  </a:lnTo>
                  <a:lnTo>
                    <a:pt x="27" y="757"/>
                  </a:lnTo>
                  <a:lnTo>
                    <a:pt x="17" y="807"/>
                  </a:lnTo>
                  <a:lnTo>
                    <a:pt x="80" y="764"/>
                  </a:lnTo>
                  <a:lnTo>
                    <a:pt x="12" y="834"/>
                  </a:lnTo>
                  <a:lnTo>
                    <a:pt x="50" y="834"/>
                  </a:lnTo>
                  <a:lnTo>
                    <a:pt x="27" y="895"/>
                  </a:lnTo>
                  <a:lnTo>
                    <a:pt x="121" y="922"/>
                  </a:lnTo>
                  <a:lnTo>
                    <a:pt x="196" y="863"/>
                  </a:lnTo>
                  <a:lnTo>
                    <a:pt x="213" y="809"/>
                  </a:lnTo>
                  <a:lnTo>
                    <a:pt x="235" y="863"/>
                  </a:lnTo>
                  <a:lnTo>
                    <a:pt x="281" y="795"/>
                  </a:lnTo>
                  <a:lnTo>
                    <a:pt x="270" y="737"/>
                  </a:lnTo>
                  <a:lnTo>
                    <a:pt x="292" y="712"/>
                  </a:lnTo>
                  <a:lnTo>
                    <a:pt x="270" y="685"/>
                  </a:lnTo>
                  <a:lnTo>
                    <a:pt x="277" y="553"/>
                  </a:lnTo>
                  <a:lnTo>
                    <a:pt x="344" y="523"/>
                  </a:lnTo>
                  <a:lnTo>
                    <a:pt x="332" y="483"/>
                  </a:lnTo>
                  <a:lnTo>
                    <a:pt x="364" y="381"/>
                  </a:lnTo>
                  <a:lnTo>
                    <a:pt x="431" y="309"/>
                  </a:lnTo>
                  <a:lnTo>
                    <a:pt x="443" y="249"/>
                  </a:lnTo>
                  <a:lnTo>
                    <a:pt x="488" y="238"/>
                  </a:lnTo>
                  <a:lnTo>
                    <a:pt x="505" y="198"/>
                  </a:lnTo>
                  <a:lnTo>
                    <a:pt x="573" y="207"/>
                  </a:lnTo>
                  <a:lnTo>
                    <a:pt x="574" y="159"/>
                  </a:lnTo>
                  <a:lnTo>
                    <a:pt x="593" y="159"/>
                  </a:lnTo>
                  <a:lnTo>
                    <a:pt x="620" y="138"/>
                  </a:lnTo>
                  <a:lnTo>
                    <a:pt x="665" y="180"/>
                  </a:lnTo>
                  <a:lnTo>
                    <a:pt x="744" y="188"/>
                  </a:lnTo>
                  <a:lnTo>
                    <a:pt x="789" y="162"/>
                  </a:lnTo>
                  <a:lnTo>
                    <a:pt x="801" y="100"/>
                  </a:lnTo>
                  <a:lnTo>
                    <a:pt x="877" y="83"/>
                  </a:lnTo>
                  <a:lnTo>
                    <a:pt x="917" y="108"/>
                  </a:lnTo>
                  <a:lnTo>
                    <a:pt x="912" y="159"/>
                  </a:lnTo>
                  <a:lnTo>
                    <a:pt x="986" y="100"/>
                  </a:lnTo>
                  <a:lnTo>
                    <a:pt x="941" y="109"/>
                  </a:lnTo>
                  <a:lnTo>
                    <a:pt x="952" y="96"/>
                  </a:lnTo>
                  <a:lnTo>
                    <a:pt x="900" y="79"/>
                  </a:lnTo>
                  <a:lnTo>
                    <a:pt x="989" y="51"/>
                  </a:lnTo>
                  <a:lnTo>
                    <a:pt x="917" y="16"/>
                  </a:lnTo>
                  <a:lnTo>
                    <a:pt x="872" y="51"/>
                  </a:lnTo>
                  <a:lnTo>
                    <a:pt x="896" y="4"/>
                  </a:lnTo>
                  <a:lnTo>
                    <a:pt x="861" y="0"/>
                  </a:lnTo>
                  <a:lnTo>
                    <a:pt x="838" y="51"/>
                  </a:lnTo>
                  <a:lnTo>
                    <a:pt x="823" y="55"/>
                  </a:lnTo>
                  <a:lnTo>
                    <a:pt x="823" y="10"/>
                  </a:lnTo>
                  <a:lnTo>
                    <a:pt x="761" y="83"/>
                  </a:lnTo>
                  <a:lnTo>
                    <a:pt x="792" y="17"/>
                  </a:lnTo>
                  <a:lnTo>
                    <a:pt x="761" y="8"/>
                  </a:lnTo>
                  <a:lnTo>
                    <a:pt x="693" y="88"/>
                  </a:lnTo>
                  <a:lnTo>
                    <a:pt x="630" y="62"/>
                  </a:lnTo>
                  <a:lnTo>
                    <a:pt x="646" y="108"/>
                  </a:lnTo>
                  <a:lnTo>
                    <a:pt x="620" y="83"/>
                  </a:lnTo>
                  <a:lnTo>
                    <a:pt x="574" y="140"/>
                  </a:lnTo>
                  <a:lnTo>
                    <a:pt x="580" y="93"/>
                  </a:lnTo>
                  <a:lnTo>
                    <a:pt x="557" y="132"/>
                  </a:lnTo>
                  <a:lnTo>
                    <a:pt x="535" y="105"/>
                  </a:lnTo>
                  <a:lnTo>
                    <a:pt x="550" y="144"/>
                  </a:lnTo>
                  <a:lnTo>
                    <a:pt x="500" y="128"/>
                  </a:lnTo>
                  <a:lnTo>
                    <a:pt x="483" y="181"/>
                  </a:lnTo>
                  <a:lnTo>
                    <a:pt x="438" y="203"/>
                  </a:lnTo>
                  <a:lnTo>
                    <a:pt x="480" y="205"/>
                  </a:lnTo>
                  <a:lnTo>
                    <a:pt x="401" y="234"/>
                  </a:lnTo>
                  <a:lnTo>
                    <a:pt x="387" y="273"/>
                  </a:lnTo>
                  <a:lnTo>
                    <a:pt x="414" y="273"/>
                  </a:lnTo>
                  <a:lnTo>
                    <a:pt x="317" y="336"/>
                  </a:lnTo>
                  <a:lnTo>
                    <a:pt x="283" y="446"/>
                  </a:lnTo>
                  <a:lnTo>
                    <a:pt x="175" y="537"/>
                  </a:lnTo>
                  <a:lnTo>
                    <a:pt x="196" y="560"/>
                  </a:lnTo>
                  <a:lnTo>
                    <a:pt x="238" y="543"/>
                  </a:lnTo>
                  <a:lnTo>
                    <a:pt x="134" y="570"/>
                  </a:lnTo>
                  <a:lnTo>
                    <a:pt x="80" y="607"/>
                  </a:lnTo>
                  <a:lnTo>
                    <a:pt x="91" y="629"/>
                  </a:lnTo>
                  <a:lnTo>
                    <a:pt x="52" y="629"/>
                  </a:lnTo>
                  <a:lnTo>
                    <a:pt x="56" y="657"/>
                  </a:lnTo>
                  <a:lnTo>
                    <a:pt x="5" y="657"/>
                  </a:lnTo>
                  <a:lnTo>
                    <a:pt x="52" y="673"/>
                  </a:lnTo>
                  <a:lnTo>
                    <a:pt x="0" y="68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35" name="Freeform 381">
              <a:extLst>
                <a:ext uri="{FF2B5EF4-FFF2-40B4-BE49-F238E27FC236}">
                  <a16:creationId xmlns:a16="http://schemas.microsoft.com/office/drawing/2014/main" id="{03AFE428-BFB4-9286-6F5B-6600248F70C7}"/>
                </a:ext>
              </a:extLst>
            </p:cNvPr>
            <p:cNvSpPr>
              <a:spLocks/>
            </p:cNvSpPr>
            <p:nvPr/>
          </p:nvSpPr>
          <p:spPr bwMode="auto">
            <a:xfrm>
              <a:off x="2902284" y="2865516"/>
              <a:ext cx="444706" cy="426975"/>
            </a:xfrm>
            <a:custGeom>
              <a:avLst/>
              <a:gdLst>
                <a:gd name="T0" fmla="*/ 0 w 636"/>
                <a:gd name="T1" fmla="*/ 8 h 645"/>
                <a:gd name="T2" fmla="*/ 1 w 636"/>
                <a:gd name="T3" fmla="*/ 9 h 645"/>
                <a:gd name="T4" fmla="*/ 5 w 636"/>
                <a:gd name="T5" fmla="*/ 8 h 645"/>
                <a:gd name="T6" fmla="*/ 5 w 636"/>
                <a:gd name="T7" fmla="*/ 7 h 645"/>
                <a:gd name="T8" fmla="*/ 7 w 636"/>
                <a:gd name="T9" fmla="*/ 6 h 645"/>
                <a:gd name="T10" fmla="*/ 7 w 636"/>
                <a:gd name="T11" fmla="*/ 5 h 645"/>
                <a:gd name="T12" fmla="*/ 8 w 636"/>
                <a:gd name="T13" fmla="*/ 4 h 645"/>
                <a:gd name="T14" fmla="*/ 8 w 636"/>
                <a:gd name="T15" fmla="*/ 4 h 645"/>
                <a:gd name="T16" fmla="*/ 9 w 636"/>
                <a:gd name="T17" fmla="*/ 3 h 645"/>
                <a:gd name="T18" fmla="*/ 9 w 636"/>
                <a:gd name="T19" fmla="*/ 2 h 645"/>
                <a:gd name="T20" fmla="*/ 9 w 636"/>
                <a:gd name="T21" fmla="*/ 1 h 645"/>
                <a:gd name="T22" fmla="*/ 12 w 636"/>
                <a:gd name="T23" fmla="*/ 0 h 645"/>
                <a:gd name="T24" fmla="*/ 15 w 636"/>
                <a:gd name="T25" fmla="*/ 2 h 645"/>
                <a:gd name="T26" fmla="*/ 14 w 636"/>
                <a:gd name="T27" fmla="*/ 3 h 645"/>
                <a:gd name="T28" fmla="*/ 11 w 636"/>
                <a:gd name="T29" fmla="*/ 3 h 645"/>
                <a:gd name="T30" fmla="*/ 11 w 636"/>
                <a:gd name="T31" fmla="*/ 4 h 645"/>
                <a:gd name="T32" fmla="*/ 13 w 636"/>
                <a:gd name="T33" fmla="*/ 5 h 645"/>
                <a:gd name="T34" fmla="*/ 12 w 636"/>
                <a:gd name="T35" fmla="*/ 6 h 645"/>
                <a:gd name="T36" fmla="*/ 12 w 636"/>
                <a:gd name="T37" fmla="*/ 7 h 645"/>
                <a:gd name="T38" fmla="*/ 9 w 636"/>
                <a:gd name="T39" fmla="*/ 11 h 645"/>
                <a:gd name="T40" fmla="*/ 9 w 636"/>
                <a:gd name="T41" fmla="*/ 10 h 645"/>
                <a:gd name="T42" fmla="*/ 7 w 636"/>
                <a:gd name="T43" fmla="*/ 11 h 645"/>
                <a:gd name="T44" fmla="*/ 9 w 636"/>
                <a:gd name="T45" fmla="*/ 14 h 645"/>
                <a:gd name="T46" fmla="*/ 7 w 636"/>
                <a:gd name="T47" fmla="*/ 14 h 645"/>
                <a:gd name="T48" fmla="*/ 6 w 636"/>
                <a:gd name="T49" fmla="*/ 15 h 645"/>
                <a:gd name="T50" fmla="*/ 5 w 636"/>
                <a:gd name="T51" fmla="*/ 13 h 645"/>
                <a:gd name="T52" fmla="*/ 1 w 636"/>
                <a:gd name="T53" fmla="*/ 13 h 645"/>
                <a:gd name="T54" fmla="*/ 2 w 636"/>
                <a:gd name="T55" fmla="*/ 11 h 645"/>
                <a:gd name="T56" fmla="*/ 0 w 636"/>
                <a:gd name="T57" fmla="*/ 8 h 64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36"/>
                <a:gd name="T88" fmla="*/ 0 h 645"/>
                <a:gd name="T89" fmla="*/ 636 w 636"/>
                <a:gd name="T90" fmla="*/ 645 h 64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36" h="645">
                  <a:moveTo>
                    <a:pt x="0" y="354"/>
                  </a:moveTo>
                  <a:lnTo>
                    <a:pt x="59" y="377"/>
                  </a:lnTo>
                  <a:lnTo>
                    <a:pt x="198" y="354"/>
                  </a:lnTo>
                  <a:lnTo>
                    <a:pt x="225" y="289"/>
                  </a:lnTo>
                  <a:lnTo>
                    <a:pt x="319" y="253"/>
                  </a:lnTo>
                  <a:lnTo>
                    <a:pt x="326" y="197"/>
                  </a:lnTo>
                  <a:lnTo>
                    <a:pt x="361" y="182"/>
                  </a:lnTo>
                  <a:lnTo>
                    <a:pt x="347" y="154"/>
                  </a:lnTo>
                  <a:lnTo>
                    <a:pt x="379" y="150"/>
                  </a:lnTo>
                  <a:lnTo>
                    <a:pt x="404" y="96"/>
                  </a:lnTo>
                  <a:lnTo>
                    <a:pt x="394" y="40"/>
                  </a:lnTo>
                  <a:lnTo>
                    <a:pt x="524" y="0"/>
                  </a:lnTo>
                  <a:lnTo>
                    <a:pt x="636" y="84"/>
                  </a:lnTo>
                  <a:lnTo>
                    <a:pt x="607" y="119"/>
                  </a:lnTo>
                  <a:lnTo>
                    <a:pt x="497" y="119"/>
                  </a:lnTo>
                  <a:lnTo>
                    <a:pt x="499" y="191"/>
                  </a:lnTo>
                  <a:lnTo>
                    <a:pt x="548" y="237"/>
                  </a:lnTo>
                  <a:lnTo>
                    <a:pt x="521" y="261"/>
                  </a:lnTo>
                  <a:lnTo>
                    <a:pt x="528" y="300"/>
                  </a:lnTo>
                  <a:lnTo>
                    <a:pt x="412" y="449"/>
                  </a:lnTo>
                  <a:lnTo>
                    <a:pt x="364" y="444"/>
                  </a:lnTo>
                  <a:lnTo>
                    <a:pt x="326" y="481"/>
                  </a:lnTo>
                  <a:lnTo>
                    <a:pt x="387" y="617"/>
                  </a:lnTo>
                  <a:lnTo>
                    <a:pt x="302" y="617"/>
                  </a:lnTo>
                  <a:lnTo>
                    <a:pt x="271" y="645"/>
                  </a:lnTo>
                  <a:lnTo>
                    <a:pt x="207" y="564"/>
                  </a:lnTo>
                  <a:lnTo>
                    <a:pt x="27" y="580"/>
                  </a:lnTo>
                  <a:lnTo>
                    <a:pt x="86" y="487"/>
                  </a:lnTo>
                  <a:lnTo>
                    <a:pt x="0" y="35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36" name="Freeform 382">
              <a:extLst>
                <a:ext uri="{FF2B5EF4-FFF2-40B4-BE49-F238E27FC236}">
                  <a16:creationId xmlns:a16="http://schemas.microsoft.com/office/drawing/2014/main" id="{0372BB4D-60C4-5FDB-BBAC-48698AFF246B}"/>
                </a:ext>
              </a:extLst>
            </p:cNvPr>
            <p:cNvSpPr>
              <a:spLocks/>
            </p:cNvSpPr>
            <p:nvPr/>
          </p:nvSpPr>
          <p:spPr bwMode="auto">
            <a:xfrm>
              <a:off x="5047192" y="4074505"/>
              <a:ext cx="267807" cy="225090"/>
            </a:xfrm>
            <a:custGeom>
              <a:avLst/>
              <a:gdLst>
                <a:gd name="T0" fmla="*/ 0 w 380"/>
                <a:gd name="T1" fmla="*/ 0 h 340"/>
                <a:gd name="T2" fmla="*/ 0 w 380"/>
                <a:gd name="T3" fmla="*/ 7 h 340"/>
                <a:gd name="T4" fmla="*/ 2 w 380"/>
                <a:gd name="T5" fmla="*/ 7 h 340"/>
                <a:gd name="T6" fmla="*/ 3 w 380"/>
                <a:gd name="T7" fmla="*/ 5 h 340"/>
                <a:gd name="T8" fmla="*/ 5 w 380"/>
                <a:gd name="T9" fmla="*/ 6 h 340"/>
                <a:gd name="T10" fmla="*/ 6 w 380"/>
                <a:gd name="T11" fmla="*/ 8 h 340"/>
                <a:gd name="T12" fmla="*/ 9 w 380"/>
                <a:gd name="T13" fmla="*/ 8 h 340"/>
                <a:gd name="T14" fmla="*/ 6 w 380"/>
                <a:gd name="T15" fmla="*/ 5 h 340"/>
                <a:gd name="T16" fmla="*/ 6 w 380"/>
                <a:gd name="T17" fmla="*/ 3 h 340"/>
                <a:gd name="T18" fmla="*/ 4 w 380"/>
                <a:gd name="T19" fmla="*/ 3 h 340"/>
                <a:gd name="T20" fmla="*/ 3 w 380"/>
                <a:gd name="T21" fmla="*/ 1 h 340"/>
                <a:gd name="T22" fmla="*/ 0 w 380"/>
                <a:gd name="T23" fmla="*/ 0 h 34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80"/>
                <a:gd name="T37" fmla="*/ 0 h 340"/>
                <a:gd name="T38" fmla="*/ 380 w 380"/>
                <a:gd name="T39" fmla="*/ 340 h 34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80" h="340">
                  <a:moveTo>
                    <a:pt x="0" y="0"/>
                  </a:moveTo>
                  <a:lnTo>
                    <a:pt x="6" y="285"/>
                  </a:lnTo>
                  <a:lnTo>
                    <a:pt x="68" y="293"/>
                  </a:lnTo>
                  <a:lnTo>
                    <a:pt x="129" y="215"/>
                  </a:lnTo>
                  <a:lnTo>
                    <a:pt x="195" y="250"/>
                  </a:lnTo>
                  <a:lnTo>
                    <a:pt x="259" y="327"/>
                  </a:lnTo>
                  <a:lnTo>
                    <a:pt x="380" y="340"/>
                  </a:lnTo>
                  <a:lnTo>
                    <a:pt x="243" y="213"/>
                  </a:lnTo>
                  <a:lnTo>
                    <a:pt x="251" y="151"/>
                  </a:lnTo>
                  <a:lnTo>
                    <a:pt x="188" y="128"/>
                  </a:lnTo>
                  <a:lnTo>
                    <a:pt x="126" y="50"/>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37" name="Freeform 383">
              <a:extLst>
                <a:ext uri="{FF2B5EF4-FFF2-40B4-BE49-F238E27FC236}">
                  <a16:creationId xmlns:a16="http://schemas.microsoft.com/office/drawing/2014/main" id="{F7E4B70F-4CCB-5BC2-7AC9-E9F56E063C3A}"/>
                </a:ext>
              </a:extLst>
            </p:cNvPr>
            <p:cNvSpPr>
              <a:spLocks/>
            </p:cNvSpPr>
            <p:nvPr/>
          </p:nvSpPr>
          <p:spPr bwMode="auto">
            <a:xfrm>
              <a:off x="5241290" y="4120915"/>
              <a:ext cx="110563" cy="58012"/>
            </a:xfrm>
            <a:custGeom>
              <a:avLst/>
              <a:gdLst>
                <a:gd name="T0" fmla="*/ 0 w 159"/>
                <a:gd name="T1" fmla="*/ 1 h 90"/>
                <a:gd name="T2" fmla="*/ 2 w 159"/>
                <a:gd name="T3" fmla="*/ 2 h 90"/>
                <a:gd name="T4" fmla="*/ 4 w 159"/>
                <a:gd name="T5" fmla="*/ 1 h 90"/>
                <a:gd name="T6" fmla="*/ 3 w 159"/>
                <a:gd name="T7" fmla="*/ 0 h 90"/>
                <a:gd name="T8" fmla="*/ 3 w 159"/>
                <a:gd name="T9" fmla="*/ 1 h 90"/>
                <a:gd name="T10" fmla="*/ 0 w 159"/>
                <a:gd name="T11" fmla="*/ 1 h 90"/>
                <a:gd name="T12" fmla="*/ 0 60000 65536"/>
                <a:gd name="T13" fmla="*/ 0 60000 65536"/>
                <a:gd name="T14" fmla="*/ 0 60000 65536"/>
                <a:gd name="T15" fmla="*/ 0 60000 65536"/>
                <a:gd name="T16" fmla="*/ 0 60000 65536"/>
                <a:gd name="T17" fmla="*/ 0 60000 65536"/>
                <a:gd name="T18" fmla="*/ 0 w 159"/>
                <a:gd name="T19" fmla="*/ 0 h 90"/>
                <a:gd name="T20" fmla="*/ 159 w 159"/>
                <a:gd name="T21" fmla="*/ 90 h 90"/>
              </a:gdLst>
              <a:ahLst/>
              <a:cxnLst>
                <a:cxn ang="T12">
                  <a:pos x="T0" y="T1"/>
                </a:cxn>
                <a:cxn ang="T13">
                  <a:pos x="T2" y="T3"/>
                </a:cxn>
                <a:cxn ang="T14">
                  <a:pos x="T4" y="T5"/>
                </a:cxn>
                <a:cxn ang="T15">
                  <a:pos x="T6" y="T7"/>
                </a:cxn>
                <a:cxn ang="T16">
                  <a:pos x="T8" y="T9"/>
                </a:cxn>
                <a:cxn ang="T17">
                  <a:pos x="T10" y="T11"/>
                </a:cxn>
              </a:cxnLst>
              <a:rect l="T18" t="T19" r="T20" b="T21"/>
              <a:pathLst>
                <a:path w="159" h="90">
                  <a:moveTo>
                    <a:pt x="0" y="57"/>
                  </a:moveTo>
                  <a:lnTo>
                    <a:pt x="93" y="90"/>
                  </a:lnTo>
                  <a:lnTo>
                    <a:pt x="159" y="27"/>
                  </a:lnTo>
                  <a:lnTo>
                    <a:pt x="132" y="0"/>
                  </a:lnTo>
                  <a:lnTo>
                    <a:pt x="114" y="35"/>
                  </a:lnTo>
                  <a:lnTo>
                    <a:pt x="0" y="5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38" name="Freeform 384">
              <a:extLst>
                <a:ext uri="{FF2B5EF4-FFF2-40B4-BE49-F238E27FC236}">
                  <a16:creationId xmlns:a16="http://schemas.microsoft.com/office/drawing/2014/main" id="{1B08E077-27A7-5DE5-3A67-1C91CBB1346B}"/>
                </a:ext>
              </a:extLst>
            </p:cNvPr>
            <p:cNvSpPr>
              <a:spLocks/>
            </p:cNvSpPr>
            <p:nvPr/>
          </p:nvSpPr>
          <p:spPr bwMode="auto">
            <a:xfrm>
              <a:off x="5307628" y="4076826"/>
              <a:ext cx="56510" cy="58012"/>
            </a:xfrm>
            <a:custGeom>
              <a:avLst/>
              <a:gdLst>
                <a:gd name="T0" fmla="*/ 0 w 80"/>
                <a:gd name="T1" fmla="*/ 0 h 86"/>
                <a:gd name="T2" fmla="*/ 1 w 80"/>
                <a:gd name="T3" fmla="*/ 1 h 86"/>
                <a:gd name="T4" fmla="*/ 2 w 80"/>
                <a:gd name="T5" fmla="*/ 2 h 86"/>
                <a:gd name="T6" fmla="*/ 2 w 80"/>
                <a:gd name="T7" fmla="*/ 1 h 86"/>
                <a:gd name="T8" fmla="*/ 0 w 80"/>
                <a:gd name="T9" fmla="*/ 0 h 86"/>
                <a:gd name="T10" fmla="*/ 0 60000 65536"/>
                <a:gd name="T11" fmla="*/ 0 60000 65536"/>
                <a:gd name="T12" fmla="*/ 0 60000 65536"/>
                <a:gd name="T13" fmla="*/ 0 60000 65536"/>
                <a:gd name="T14" fmla="*/ 0 60000 65536"/>
                <a:gd name="T15" fmla="*/ 0 w 80"/>
                <a:gd name="T16" fmla="*/ 0 h 86"/>
                <a:gd name="T17" fmla="*/ 80 w 80"/>
                <a:gd name="T18" fmla="*/ 86 h 86"/>
              </a:gdLst>
              <a:ahLst/>
              <a:cxnLst>
                <a:cxn ang="T10">
                  <a:pos x="T0" y="T1"/>
                </a:cxn>
                <a:cxn ang="T11">
                  <a:pos x="T2" y="T3"/>
                </a:cxn>
                <a:cxn ang="T12">
                  <a:pos x="T4" y="T5"/>
                </a:cxn>
                <a:cxn ang="T13">
                  <a:pos x="T6" y="T7"/>
                </a:cxn>
                <a:cxn ang="T14">
                  <a:pos x="T8" y="T9"/>
                </a:cxn>
              </a:cxnLst>
              <a:rect l="T15" t="T16" r="T17" b="T18"/>
              <a:pathLst>
                <a:path w="80" h="86">
                  <a:moveTo>
                    <a:pt x="0" y="0"/>
                  </a:moveTo>
                  <a:lnTo>
                    <a:pt x="63" y="39"/>
                  </a:lnTo>
                  <a:lnTo>
                    <a:pt x="80" y="86"/>
                  </a:lnTo>
                  <a:lnTo>
                    <a:pt x="79" y="51"/>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39" name="Freeform 385">
              <a:extLst>
                <a:ext uri="{FF2B5EF4-FFF2-40B4-BE49-F238E27FC236}">
                  <a16:creationId xmlns:a16="http://schemas.microsoft.com/office/drawing/2014/main" id="{C69CBB69-F548-FE6A-EECC-B5F9B0664958}"/>
                </a:ext>
              </a:extLst>
            </p:cNvPr>
            <p:cNvSpPr>
              <a:spLocks/>
            </p:cNvSpPr>
            <p:nvPr/>
          </p:nvSpPr>
          <p:spPr bwMode="auto">
            <a:xfrm>
              <a:off x="4405930" y="3666093"/>
              <a:ext cx="63881" cy="83538"/>
            </a:xfrm>
            <a:custGeom>
              <a:avLst/>
              <a:gdLst>
                <a:gd name="T0" fmla="*/ 0 w 89"/>
                <a:gd name="T1" fmla="*/ 3 h 127"/>
                <a:gd name="T2" fmla="*/ 2 w 89"/>
                <a:gd name="T3" fmla="*/ 1 h 127"/>
                <a:gd name="T4" fmla="*/ 2 w 89"/>
                <a:gd name="T5" fmla="*/ 0 h 127"/>
                <a:gd name="T6" fmla="*/ 0 w 89"/>
                <a:gd name="T7" fmla="*/ 3 h 127"/>
                <a:gd name="T8" fmla="*/ 0 60000 65536"/>
                <a:gd name="T9" fmla="*/ 0 60000 65536"/>
                <a:gd name="T10" fmla="*/ 0 60000 65536"/>
                <a:gd name="T11" fmla="*/ 0 60000 65536"/>
                <a:gd name="T12" fmla="*/ 0 w 89"/>
                <a:gd name="T13" fmla="*/ 0 h 127"/>
                <a:gd name="T14" fmla="*/ 89 w 89"/>
                <a:gd name="T15" fmla="*/ 127 h 127"/>
              </a:gdLst>
              <a:ahLst/>
              <a:cxnLst>
                <a:cxn ang="T8">
                  <a:pos x="T0" y="T1"/>
                </a:cxn>
                <a:cxn ang="T9">
                  <a:pos x="T2" y="T3"/>
                </a:cxn>
                <a:cxn ang="T10">
                  <a:pos x="T4" y="T5"/>
                </a:cxn>
                <a:cxn ang="T11">
                  <a:pos x="T6" y="T7"/>
                </a:cxn>
              </a:cxnLst>
              <a:rect l="T12" t="T13" r="T14" b="T15"/>
              <a:pathLst>
                <a:path w="89" h="127">
                  <a:moveTo>
                    <a:pt x="0" y="127"/>
                  </a:moveTo>
                  <a:lnTo>
                    <a:pt x="64" y="67"/>
                  </a:lnTo>
                  <a:lnTo>
                    <a:pt x="89" y="0"/>
                  </a:lnTo>
                  <a:lnTo>
                    <a:pt x="0" y="12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40" name="Freeform 386">
              <a:extLst>
                <a:ext uri="{FF2B5EF4-FFF2-40B4-BE49-F238E27FC236}">
                  <a16:creationId xmlns:a16="http://schemas.microsoft.com/office/drawing/2014/main" id="{7A76A046-E4B9-AFF2-C6F6-C0A341A2C395}"/>
                </a:ext>
              </a:extLst>
            </p:cNvPr>
            <p:cNvSpPr>
              <a:spLocks/>
            </p:cNvSpPr>
            <p:nvPr/>
          </p:nvSpPr>
          <p:spPr bwMode="auto">
            <a:xfrm>
              <a:off x="4479639" y="3450286"/>
              <a:ext cx="110563" cy="178680"/>
            </a:xfrm>
            <a:custGeom>
              <a:avLst/>
              <a:gdLst>
                <a:gd name="T0" fmla="*/ 0 w 156"/>
                <a:gd name="T1" fmla="*/ 3 h 269"/>
                <a:gd name="T2" fmla="*/ 1 w 156"/>
                <a:gd name="T3" fmla="*/ 0 h 269"/>
                <a:gd name="T4" fmla="*/ 2 w 156"/>
                <a:gd name="T5" fmla="*/ 0 h 269"/>
                <a:gd name="T6" fmla="*/ 2 w 156"/>
                <a:gd name="T7" fmla="*/ 2 h 269"/>
                <a:gd name="T8" fmla="*/ 1 w 156"/>
                <a:gd name="T9" fmla="*/ 3 h 269"/>
                <a:gd name="T10" fmla="*/ 1 w 156"/>
                <a:gd name="T11" fmla="*/ 4 h 269"/>
                <a:gd name="T12" fmla="*/ 3 w 156"/>
                <a:gd name="T13" fmla="*/ 5 h 269"/>
                <a:gd name="T14" fmla="*/ 4 w 156"/>
                <a:gd name="T15" fmla="*/ 6 h 269"/>
                <a:gd name="T16" fmla="*/ 3 w 156"/>
                <a:gd name="T17" fmla="*/ 5 h 269"/>
                <a:gd name="T18" fmla="*/ 3 w 156"/>
                <a:gd name="T19" fmla="*/ 6 h 269"/>
                <a:gd name="T20" fmla="*/ 1 w 156"/>
                <a:gd name="T21" fmla="*/ 5 h 269"/>
                <a:gd name="T22" fmla="*/ 0 w 156"/>
                <a:gd name="T23" fmla="*/ 3 h 26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56"/>
                <a:gd name="T37" fmla="*/ 0 h 269"/>
                <a:gd name="T38" fmla="*/ 156 w 156"/>
                <a:gd name="T39" fmla="*/ 269 h 26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56" h="269">
                  <a:moveTo>
                    <a:pt x="0" y="106"/>
                  </a:moveTo>
                  <a:lnTo>
                    <a:pt x="28" y="0"/>
                  </a:lnTo>
                  <a:lnTo>
                    <a:pt x="85" y="4"/>
                  </a:lnTo>
                  <a:lnTo>
                    <a:pt x="97" y="72"/>
                  </a:lnTo>
                  <a:lnTo>
                    <a:pt x="55" y="145"/>
                  </a:lnTo>
                  <a:lnTo>
                    <a:pt x="65" y="188"/>
                  </a:lnTo>
                  <a:lnTo>
                    <a:pt x="148" y="212"/>
                  </a:lnTo>
                  <a:lnTo>
                    <a:pt x="156" y="269"/>
                  </a:lnTo>
                  <a:lnTo>
                    <a:pt x="103" y="212"/>
                  </a:lnTo>
                  <a:lnTo>
                    <a:pt x="103" y="240"/>
                  </a:lnTo>
                  <a:lnTo>
                    <a:pt x="28" y="212"/>
                  </a:lnTo>
                  <a:lnTo>
                    <a:pt x="0" y="10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41" name="Freeform 387">
              <a:extLst>
                <a:ext uri="{FF2B5EF4-FFF2-40B4-BE49-F238E27FC236}">
                  <a16:creationId xmlns:a16="http://schemas.microsoft.com/office/drawing/2014/main" id="{682C2BC0-5FD5-1946-545F-B810E8900DC1}"/>
                </a:ext>
              </a:extLst>
            </p:cNvPr>
            <p:cNvSpPr>
              <a:spLocks/>
            </p:cNvSpPr>
            <p:nvPr/>
          </p:nvSpPr>
          <p:spPr bwMode="auto">
            <a:xfrm>
              <a:off x="4489467" y="3601119"/>
              <a:ext cx="29484" cy="37128"/>
            </a:xfrm>
            <a:custGeom>
              <a:avLst/>
              <a:gdLst>
                <a:gd name="T0" fmla="*/ 0 w 43"/>
                <a:gd name="T1" fmla="*/ 0 h 57"/>
                <a:gd name="T2" fmla="*/ 1 w 43"/>
                <a:gd name="T3" fmla="*/ 0 h 57"/>
                <a:gd name="T4" fmla="*/ 1 w 43"/>
                <a:gd name="T5" fmla="*/ 0 h 57"/>
                <a:gd name="T6" fmla="*/ 1 w 43"/>
                <a:gd name="T7" fmla="*/ 1 h 57"/>
                <a:gd name="T8" fmla="*/ 0 w 43"/>
                <a:gd name="T9" fmla="*/ 0 h 57"/>
                <a:gd name="T10" fmla="*/ 0 60000 65536"/>
                <a:gd name="T11" fmla="*/ 0 60000 65536"/>
                <a:gd name="T12" fmla="*/ 0 60000 65536"/>
                <a:gd name="T13" fmla="*/ 0 60000 65536"/>
                <a:gd name="T14" fmla="*/ 0 60000 65536"/>
                <a:gd name="T15" fmla="*/ 0 w 43"/>
                <a:gd name="T16" fmla="*/ 0 h 57"/>
                <a:gd name="T17" fmla="*/ 43 w 43"/>
                <a:gd name="T18" fmla="*/ 57 h 57"/>
              </a:gdLst>
              <a:ahLst/>
              <a:cxnLst>
                <a:cxn ang="T10">
                  <a:pos x="T0" y="T1"/>
                </a:cxn>
                <a:cxn ang="T11">
                  <a:pos x="T2" y="T3"/>
                </a:cxn>
                <a:cxn ang="T12">
                  <a:pos x="T4" y="T5"/>
                </a:cxn>
                <a:cxn ang="T13">
                  <a:pos x="T6" y="T7"/>
                </a:cxn>
                <a:cxn ang="T14">
                  <a:pos x="T8" y="T9"/>
                </a:cxn>
              </a:cxnLst>
              <a:rect l="T15" t="T16" r="T17" b="T18"/>
              <a:pathLst>
                <a:path w="43" h="57">
                  <a:moveTo>
                    <a:pt x="0" y="0"/>
                  </a:moveTo>
                  <a:lnTo>
                    <a:pt x="24" y="0"/>
                  </a:lnTo>
                  <a:lnTo>
                    <a:pt x="43" y="13"/>
                  </a:lnTo>
                  <a:lnTo>
                    <a:pt x="35" y="57"/>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42" name="Freeform 388">
              <a:extLst>
                <a:ext uri="{FF2B5EF4-FFF2-40B4-BE49-F238E27FC236}">
                  <a16:creationId xmlns:a16="http://schemas.microsoft.com/office/drawing/2014/main" id="{E96F3EB2-288A-5D17-416C-BFBDD5E7FC29}"/>
                </a:ext>
              </a:extLst>
            </p:cNvPr>
            <p:cNvSpPr>
              <a:spLocks/>
            </p:cNvSpPr>
            <p:nvPr/>
          </p:nvSpPr>
          <p:spPr bwMode="auto">
            <a:xfrm>
              <a:off x="4531234" y="3647530"/>
              <a:ext cx="29484" cy="46411"/>
            </a:xfrm>
            <a:custGeom>
              <a:avLst/>
              <a:gdLst>
                <a:gd name="T0" fmla="*/ 0 w 40"/>
                <a:gd name="T1" fmla="*/ 0 h 70"/>
                <a:gd name="T2" fmla="*/ 0 w 40"/>
                <a:gd name="T3" fmla="*/ 2 h 70"/>
                <a:gd name="T4" fmla="*/ 1 w 40"/>
                <a:gd name="T5" fmla="*/ 1 h 70"/>
                <a:gd name="T6" fmla="*/ 0 w 40"/>
                <a:gd name="T7" fmla="*/ 0 h 70"/>
                <a:gd name="T8" fmla="*/ 0 60000 65536"/>
                <a:gd name="T9" fmla="*/ 0 60000 65536"/>
                <a:gd name="T10" fmla="*/ 0 60000 65536"/>
                <a:gd name="T11" fmla="*/ 0 60000 65536"/>
                <a:gd name="T12" fmla="*/ 0 w 40"/>
                <a:gd name="T13" fmla="*/ 0 h 70"/>
                <a:gd name="T14" fmla="*/ 40 w 40"/>
                <a:gd name="T15" fmla="*/ 70 h 70"/>
              </a:gdLst>
              <a:ahLst/>
              <a:cxnLst>
                <a:cxn ang="T8">
                  <a:pos x="T0" y="T1"/>
                </a:cxn>
                <a:cxn ang="T9">
                  <a:pos x="T2" y="T3"/>
                </a:cxn>
                <a:cxn ang="T10">
                  <a:pos x="T4" y="T5"/>
                </a:cxn>
                <a:cxn ang="T11">
                  <a:pos x="T6" y="T7"/>
                </a:cxn>
              </a:cxnLst>
              <a:rect l="T12" t="T13" r="T14" b="T15"/>
              <a:pathLst>
                <a:path w="40" h="70">
                  <a:moveTo>
                    <a:pt x="0" y="0"/>
                  </a:moveTo>
                  <a:lnTo>
                    <a:pt x="5" y="70"/>
                  </a:lnTo>
                  <a:lnTo>
                    <a:pt x="40" y="42"/>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43" name="Freeform 389">
              <a:extLst>
                <a:ext uri="{FF2B5EF4-FFF2-40B4-BE49-F238E27FC236}">
                  <a16:creationId xmlns:a16="http://schemas.microsoft.com/office/drawing/2014/main" id="{CC6B164E-A3F9-89F9-3124-79AF689190D5}"/>
                </a:ext>
              </a:extLst>
            </p:cNvPr>
            <p:cNvSpPr>
              <a:spLocks/>
            </p:cNvSpPr>
            <p:nvPr/>
          </p:nvSpPr>
          <p:spPr bwMode="auto">
            <a:xfrm>
              <a:off x="4536149" y="3710184"/>
              <a:ext cx="115476" cy="122987"/>
            </a:xfrm>
            <a:custGeom>
              <a:avLst/>
              <a:gdLst>
                <a:gd name="T0" fmla="*/ 0 w 167"/>
                <a:gd name="T1" fmla="*/ 3 h 186"/>
                <a:gd name="T2" fmla="*/ 1 w 167"/>
                <a:gd name="T3" fmla="*/ 1 h 186"/>
                <a:gd name="T4" fmla="*/ 2 w 167"/>
                <a:gd name="T5" fmla="*/ 2 h 186"/>
                <a:gd name="T6" fmla="*/ 3 w 167"/>
                <a:gd name="T7" fmla="*/ 0 h 186"/>
                <a:gd name="T8" fmla="*/ 4 w 167"/>
                <a:gd name="T9" fmla="*/ 1 h 186"/>
                <a:gd name="T10" fmla="*/ 4 w 167"/>
                <a:gd name="T11" fmla="*/ 4 h 186"/>
                <a:gd name="T12" fmla="*/ 3 w 167"/>
                <a:gd name="T13" fmla="*/ 3 h 186"/>
                <a:gd name="T14" fmla="*/ 3 w 167"/>
                <a:gd name="T15" fmla="*/ 4 h 186"/>
                <a:gd name="T16" fmla="*/ 2 w 167"/>
                <a:gd name="T17" fmla="*/ 4 h 186"/>
                <a:gd name="T18" fmla="*/ 1 w 167"/>
                <a:gd name="T19" fmla="*/ 2 h 186"/>
                <a:gd name="T20" fmla="*/ 0 w 167"/>
                <a:gd name="T21" fmla="*/ 3 h 18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67"/>
                <a:gd name="T34" fmla="*/ 0 h 186"/>
                <a:gd name="T35" fmla="*/ 167 w 167"/>
                <a:gd name="T36" fmla="*/ 186 h 18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67" h="186">
                  <a:moveTo>
                    <a:pt x="0" y="127"/>
                  </a:moveTo>
                  <a:lnTo>
                    <a:pt x="34" y="62"/>
                  </a:lnTo>
                  <a:lnTo>
                    <a:pt x="78" y="71"/>
                  </a:lnTo>
                  <a:lnTo>
                    <a:pt x="138" y="0"/>
                  </a:lnTo>
                  <a:lnTo>
                    <a:pt x="167" y="43"/>
                  </a:lnTo>
                  <a:lnTo>
                    <a:pt x="162" y="153"/>
                  </a:lnTo>
                  <a:lnTo>
                    <a:pt x="148" y="107"/>
                  </a:lnTo>
                  <a:lnTo>
                    <a:pt x="131" y="186"/>
                  </a:lnTo>
                  <a:lnTo>
                    <a:pt x="90" y="165"/>
                  </a:lnTo>
                  <a:lnTo>
                    <a:pt x="63" y="82"/>
                  </a:lnTo>
                  <a:lnTo>
                    <a:pt x="0" y="12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44" name="Freeform 390">
              <a:extLst>
                <a:ext uri="{FF2B5EF4-FFF2-40B4-BE49-F238E27FC236}">
                  <a16:creationId xmlns:a16="http://schemas.microsoft.com/office/drawing/2014/main" id="{65FA6887-2F9E-1CD6-45BA-97D756589626}"/>
                </a:ext>
              </a:extLst>
            </p:cNvPr>
            <p:cNvSpPr>
              <a:spLocks/>
            </p:cNvSpPr>
            <p:nvPr/>
          </p:nvSpPr>
          <p:spPr bwMode="auto">
            <a:xfrm>
              <a:off x="4548433" y="3682337"/>
              <a:ext cx="27026" cy="48731"/>
            </a:xfrm>
            <a:custGeom>
              <a:avLst/>
              <a:gdLst>
                <a:gd name="T0" fmla="*/ 0 w 37"/>
                <a:gd name="T1" fmla="*/ 1 h 74"/>
                <a:gd name="T2" fmla="*/ 0 w 37"/>
                <a:gd name="T3" fmla="*/ 1 h 74"/>
                <a:gd name="T4" fmla="*/ 1 w 37"/>
                <a:gd name="T5" fmla="*/ 0 h 74"/>
                <a:gd name="T6" fmla="*/ 1 w 37"/>
                <a:gd name="T7" fmla="*/ 2 h 74"/>
                <a:gd name="T8" fmla="*/ 0 w 37"/>
                <a:gd name="T9" fmla="*/ 1 h 74"/>
                <a:gd name="T10" fmla="*/ 0 60000 65536"/>
                <a:gd name="T11" fmla="*/ 0 60000 65536"/>
                <a:gd name="T12" fmla="*/ 0 60000 65536"/>
                <a:gd name="T13" fmla="*/ 0 60000 65536"/>
                <a:gd name="T14" fmla="*/ 0 60000 65536"/>
                <a:gd name="T15" fmla="*/ 0 w 37"/>
                <a:gd name="T16" fmla="*/ 0 h 74"/>
                <a:gd name="T17" fmla="*/ 37 w 37"/>
                <a:gd name="T18" fmla="*/ 74 h 74"/>
              </a:gdLst>
              <a:ahLst/>
              <a:cxnLst>
                <a:cxn ang="T10">
                  <a:pos x="T0" y="T1"/>
                </a:cxn>
                <a:cxn ang="T11">
                  <a:pos x="T2" y="T3"/>
                </a:cxn>
                <a:cxn ang="T12">
                  <a:pos x="T4" y="T5"/>
                </a:cxn>
                <a:cxn ang="T13">
                  <a:pos x="T6" y="T7"/>
                </a:cxn>
                <a:cxn ang="T14">
                  <a:pos x="T8" y="T9"/>
                </a:cxn>
              </a:cxnLst>
              <a:rect l="T15" t="T16" r="T17" b="T18"/>
              <a:pathLst>
                <a:path w="37" h="74">
                  <a:moveTo>
                    <a:pt x="0" y="46"/>
                  </a:moveTo>
                  <a:lnTo>
                    <a:pt x="8" y="34"/>
                  </a:lnTo>
                  <a:lnTo>
                    <a:pt x="37" y="0"/>
                  </a:lnTo>
                  <a:lnTo>
                    <a:pt x="25" y="74"/>
                  </a:lnTo>
                  <a:lnTo>
                    <a:pt x="0" y="4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45" name="Freeform 391">
              <a:extLst>
                <a:ext uri="{FF2B5EF4-FFF2-40B4-BE49-F238E27FC236}">
                  <a16:creationId xmlns:a16="http://schemas.microsoft.com/office/drawing/2014/main" id="{62EEF6CE-795F-DFDA-00FF-2F76FBE0685C}"/>
                </a:ext>
              </a:extLst>
            </p:cNvPr>
            <p:cNvSpPr>
              <a:spLocks/>
            </p:cNvSpPr>
            <p:nvPr/>
          </p:nvSpPr>
          <p:spPr bwMode="auto">
            <a:xfrm>
              <a:off x="1646787" y="2220411"/>
              <a:ext cx="270264" cy="220449"/>
            </a:xfrm>
            <a:custGeom>
              <a:avLst/>
              <a:gdLst>
                <a:gd name="T0" fmla="*/ 0 w 383"/>
                <a:gd name="T1" fmla="*/ 1 h 337"/>
                <a:gd name="T2" fmla="*/ 1 w 383"/>
                <a:gd name="T3" fmla="*/ 5 h 337"/>
                <a:gd name="T4" fmla="*/ 5 w 383"/>
                <a:gd name="T5" fmla="*/ 7 h 337"/>
                <a:gd name="T6" fmla="*/ 7 w 383"/>
                <a:gd name="T7" fmla="*/ 8 h 337"/>
                <a:gd name="T8" fmla="*/ 9 w 383"/>
                <a:gd name="T9" fmla="*/ 6 h 337"/>
                <a:gd name="T10" fmla="*/ 8 w 383"/>
                <a:gd name="T11" fmla="*/ 3 h 337"/>
                <a:gd name="T12" fmla="*/ 9 w 383"/>
                <a:gd name="T13" fmla="*/ 3 h 337"/>
                <a:gd name="T14" fmla="*/ 9 w 383"/>
                <a:gd name="T15" fmla="*/ 1 h 337"/>
                <a:gd name="T16" fmla="*/ 5 w 383"/>
                <a:gd name="T17" fmla="*/ 0 h 337"/>
                <a:gd name="T18" fmla="*/ 3 w 383"/>
                <a:gd name="T19" fmla="*/ 0 h 337"/>
                <a:gd name="T20" fmla="*/ 0 w 383"/>
                <a:gd name="T21" fmla="*/ 1 h 33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83"/>
                <a:gd name="T34" fmla="*/ 0 h 337"/>
                <a:gd name="T35" fmla="*/ 383 w 383"/>
                <a:gd name="T36" fmla="*/ 337 h 33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83" h="337">
                  <a:moveTo>
                    <a:pt x="0" y="61"/>
                  </a:moveTo>
                  <a:lnTo>
                    <a:pt x="26" y="237"/>
                  </a:lnTo>
                  <a:lnTo>
                    <a:pt x="222" y="326"/>
                  </a:lnTo>
                  <a:lnTo>
                    <a:pt x="319" y="337"/>
                  </a:lnTo>
                  <a:lnTo>
                    <a:pt x="383" y="248"/>
                  </a:lnTo>
                  <a:lnTo>
                    <a:pt x="349" y="149"/>
                  </a:lnTo>
                  <a:lnTo>
                    <a:pt x="375" y="124"/>
                  </a:lnTo>
                  <a:lnTo>
                    <a:pt x="358" y="45"/>
                  </a:lnTo>
                  <a:lnTo>
                    <a:pt x="213" y="19"/>
                  </a:lnTo>
                  <a:lnTo>
                    <a:pt x="118" y="0"/>
                  </a:lnTo>
                  <a:lnTo>
                    <a:pt x="0" y="6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46" name="Freeform 392">
              <a:extLst>
                <a:ext uri="{FF2B5EF4-FFF2-40B4-BE49-F238E27FC236}">
                  <a16:creationId xmlns:a16="http://schemas.microsoft.com/office/drawing/2014/main" id="{0FE53B84-7BFE-E13D-18D0-3AEAB5493C23}"/>
                </a:ext>
              </a:extLst>
            </p:cNvPr>
            <p:cNvSpPr>
              <a:spLocks/>
            </p:cNvSpPr>
            <p:nvPr/>
          </p:nvSpPr>
          <p:spPr bwMode="auto">
            <a:xfrm>
              <a:off x="1027639" y="2705399"/>
              <a:ext cx="81079" cy="160115"/>
            </a:xfrm>
            <a:custGeom>
              <a:avLst/>
              <a:gdLst>
                <a:gd name="T0" fmla="*/ 0 w 118"/>
                <a:gd name="T1" fmla="*/ 4 h 245"/>
                <a:gd name="T2" fmla="*/ 0 w 118"/>
                <a:gd name="T3" fmla="*/ 0 h 245"/>
                <a:gd name="T4" fmla="*/ 3 w 118"/>
                <a:gd name="T5" fmla="*/ 0 h 245"/>
                <a:gd name="T6" fmla="*/ 2 w 118"/>
                <a:gd name="T7" fmla="*/ 3 h 245"/>
                <a:gd name="T8" fmla="*/ 2 w 118"/>
                <a:gd name="T9" fmla="*/ 5 h 245"/>
                <a:gd name="T10" fmla="*/ 0 w 118"/>
                <a:gd name="T11" fmla="*/ 5 h 245"/>
                <a:gd name="T12" fmla="*/ 1 w 118"/>
                <a:gd name="T13" fmla="*/ 4 h 245"/>
                <a:gd name="T14" fmla="*/ 0 w 118"/>
                <a:gd name="T15" fmla="*/ 4 h 245"/>
                <a:gd name="T16" fmla="*/ 0 60000 65536"/>
                <a:gd name="T17" fmla="*/ 0 60000 65536"/>
                <a:gd name="T18" fmla="*/ 0 60000 65536"/>
                <a:gd name="T19" fmla="*/ 0 60000 65536"/>
                <a:gd name="T20" fmla="*/ 0 60000 65536"/>
                <a:gd name="T21" fmla="*/ 0 60000 65536"/>
                <a:gd name="T22" fmla="*/ 0 60000 65536"/>
                <a:gd name="T23" fmla="*/ 0 60000 65536"/>
                <a:gd name="T24" fmla="*/ 0 w 118"/>
                <a:gd name="T25" fmla="*/ 0 h 245"/>
                <a:gd name="T26" fmla="*/ 118 w 118"/>
                <a:gd name="T27" fmla="*/ 245 h 24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18" h="245">
                  <a:moveTo>
                    <a:pt x="0" y="161"/>
                  </a:moveTo>
                  <a:lnTo>
                    <a:pt x="19" y="0"/>
                  </a:lnTo>
                  <a:lnTo>
                    <a:pt x="118" y="9"/>
                  </a:lnTo>
                  <a:lnTo>
                    <a:pt x="76" y="112"/>
                  </a:lnTo>
                  <a:lnTo>
                    <a:pt x="76" y="238"/>
                  </a:lnTo>
                  <a:lnTo>
                    <a:pt x="17" y="245"/>
                  </a:lnTo>
                  <a:lnTo>
                    <a:pt x="25" y="169"/>
                  </a:lnTo>
                  <a:lnTo>
                    <a:pt x="0" y="16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47" name="Freeform 393">
              <a:extLst>
                <a:ext uri="{FF2B5EF4-FFF2-40B4-BE49-F238E27FC236}">
                  <a16:creationId xmlns:a16="http://schemas.microsoft.com/office/drawing/2014/main" id="{0C144363-DCAA-E7E6-1541-AE39C9DA5B5F}"/>
                </a:ext>
              </a:extLst>
            </p:cNvPr>
            <p:cNvSpPr>
              <a:spLocks/>
            </p:cNvSpPr>
            <p:nvPr/>
          </p:nvSpPr>
          <p:spPr bwMode="auto">
            <a:xfrm>
              <a:off x="1811403" y="2471027"/>
              <a:ext cx="255521" cy="162435"/>
            </a:xfrm>
            <a:custGeom>
              <a:avLst/>
              <a:gdLst>
                <a:gd name="T0" fmla="*/ 0 w 366"/>
                <a:gd name="T1" fmla="*/ 3 h 247"/>
                <a:gd name="T2" fmla="*/ 2 w 366"/>
                <a:gd name="T3" fmla="*/ 5 h 247"/>
                <a:gd name="T4" fmla="*/ 7 w 366"/>
                <a:gd name="T5" fmla="*/ 6 h 247"/>
                <a:gd name="T6" fmla="*/ 9 w 366"/>
                <a:gd name="T7" fmla="*/ 4 h 247"/>
                <a:gd name="T8" fmla="*/ 7 w 366"/>
                <a:gd name="T9" fmla="*/ 4 h 247"/>
                <a:gd name="T10" fmla="*/ 7 w 366"/>
                <a:gd name="T11" fmla="*/ 2 h 247"/>
                <a:gd name="T12" fmla="*/ 6 w 366"/>
                <a:gd name="T13" fmla="*/ 0 h 247"/>
                <a:gd name="T14" fmla="*/ 2 w 366"/>
                <a:gd name="T15" fmla="*/ 0 h 247"/>
                <a:gd name="T16" fmla="*/ 0 w 366"/>
                <a:gd name="T17" fmla="*/ 3 h 24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66"/>
                <a:gd name="T28" fmla="*/ 0 h 247"/>
                <a:gd name="T29" fmla="*/ 366 w 366"/>
                <a:gd name="T30" fmla="*/ 247 h 24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66" h="247">
                  <a:moveTo>
                    <a:pt x="0" y="123"/>
                  </a:moveTo>
                  <a:lnTo>
                    <a:pt x="100" y="223"/>
                  </a:lnTo>
                  <a:lnTo>
                    <a:pt x="324" y="247"/>
                  </a:lnTo>
                  <a:lnTo>
                    <a:pt x="366" y="162"/>
                  </a:lnTo>
                  <a:lnTo>
                    <a:pt x="308" y="158"/>
                  </a:lnTo>
                  <a:lnTo>
                    <a:pt x="301" y="81"/>
                  </a:lnTo>
                  <a:lnTo>
                    <a:pt x="251" y="0"/>
                  </a:lnTo>
                  <a:lnTo>
                    <a:pt x="100" y="18"/>
                  </a:lnTo>
                  <a:lnTo>
                    <a:pt x="0" y="12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48" name="Freeform 394">
              <a:extLst>
                <a:ext uri="{FF2B5EF4-FFF2-40B4-BE49-F238E27FC236}">
                  <a16:creationId xmlns:a16="http://schemas.microsoft.com/office/drawing/2014/main" id="{AC9F2E1B-F9AE-1A43-ABEE-1BE4B2203584}"/>
                </a:ext>
              </a:extLst>
            </p:cNvPr>
            <p:cNvSpPr>
              <a:spLocks/>
            </p:cNvSpPr>
            <p:nvPr/>
          </p:nvSpPr>
          <p:spPr bwMode="auto">
            <a:xfrm>
              <a:off x="2197142" y="3027951"/>
              <a:ext cx="565096" cy="512834"/>
            </a:xfrm>
            <a:custGeom>
              <a:avLst/>
              <a:gdLst>
                <a:gd name="T0" fmla="*/ 0 w 805"/>
                <a:gd name="T1" fmla="*/ 5 h 776"/>
                <a:gd name="T2" fmla="*/ 0 w 805"/>
                <a:gd name="T3" fmla="*/ 3 h 776"/>
                <a:gd name="T4" fmla="*/ 1 w 805"/>
                <a:gd name="T5" fmla="*/ 3 h 776"/>
                <a:gd name="T6" fmla="*/ 3 w 805"/>
                <a:gd name="T7" fmla="*/ 3 h 776"/>
                <a:gd name="T8" fmla="*/ 3 w 805"/>
                <a:gd name="T9" fmla="*/ 2 h 776"/>
                <a:gd name="T10" fmla="*/ 2 w 805"/>
                <a:gd name="T11" fmla="*/ 1 h 776"/>
                <a:gd name="T12" fmla="*/ 4 w 805"/>
                <a:gd name="T13" fmla="*/ 0 h 776"/>
                <a:gd name="T14" fmla="*/ 8 w 805"/>
                <a:gd name="T15" fmla="*/ 2 h 776"/>
                <a:gd name="T16" fmla="*/ 8 w 805"/>
                <a:gd name="T17" fmla="*/ 3 h 776"/>
                <a:gd name="T18" fmla="*/ 9 w 805"/>
                <a:gd name="T19" fmla="*/ 3 h 776"/>
                <a:gd name="T20" fmla="*/ 10 w 805"/>
                <a:gd name="T21" fmla="*/ 4 h 776"/>
                <a:gd name="T22" fmla="*/ 11 w 805"/>
                <a:gd name="T23" fmla="*/ 3 h 776"/>
                <a:gd name="T24" fmla="*/ 12 w 805"/>
                <a:gd name="T25" fmla="*/ 4 h 776"/>
                <a:gd name="T26" fmla="*/ 14 w 805"/>
                <a:gd name="T27" fmla="*/ 8 h 776"/>
                <a:gd name="T28" fmla="*/ 15 w 805"/>
                <a:gd name="T29" fmla="*/ 9 h 776"/>
                <a:gd name="T30" fmla="*/ 15 w 805"/>
                <a:gd name="T31" fmla="*/ 10 h 776"/>
                <a:gd name="T32" fmla="*/ 18 w 805"/>
                <a:gd name="T33" fmla="*/ 10 h 776"/>
                <a:gd name="T34" fmla="*/ 19 w 805"/>
                <a:gd name="T35" fmla="*/ 11 h 776"/>
                <a:gd name="T36" fmla="*/ 18 w 805"/>
                <a:gd name="T37" fmla="*/ 13 h 776"/>
                <a:gd name="T38" fmla="*/ 15 w 805"/>
                <a:gd name="T39" fmla="*/ 14 h 776"/>
                <a:gd name="T40" fmla="*/ 13 w 805"/>
                <a:gd name="T41" fmla="*/ 15 h 776"/>
                <a:gd name="T42" fmla="*/ 10 w 805"/>
                <a:gd name="T43" fmla="*/ 18 h 776"/>
                <a:gd name="T44" fmla="*/ 10 w 805"/>
                <a:gd name="T45" fmla="*/ 17 h 776"/>
                <a:gd name="T46" fmla="*/ 9 w 805"/>
                <a:gd name="T47" fmla="*/ 16 h 776"/>
                <a:gd name="T48" fmla="*/ 7 w 805"/>
                <a:gd name="T49" fmla="*/ 17 h 776"/>
                <a:gd name="T50" fmla="*/ 5 w 805"/>
                <a:gd name="T51" fmla="*/ 14 h 776"/>
                <a:gd name="T52" fmla="*/ 4 w 805"/>
                <a:gd name="T53" fmla="*/ 13 h 776"/>
                <a:gd name="T54" fmla="*/ 3 w 805"/>
                <a:gd name="T55" fmla="*/ 9 h 776"/>
                <a:gd name="T56" fmla="*/ 0 w 805"/>
                <a:gd name="T57" fmla="*/ 5 h 77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805"/>
                <a:gd name="T88" fmla="*/ 0 h 776"/>
                <a:gd name="T89" fmla="*/ 805 w 805"/>
                <a:gd name="T90" fmla="*/ 776 h 77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805" h="776">
                  <a:moveTo>
                    <a:pt x="0" y="202"/>
                  </a:moveTo>
                  <a:lnTo>
                    <a:pt x="12" y="135"/>
                  </a:lnTo>
                  <a:lnTo>
                    <a:pt x="54" y="149"/>
                  </a:lnTo>
                  <a:lnTo>
                    <a:pt x="107" y="107"/>
                  </a:lnTo>
                  <a:lnTo>
                    <a:pt x="130" y="78"/>
                  </a:lnTo>
                  <a:lnTo>
                    <a:pt x="85" y="32"/>
                  </a:lnTo>
                  <a:lnTo>
                    <a:pt x="171" y="0"/>
                  </a:lnTo>
                  <a:lnTo>
                    <a:pt x="344" y="89"/>
                  </a:lnTo>
                  <a:lnTo>
                    <a:pt x="345" y="120"/>
                  </a:lnTo>
                  <a:lnTo>
                    <a:pt x="388" y="143"/>
                  </a:lnTo>
                  <a:lnTo>
                    <a:pt x="420" y="165"/>
                  </a:lnTo>
                  <a:lnTo>
                    <a:pt x="454" y="149"/>
                  </a:lnTo>
                  <a:lnTo>
                    <a:pt x="524" y="174"/>
                  </a:lnTo>
                  <a:lnTo>
                    <a:pt x="617" y="352"/>
                  </a:lnTo>
                  <a:lnTo>
                    <a:pt x="627" y="365"/>
                  </a:lnTo>
                  <a:lnTo>
                    <a:pt x="664" y="436"/>
                  </a:lnTo>
                  <a:lnTo>
                    <a:pt x="786" y="450"/>
                  </a:lnTo>
                  <a:lnTo>
                    <a:pt x="805" y="483"/>
                  </a:lnTo>
                  <a:lnTo>
                    <a:pt x="775" y="575"/>
                  </a:lnTo>
                  <a:lnTo>
                    <a:pt x="664" y="619"/>
                  </a:lnTo>
                  <a:lnTo>
                    <a:pt x="542" y="652"/>
                  </a:lnTo>
                  <a:lnTo>
                    <a:pt x="443" y="776"/>
                  </a:lnTo>
                  <a:lnTo>
                    <a:pt x="443" y="729"/>
                  </a:lnTo>
                  <a:lnTo>
                    <a:pt x="373" y="697"/>
                  </a:lnTo>
                  <a:lnTo>
                    <a:pt x="306" y="739"/>
                  </a:lnTo>
                  <a:lnTo>
                    <a:pt x="234" y="599"/>
                  </a:lnTo>
                  <a:lnTo>
                    <a:pt x="180" y="544"/>
                  </a:lnTo>
                  <a:lnTo>
                    <a:pt x="146" y="398"/>
                  </a:lnTo>
                  <a:lnTo>
                    <a:pt x="0" y="20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49" name="Freeform 395">
              <a:extLst>
                <a:ext uri="{FF2B5EF4-FFF2-40B4-BE49-F238E27FC236}">
                  <a16:creationId xmlns:a16="http://schemas.microsoft.com/office/drawing/2014/main" id="{C4B84DF7-5FB7-652F-B549-A254C933FBA2}"/>
                </a:ext>
              </a:extLst>
            </p:cNvPr>
            <p:cNvSpPr>
              <a:spLocks/>
            </p:cNvSpPr>
            <p:nvPr/>
          </p:nvSpPr>
          <p:spPr bwMode="auto">
            <a:xfrm>
              <a:off x="1796660" y="1090321"/>
              <a:ext cx="4564994" cy="1608117"/>
            </a:xfrm>
            <a:custGeom>
              <a:avLst/>
              <a:gdLst>
                <a:gd name="T0" fmla="*/ 3 w 6518"/>
                <a:gd name="T1" fmla="*/ 35 h 2431"/>
                <a:gd name="T2" fmla="*/ 8 w 6518"/>
                <a:gd name="T3" fmla="*/ 31 h 2431"/>
                <a:gd name="T4" fmla="*/ 8 w 6518"/>
                <a:gd name="T5" fmla="*/ 18 h 2431"/>
                <a:gd name="T6" fmla="*/ 14 w 6518"/>
                <a:gd name="T7" fmla="*/ 17 h 2431"/>
                <a:gd name="T8" fmla="*/ 16 w 6518"/>
                <a:gd name="T9" fmla="*/ 26 h 2431"/>
                <a:gd name="T10" fmla="*/ 18 w 6518"/>
                <a:gd name="T11" fmla="*/ 23 h 2431"/>
                <a:gd name="T12" fmla="*/ 23 w 6518"/>
                <a:gd name="T13" fmla="*/ 20 h 2431"/>
                <a:gd name="T14" fmla="*/ 35 w 6518"/>
                <a:gd name="T15" fmla="*/ 17 h 2431"/>
                <a:gd name="T16" fmla="*/ 44 w 6518"/>
                <a:gd name="T17" fmla="*/ 17 h 2431"/>
                <a:gd name="T18" fmla="*/ 44 w 6518"/>
                <a:gd name="T19" fmla="*/ 10 h 2431"/>
                <a:gd name="T20" fmla="*/ 47 w 6518"/>
                <a:gd name="T21" fmla="*/ 19 h 2431"/>
                <a:gd name="T22" fmla="*/ 49 w 6518"/>
                <a:gd name="T23" fmla="*/ 17 h 2431"/>
                <a:gd name="T24" fmla="*/ 51 w 6518"/>
                <a:gd name="T25" fmla="*/ 17 h 2431"/>
                <a:gd name="T26" fmla="*/ 49 w 6518"/>
                <a:gd name="T27" fmla="*/ 13 h 2431"/>
                <a:gd name="T28" fmla="*/ 56 w 6518"/>
                <a:gd name="T29" fmla="*/ 12 h 2431"/>
                <a:gd name="T30" fmla="*/ 59 w 6518"/>
                <a:gd name="T31" fmla="*/ 8 h 2431"/>
                <a:gd name="T32" fmla="*/ 67 w 6518"/>
                <a:gd name="T33" fmla="*/ 3 h 2431"/>
                <a:gd name="T34" fmla="*/ 72 w 6518"/>
                <a:gd name="T35" fmla="*/ 1 h 2431"/>
                <a:gd name="T36" fmla="*/ 83 w 6518"/>
                <a:gd name="T37" fmla="*/ 4 h 2431"/>
                <a:gd name="T38" fmla="*/ 77 w 6518"/>
                <a:gd name="T39" fmla="*/ 9 h 2431"/>
                <a:gd name="T40" fmla="*/ 84 w 6518"/>
                <a:gd name="T41" fmla="*/ 9 h 2431"/>
                <a:gd name="T42" fmla="*/ 92 w 6518"/>
                <a:gd name="T43" fmla="*/ 8 h 2431"/>
                <a:gd name="T44" fmla="*/ 102 w 6518"/>
                <a:gd name="T45" fmla="*/ 12 h 2431"/>
                <a:gd name="T46" fmla="*/ 114 w 6518"/>
                <a:gd name="T47" fmla="*/ 12 h 2431"/>
                <a:gd name="T48" fmla="*/ 126 w 6518"/>
                <a:gd name="T49" fmla="*/ 16 h 2431"/>
                <a:gd name="T50" fmla="*/ 133 w 6518"/>
                <a:gd name="T51" fmla="*/ 15 h 2431"/>
                <a:gd name="T52" fmla="*/ 148 w 6518"/>
                <a:gd name="T53" fmla="*/ 21 h 2431"/>
                <a:gd name="T54" fmla="*/ 147 w 6518"/>
                <a:gd name="T55" fmla="*/ 25 h 2431"/>
                <a:gd name="T56" fmla="*/ 143 w 6518"/>
                <a:gd name="T57" fmla="*/ 22 h 2431"/>
                <a:gd name="T58" fmla="*/ 141 w 6518"/>
                <a:gd name="T59" fmla="*/ 28 h 2431"/>
                <a:gd name="T60" fmla="*/ 129 w 6518"/>
                <a:gd name="T61" fmla="*/ 31 h 2431"/>
                <a:gd name="T62" fmla="*/ 126 w 6518"/>
                <a:gd name="T63" fmla="*/ 37 h 2431"/>
                <a:gd name="T64" fmla="*/ 121 w 6518"/>
                <a:gd name="T65" fmla="*/ 45 h 2431"/>
                <a:gd name="T66" fmla="*/ 128 w 6518"/>
                <a:gd name="T67" fmla="*/ 29 h 2431"/>
                <a:gd name="T68" fmla="*/ 119 w 6518"/>
                <a:gd name="T69" fmla="*/ 32 h 2431"/>
                <a:gd name="T70" fmla="*/ 109 w 6518"/>
                <a:gd name="T71" fmla="*/ 33 h 2431"/>
                <a:gd name="T72" fmla="*/ 105 w 6518"/>
                <a:gd name="T73" fmla="*/ 41 h 2431"/>
                <a:gd name="T74" fmla="*/ 107 w 6518"/>
                <a:gd name="T75" fmla="*/ 45 h 2431"/>
                <a:gd name="T76" fmla="*/ 99 w 6518"/>
                <a:gd name="T77" fmla="*/ 55 h 2431"/>
                <a:gd name="T78" fmla="*/ 94 w 6518"/>
                <a:gd name="T79" fmla="*/ 42 h 2431"/>
                <a:gd name="T80" fmla="*/ 84 w 6518"/>
                <a:gd name="T81" fmla="*/ 46 h 2431"/>
                <a:gd name="T82" fmla="*/ 69 w 6518"/>
                <a:gd name="T83" fmla="*/ 46 h 2431"/>
                <a:gd name="T84" fmla="*/ 53 w 6518"/>
                <a:gd name="T85" fmla="*/ 46 h 2431"/>
                <a:gd name="T86" fmla="*/ 46 w 6518"/>
                <a:gd name="T87" fmla="*/ 42 h 2431"/>
                <a:gd name="T88" fmla="*/ 38 w 6518"/>
                <a:gd name="T89" fmla="*/ 39 h 2431"/>
                <a:gd name="T90" fmla="*/ 32 w 6518"/>
                <a:gd name="T91" fmla="*/ 40 h 2431"/>
                <a:gd name="T92" fmla="*/ 33 w 6518"/>
                <a:gd name="T93" fmla="*/ 45 h 2431"/>
                <a:gd name="T94" fmla="*/ 29 w 6518"/>
                <a:gd name="T95" fmla="*/ 44 h 2431"/>
                <a:gd name="T96" fmla="*/ 24 w 6518"/>
                <a:gd name="T97" fmla="*/ 46 h 2431"/>
                <a:gd name="T98" fmla="*/ 23 w 6518"/>
                <a:gd name="T99" fmla="*/ 48 h 2431"/>
                <a:gd name="T100" fmla="*/ 25 w 6518"/>
                <a:gd name="T101" fmla="*/ 51 h 2431"/>
                <a:gd name="T102" fmla="*/ 23 w 6518"/>
                <a:gd name="T103" fmla="*/ 55 h 2431"/>
                <a:gd name="T104" fmla="*/ 17 w 6518"/>
                <a:gd name="T105" fmla="*/ 54 h 2431"/>
                <a:gd name="T106" fmla="*/ 17 w 6518"/>
                <a:gd name="T107" fmla="*/ 47 h 2431"/>
                <a:gd name="T108" fmla="*/ 12 w 6518"/>
                <a:gd name="T109" fmla="*/ 43 h 2431"/>
                <a:gd name="T110" fmla="*/ 10 w 6518"/>
                <a:gd name="T111" fmla="*/ 42 h 2431"/>
                <a:gd name="T112" fmla="*/ 6 w 6518"/>
                <a:gd name="T113" fmla="*/ 38 h 2431"/>
                <a:gd name="T114" fmla="*/ 4 w 6518"/>
                <a:gd name="T115" fmla="*/ 41 h 2431"/>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6518"/>
                <a:gd name="T175" fmla="*/ 0 h 2431"/>
                <a:gd name="T176" fmla="*/ 6518 w 6518"/>
                <a:gd name="T177" fmla="*/ 2431 h 2431"/>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6518" h="2431">
                  <a:moveTo>
                    <a:pt x="0" y="1726"/>
                  </a:moveTo>
                  <a:lnTo>
                    <a:pt x="55" y="1671"/>
                  </a:lnTo>
                  <a:lnTo>
                    <a:pt x="36" y="1694"/>
                  </a:lnTo>
                  <a:lnTo>
                    <a:pt x="61" y="1701"/>
                  </a:lnTo>
                  <a:lnTo>
                    <a:pt x="55" y="1587"/>
                  </a:lnTo>
                  <a:lnTo>
                    <a:pt x="77" y="1534"/>
                  </a:lnTo>
                  <a:lnTo>
                    <a:pt x="108" y="1526"/>
                  </a:lnTo>
                  <a:lnTo>
                    <a:pt x="171" y="1575"/>
                  </a:lnTo>
                  <a:lnTo>
                    <a:pt x="182" y="1482"/>
                  </a:lnTo>
                  <a:lnTo>
                    <a:pt x="158" y="1483"/>
                  </a:lnTo>
                  <a:lnTo>
                    <a:pt x="147" y="1429"/>
                  </a:lnTo>
                  <a:lnTo>
                    <a:pt x="405" y="1377"/>
                  </a:lnTo>
                  <a:lnTo>
                    <a:pt x="339" y="1358"/>
                  </a:lnTo>
                  <a:lnTo>
                    <a:pt x="343" y="1330"/>
                  </a:lnTo>
                  <a:lnTo>
                    <a:pt x="305" y="1340"/>
                  </a:lnTo>
                  <a:lnTo>
                    <a:pt x="452" y="1197"/>
                  </a:lnTo>
                  <a:lnTo>
                    <a:pt x="389" y="1047"/>
                  </a:lnTo>
                  <a:lnTo>
                    <a:pt x="401" y="976"/>
                  </a:lnTo>
                  <a:lnTo>
                    <a:pt x="361" y="896"/>
                  </a:lnTo>
                  <a:lnTo>
                    <a:pt x="398" y="850"/>
                  </a:lnTo>
                  <a:lnTo>
                    <a:pt x="339" y="786"/>
                  </a:lnTo>
                  <a:lnTo>
                    <a:pt x="355" y="736"/>
                  </a:lnTo>
                  <a:lnTo>
                    <a:pt x="429" y="677"/>
                  </a:lnTo>
                  <a:lnTo>
                    <a:pt x="469" y="670"/>
                  </a:lnTo>
                  <a:lnTo>
                    <a:pt x="516" y="683"/>
                  </a:lnTo>
                  <a:lnTo>
                    <a:pt x="475" y="696"/>
                  </a:lnTo>
                  <a:lnTo>
                    <a:pt x="505" y="719"/>
                  </a:lnTo>
                  <a:lnTo>
                    <a:pt x="620" y="727"/>
                  </a:lnTo>
                  <a:lnTo>
                    <a:pt x="819" y="847"/>
                  </a:lnTo>
                  <a:lnTo>
                    <a:pt x="824" y="907"/>
                  </a:lnTo>
                  <a:lnTo>
                    <a:pt x="738" y="958"/>
                  </a:lnTo>
                  <a:lnTo>
                    <a:pt x="471" y="886"/>
                  </a:lnTo>
                  <a:lnTo>
                    <a:pt x="578" y="972"/>
                  </a:lnTo>
                  <a:lnTo>
                    <a:pt x="574" y="1074"/>
                  </a:lnTo>
                  <a:lnTo>
                    <a:pt x="682" y="1122"/>
                  </a:lnTo>
                  <a:lnTo>
                    <a:pt x="712" y="1114"/>
                  </a:lnTo>
                  <a:lnTo>
                    <a:pt x="698" y="1074"/>
                  </a:lnTo>
                  <a:lnTo>
                    <a:pt x="647" y="1057"/>
                  </a:lnTo>
                  <a:lnTo>
                    <a:pt x="659" y="1023"/>
                  </a:lnTo>
                  <a:lnTo>
                    <a:pt x="710" y="1061"/>
                  </a:lnTo>
                  <a:lnTo>
                    <a:pt x="813" y="1074"/>
                  </a:lnTo>
                  <a:lnTo>
                    <a:pt x="768" y="993"/>
                  </a:lnTo>
                  <a:lnTo>
                    <a:pt x="867" y="926"/>
                  </a:lnTo>
                  <a:lnTo>
                    <a:pt x="937" y="972"/>
                  </a:lnTo>
                  <a:lnTo>
                    <a:pt x="934" y="792"/>
                  </a:lnTo>
                  <a:lnTo>
                    <a:pt x="903" y="765"/>
                  </a:lnTo>
                  <a:lnTo>
                    <a:pt x="1023" y="805"/>
                  </a:lnTo>
                  <a:lnTo>
                    <a:pt x="1032" y="827"/>
                  </a:lnTo>
                  <a:lnTo>
                    <a:pt x="969" y="859"/>
                  </a:lnTo>
                  <a:lnTo>
                    <a:pt x="1032" y="917"/>
                  </a:lnTo>
                  <a:lnTo>
                    <a:pt x="1086" y="850"/>
                  </a:lnTo>
                  <a:lnTo>
                    <a:pt x="1303" y="743"/>
                  </a:lnTo>
                  <a:lnTo>
                    <a:pt x="1337" y="739"/>
                  </a:lnTo>
                  <a:lnTo>
                    <a:pt x="1303" y="755"/>
                  </a:lnTo>
                  <a:lnTo>
                    <a:pt x="1340" y="807"/>
                  </a:lnTo>
                  <a:lnTo>
                    <a:pt x="1500" y="739"/>
                  </a:lnTo>
                  <a:lnTo>
                    <a:pt x="1536" y="789"/>
                  </a:lnTo>
                  <a:lnTo>
                    <a:pt x="1575" y="748"/>
                  </a:lnTo>
                  <a:lnTo>
                    <a:pt x="1553" y="693"/>
                  </a:lnTo>
                  <a:lnTo>
                    <a:pt x="1578" y="674"/>
                  </a:lnTo>
                  <a:lnTo>
                    <a:pt x="1699" y="701"/>
                  </a:lnTo>
                  <a:lnTo>
                    <a:pt x="1858" y="803"/>
                  </a:lnTo>
                  <a:lnTo>
                    <a:pt x="1888" y="754"/>
                  </a:lnTo>
                  <a:lnTo>
                    <a:pt x="1855" y="704"/>
                  </a:lnTo>
                  <a:lnTo>
                    <a:pt x="1807" y="688"/>
                  </a:lnTo>
                  <a:lnTo>
                    <a:pt x="1824" y="608"/>
                  </a:lnTo>
                  <a:lnTo>
                    <a:pt x="1795" y="597"/>
                  </a:lnTo>
                  <a:lnTo>
                    <a:pt x="1803" y="560"/>
                  </a:lnTo>
                  <a:lnTo>
                    <a:pt x="1861" y="521"/>
                  </a:lnTo>
                  <a:lnTo>
                    <a:pt x="1899" y="424"/>
                  </a:lnTo>
                  <a:lnTo>
                    <a:pt x="1981" y="425"/>
                  </a:lnTo>
                  <a:lnTo>
                    <a:pt x="2024" y="439"/>
                  </a:lnTo>
                  <a:lnTo>
                    <a:pt x="1990" y="543"/>
                  </a:lnTo>
                  <a:lnTo>
                    <a:pt x="2028" y="593"/>
                  </a:lnTo>
                  <a:lnTo>
                    <a:pt x="2017" y="736"/>
                  </a:lnTo>
                  <a:lnTo>
                    <a:pt x="2056" y="784"/>
                  </a:lnTo>
                  <a:lnTo>
                    <a:pt x="2039" y="836"/>
                  </a:lnTo>
                  <a:lnTo>
                    <a:pt x="1977" y="877"/>
                  </a:lnTo>
                  <a:lnTo>
                    <a:pt x="1996" y="896"/>
                  </a:lnTo>
                  <a:lnTo>
                    <a:pt x="1914" y="915"/>
                  </a:lnTo>
                  <a:lnTo>
                    <a:pt x="2002" y="949"/>
                  </a:lnTo>
                  <a:lnTo>
                    <a:pt x="2105" y="836"/>
                  </a:lnTo>
                  <a:lnTo>
                    <a:pt x="2091" y="765"/>
                  </a:lnTo>
                  <a:lnTo>
                    <a:pt x="2123" y="754"/>
                  </a:lnTo>
                  <a:lnTo>
                    <a:pt x="2176" y="740"/>
                  </a:lnTo>
                  <a:lnTo>
                    <a:pt x="2204" y="781"/>
                  </a:lnTo>
                  <a:lnTo>
                    <a:pt x="2201" y="835"/>
                  </a:lnTo>
                  <a:lnTo>
                    <a:pt x="2263" y="851"/>
                  </a:lnTo>
                  <a:lnTo>
                    <a:pt x="2212" y="834"/>
                  </a:lnTo>
                  <a:lnTo>
                    <a:pt x="2236" y="801"/>
                  </a:lnTo>
                  <a:lnTo>
                    <a:pt x="2214" y="754"/>
                  </a:lnTo>
                  <a:lnTo>
                    <a:pt x="2067" y="723"/>
                  </a:lnTo>
                  <a:lnTo>
                    <a:pt x="2091" y="612"/>
                  </a:lnTo>
                  <a:lnTo>
                    <a:pt x="2039" y="543"/>
                  </a:lnTo>
                  <a:lnTo>
                    <a:pt x="2112" y="479"/>
                  </a:lnTo>
                  <a:lnTo>
                    <a:pt x="2106" y="433"/>
                  </a:lnTo>
                  <a:lnTo>
                    <a:pt x="2137" y="459"/>
                  </a:lnTo>
                  <a:lnTo>
                    <a:pt x="2120" y="550"/>
                  </a:lnTo>
                  <a:lnTo>
                    <a:pt x="2145" y="560"/>
                  </a:lnTo>
                  <a:lnTo>
                    <a:pt x="2246" y="587"/>
                  </a:lnTo>
                  <a:lnTo>
                    <a:pt x="2153" y="514"/>
                  </a:lnTo>
                  <a:lnTo>
                    <a:pt x="2221" y="517"/>
                  </a:lnTo>
                  <a:lnTo>
                    <a:pt x="2206" y="487"/>
                  </a:lnTo>
                  <a:lnTo>
                    <a:pt x="2246" y="472"/>
                  </a:lnTo>
                  <a:lnTo>
                    <a:pt x="2429" y="532"/>
                  </a:lnTo>
                  <a:lnTo>
                    <a:pt x="2394" y="568"/>
                  </a:lnTo>
                  <a:lnTo>
                    <a:pt x="2389" y="628"/>
                  </a:lnTo>
                  <a:lnTo>
                    <a:pt x="2427" y="660"/>
                  </a:lnTo>
                  <a:lnTo>
                    <a:pt x="2446" y="532"/>
                  </a:lnTo>
                  <a:lnTo>
                    <a:pt x="2347" y="466"/>
                  </a:lnTo>
                  <a:lnTo>
                    <a:pt x="2325" y="375"/>
                  </a:lnTo>
                  <a:lnTo>
                    <a:pt x="2558" y="344"/>
                  </a:lnTo>
                  <a:lnTo>
                    <a:pt x="2529" y="260"/>
                  </a:lnTo>
                  <a:lnTo>
                    <a:pt x="2558" y="279"/>
                  </a:lnTo>
                  <a:lnTo>
                    <a:pt x="2599" y="247"/>
                  </a:lnTo>
                  <a:lnTo>
                    <a:pt x="2568" y="237"/>
                  </a:lnTo>
                  <a:lnTo>
                    <a:pt x="2816" y="171"/>
                  </a:lnTo>
                  <a:lnTo>
                    <a:pt x="2794" y="152"/>
                  </a:lnTo>
                  <a:lnTo>
                    <a:pt x="2909" y="145"/>
                  </a:lnTo>
                  <a:lnTo>
                    <a:pt x="2908" y="167"/>
                  </a:lnTo>
                  <a:lnTo>
                    <a:pt x="2934" y="167"/>
                  </a:lnTo>
                  <a:lnTo>
                    <a:pt x="3018" y="137"/>
                  </a:lnTo>
                  <a:lnTo>
                    <a:pt x="3057" y="153"/>
                  </a:lnTo>
                  <a:lnTo>
                    <a:pt x="3019" y="117"/>
                  </a:lnTo>
                  <a:lnTo>
                    <a:pt x="3113" y="110"/>
                  </a:lnTo>
                  <a:lnTo>
                    <a:pt x="3116" y="64"/>
                  </a:lnTo>
                  <a:lnTo>
                    <a:pt x="3223" y="0"/>
                  </a:lnTo>
                  <a:lnTo>
                    <a:pt x="3300" y="38"/>
                  </a:lnTo>
                  <a:lnTo>
                    <a:pt x="3235" y="71"/>
                  </a:lnTo>
                  <a:lnTo>
                    <a:pt x="3348" y="69"/>
                  </a:lnTo>
                  <a:lnTo>
                    <a:pt x="3301" y="117"/>
                  </a:lnTo>
                  <a:lnTo>
                    <a:pt x="3491" y="92"/>
                  </a:lnTo>
                  <a:lnTo>
                    <a:pt x="3593" y="167"/>
                  </a:lnTo>
                  <a:lnTo>
                    <a:pt x="3577" y="194"/>
                  </a:lnTo>
                  <a:lnTo>
                    <a:pt x="3543" y="176"/>
                  </a:lnTo>
                  <a:lnTo>
                    <a:pt x="3590" y="201"/>
                  </a:lnTo>
                  <a:lnTo>
                    <a:pt x="3568" y="244"/>
                  </a:lnTo>
                  <a:lnTo>
                    <a:pt x="3223" y="456"/>
                  </a:lnTo>
                  <a:lnTo>
                    <a:pt x="3335" y="428"/>
                  </a:lnTo>
                  <a:lnTo>
                    <a:pt x="3311" y="401"/>
                  </a:lnTo>
                  <a:lnTo>
                    <a:pt x="3485" y="362"/>
                  </a:lnTo>
                  <a:lnTo>
                    <a:pt x="3437" y="367"/>
                  </a:lnTo>
                  <a:lnTo>
                    <a:pt x="3448" y="332"/>
                  </a:lnTo>
                  <a:lnTo>
                    <a:pt x="3543" y="362"/>
                  </a:lnTo>
                  <a:lnTo>
                    <a:pt x="3560" y="332"/>
                  </a:lnTo>
                  <a:lnTo>
                    <a:pt x="3579" y="401"/>
                  </a:lnTo>
                  <a:lnTo>
                    <a:pt x="3626" y="406"/>
                  </a:lnTo>
                  <a:lnTo>
                    <a:pt x="3582" y="376"/>
                  </a:lnTo>
                  <a:lnTo>
                    <a:pt x="3675" y="362"/>
                  </a:lnTo>
                  <a:lnTo>
                    <a:pt x="3786" y="375"/>
                  </a:lnTo>
                  <a:lnTo>
                    <a:pt x="3778" y="401"/>
                  </a:lnTo>
                  <a:lnTo>
                    <a:pt x="3871" y="424"/>
                  </a:lnTo>
                  <a:lnTo>
                    <a:pt x="3954" y="418"/>
                  </a:lnTo>
                  <a:lnTo>
                    <a:pt x="3958" y="353"/>
                  </a:lnTo>
                  <a:lnTo>
                    <a:pt x="3983" y="347"/>
                  </a:lnTo>
                  <a:lnTo>
                    <a:pt x="4193" y="418"/>
                  </a:lnTo>
                  <a:lnTo>
                    <a:pt x="4167" y="532"/>
                  </a:lnTo>
                  <a:lnTo>
                    <a:pt x="4264" y="608"/>
                  </a:lnTo>
                  <a:lnTo>
                    <a:pt x="4319" y="504"/>
                  </a:lnTo>
                  <a:lnTo>
                    <a:pt x="4354" y="550"/>
                  </a:lnTo>
                  <a:lnTo>
                    <a:pt x="4424" y="532"/>
                  </a:lnTo>
                  <a:lnTo>
                    <a:pt x="4519" y="568"/>
                  </a:lnTo>
                  <a:lnTo>
                    <a:pt x="4593" y="547"/>
                  </a:lnTo>
                  <a:lnTo>
                    <a:pt x="4589" y="504"/>
                  </a:lnTo>
                  <a:lnTo>
                    <a:pt x="4640" y="431"/>
                  </a:lnTo>
                  <a:lnTo>
                    <a:pt x="4957" y="482"/>
                  </a:lnTo>
                  <a:lnTo>
                    <a:pt x="4978" y="516"/>
                  </a:lnTo>
                  <a:lnTo>
                    <a:pt x="4938" y="531"/>
                  </a:lnTo>
                  <a:lnTo>
                    <a:pt x="5042" y="547"/>
                  </a:lnTo>
                  <a:lnTo>
                    <a:pt x="5080" y="597"/>
                  </a:lnTo>
                  <a:lnTo>
                    <a:pt x="5319" y="587"/>
                  </a:lnTo>
                  <a:lnTo>
                    <a:pt x="5362" y="628"/>
                  </a:lnTo>
                  <a:lnTo>
                    <a:pt x="5345" y="677"/>
                  </a:lnTo>
                  <a:lnTo>
                    <a:pt x="5415" y="712"/>
                  </a:lnTo>
                  <a:lnTo>
                    <a:pt x="5451" y="685"/>
                  </a:lnTo>
                  <a:lnTo>
                    <a:pt x="5622" y="705"/>
                  </a:lnTo>
                  <a:lnTo>
                    <a:pt x="5655" y="677"/>
                  </a:lnTo>
                  <a:lnTo>
                    <a:pt x="5677" y="721"/>
                  </a:lnTo>
                  <a:lnTo>
                    <a:pt x="5747" y="757"/>
                  </a:lnTo>
                  <a:lnTo>
                    <a:pt x="5780" y="732"/>
                  </a:lnTo>
                  <a:lnTo>
                    <a:pt x="5744" y="693"/>
                  </a:lnTo>
                  <a:lnTo>
                    <a:pt x="5765" y="660"/>
                  </a:lnTo>
                  <a:lnTo>
                    <a:pt x="6062" y="711"/>
                  </a:lnTo>
                  <a:lnTo>
                    <a:pt x="6258" y="838"/>
                  </a:lnTo>
                  <a:lnTo>
                    <a:pt x="6302" y="838"/>
                  </a:lnTo>
                  <a:lnTo>
                    <a:pt x="6352" y="942"/>
                  </a:lnTo>
                  <a:lnTo>
                    <a:pt x="6328" y="886"/>
                  </a:lnTo>
                  <a:lnTo>
                    <a:pt x="6361" y="881"/>
                  </a:lnTo>
                  <a:lnTo>
                    <a:pt x="6383" y="903"/>
                  </a:lnTo>
                  <a:lnTo>
                    <a:pt x="6439" y="896"/>
                  </a:lnTo>
                  <a:lnTo>
                    <a:pt x="6518" y="954"/>
                  </a:lnTo>
                  <a:lnTo>
                    <a:pt x="6404" y="1020"/>
                  </a:lnTo>
                  <a:lnTo>
                    <a:pt x="6428" y="1039"/>
                  </a:lnTo>
                  <a:lnTo>
                    <a:pt x="6387" y="1051"/>
                  </a:lnTo>
                  <a:lnTo>
                    <a:pt x="6420" y="1076"/>
                  </a:lnTo>
                  <a:lnTo>
                    <a:pt x="6352" y="1077"/>
                  </a:lnTo>
                  <a:lnTo>
                    <a:pt x="6327" y="1039"/>
                  </a:lnTo>
                  <a:lnTo>
                    <a:pt x="6303" y="1054"/>
                  </a:lnTo>
                  <a:lnTo>
                    <a:pt x="6258" y="993"/>
                  </a:lnTo>
                  <a:lnTo>
                    <a:pt x="6179" y="995"/>
                  </a:lnTo>
                  <a:lnTo>
                    <a:pt x="6158" y="958"/>
                  </a:lnTo>
                  <a:lnTo>
                    <a:pt x="6178" y="942"/>
                  </a:lnTo>
                  <a:lnTo>
                    <a:pt x="6150" y="942"/>
                  </a:lnTo>
                  <a:lnTo>
                    <a:pt x="6124" y="954"/>
                  </a:lnTo>
                  <a:lnTo>
                    <a:pt x="6151" y="996"/>
                  </a:lnTo>
                  <a:lnTo>
                    <a:pt x="6135" y="1023"/>
                  </a:lnTo>
                  <a:lnTo>
                    <a:pt x="6069" y="1065"/>
                  </a:lnTo>
                  <a:lnTo>
                    <a:pt x="6024" y="1055"/>
                  </a:lnTo>
                  <a:lnTo>
                    <a:pt x="6099" y="1173"/>
                  </a:lnTo>
                  <a:lnTo>
                    <a:pt x="6085" y="1219"/>
                  </a:lnTo>
                  <a:lnTo>
                    <a:pt x="6009" y="1187"/>
                  </a:lnTo>
                  <a:lnTo>
                    <a:pt x="6012" y="1206"/>
                  </a:lnTo>
                  <a:lnTo>
                    <a:pt x="5875" y="1264"/>
                  </a:lnTo>
                  <a:lnTo>
                    <a:pt x="5751" y="1384"/>
                  </a:lnTo>
                  <a:lnTo>
                    <a:pt x="5669" y="1338"/>
                  </a:lnTo>
                  <a:lnTo>
                    <a:pt x="5593" y="1387"/>
                  </a:lnTo>
                  <a:lnTo>
                    <a:pt x="5593" y="1344"/>
                  </a:lnTo>
                  <a:lnTo>
                    <a:pt x="5549" y="1388"/>
                  </a:lnTo>
                  <a:lnTo>
                    <a:pt x="5493" y="1386"/>
                  </a:lnTo>
                  <a:lnTo>
                    <a:pt x="5436" y="1502"/>
                  </a:lnTo>
                  <a:lnTo>
                    <a:pt x="5483" y="1526"/>
                  </a:lnTo>
                  <a:lnTo>
                    <a:pt x="5465" y="1564"/>
                  </a:lnTo>
                  <a:lnTo>
                    <a:pt x="5486" y="1625"/>
                  </a:lnTo>
                  <a:lnTo>
                    <a:pt x="5446" y="1614"/>
                  </a:lnTo>
                  <a:lnTo>
                    <a:pt x="5423" y="1668"/>
                  </a:lnTo>
                  <a:lnTo>
                    <a:pt x="5437" y="1714"/>
                  </a:lnTo>
                  <a:lnTo>
                    <a:pt x="5353" y="1753"/>
                  </a:lnTo>
                  <a:lnTo>
                    <a:pt x="5362" y="1808"/>
                  </a:lnTo>
                  <a:lnTo>
                    <a:pt x="5306" y="1822"/>
                  </a:lnTo>
                  <a:lnTo>
                    <a:pt x="5293" y="1881"/>
                  </a:lnTo>
                  <a:lnTo>
                    <a:pt x="5241" y="1943"/>
                  </a:lnTo>
                  <a:lnTo>
                    <a:pt x="5196" y="1714"/>
                  </a:lnTo>
                  <a:lnTo>
                    <a:pt x="5200" y="1591"/>
                  </a:lnTo>
                  <a:lnTo>
                    <a:pt x="5241" y="1518"/>
                  </a:lnTo>
                  <a:lnTo>
                    <a:pt x="5299" y="1503"/>
                  </a:lnTo>
                  <a:lnTo>
                    <a:pt x="5434" y="1350"/>
                  </a:lnTo>
                  <a:lnTo>
                    <a:pt x="5498" y="1318"/>
                  </a:lnTo>
                  <a:lnTo>
                    <a:pt x="5520" y="1230"/>
                  </a:lnTo>
                  <a:lnTo>
                    <a:pt x="5549" y="1207"/>
                  </a:lnTo>
                  <a:lnTo>
                    <a:pt x="5497" y="1206"/>
                  </a:lnTo>
                  <a:lnTo>
                    <a:pt x="5482" y="1279"/>
                  </a:lnTo>
                  <a:lnTo>
                    <a:pt x="5367" y="1340"/>
                  </a:lnTo>
                  <a:lnTo>
                    <a:pt x="5378" y="1246"/>
                  </a:lnTo>
                  <a:lnTo>
                    <a:pt x="5254" y="1268"/>
                  </a:lnTo>
                  <a:lnTo>
                    <a:pt x="5138" y="1387"/>
                  </a:lnTo>
                  <a:lnTo>
                    <a:pt x="5161" y="1438"/>
                  </a:lnTo>
                  <a:lnTo>
                    <a:pt x="5037" y="1455"/>
                  </a:lnTo>
                  <a:lnTo>
                    <a:pt x="5021" y="1440"/>
                  </a:lnTo>
                  <a:lnTo>
                    <a:pt x="5063" y="1432"/>
                  </a:lnTo>
                  <a:lnTo>
                    <a:pt x="4959" y="1400"/>
                  </a:lnTo>
                  <a:lnTo>
                    <a:pt x="4929" y="1432"/>
                  </a:lnTo>
                  <a:lnTo>
                    <a:pt x="4694" y="1433"/>
                  </a:lnTo>
                  <a:lnTo>
                    <a:pt x="4417" y="1709"/>
                  </a:lnTo>
                  <a:lnTo>
                    <a:pt x="4473" y="1721"/>
                  </a:lnTo>
                  <a:lnTo>
                    <a:pt x="4473" y="1771"/>
                  </a:lnTo>
                  <a:lnTo>
                    <a:pt x="4507" y="1740"/>
                  </a:lnTo>
                  <a:lnTo>
                    <a:pt x="4497" y="1783"/>
                  </a:lnTo>
                  <a:lnTo>
                    <a:pt x="4537" y="1759"/>
                  </a:lnTo>
                  <a:lnTo>
                    <a:pt x="4535" y="1786"/>
                  </a:lnTo>
                  <a:lnTo>
                    <a:pt x="4546" y="1740"/>
                  </a:lnTo>
                  <a:lnTo>
                    <a:pt x="4589" y="1741"/>
                  </a:lnTo>
                  <a:lnTo>
                    <a:pt x="4647" y="1801"/>
                  </a:lnTo>
                  <a:lnTo>
                    <a:pt x="4592" y="1806"/>
                  </a:lnTo>
                  <a:lnTo>
                    <a:pt x="4641" y="1824"/>
                  </a:lnTo>
                  <a:lnTo>
                    <a:pt x="4653" y="1866"/>
                  </a:lnTo>
                  <a:lnTo>
                    <a:pt x="4614" y="1952"/>
                  </a:lnTo>
                  <a:lnTo>
                    <a:pt x="4606" y="2082"/>
                  </a:lnTo>
                  <a:lnTo>
                    <a:pt x="4411" y="2358"/>
                  </a:lnTo>
                  <a:lnTo>
                    <a:pt x="4342" y="2396"/>
                  </a:lnTo>
                  <a:lnTo>
                    <a:pt x="4287" y="2358"/>
                  </a:lnTo>
                  <a:lnTo>
                    <a:pt x="4240" y="2412"/>
                  </a:lnTo>
                  <a:lnTo>
                    <a:pt x="4237" y="2401"/>
                  </a:lnTo>
                  <a:lnTo>
                    <a:pt x="4262" y="2358"/>
                  </a:lnTo>
                  <a:lnTo>
                    <a:pt x="4249" y="2289"/>
                  </a:lnTo>
                  <a:lnTo>
                    <a:pt x="4334" y="2261"/>
                  </a:lnTo>
                  <a:lnTo>
                    <a:pt x="4403" y="2077"/>
                  </a:lnTo>
                  <a:lnTo>
                    <a:pt x="4257" y="2121"/>
                  </a:lnTo>
                  <a:lnTo>
                    <a:pt x="4237" y="2052"/>
                  </a:lnTo>
                  <a:lnTo>
                    <a:pt x="4120" y="2010"/>
                  </a:lnTo>
                  <a:lnTo>
                    <a:pt x="4050" y="1821"/>
                  </a:lnTo>
                  <a:lnTo>
                    <a:pt x="3972" y="1786"/>
                  </a:lnTo>
                  <a:lnTo>
                    <a:pt x="3834" y="1837"/>
                  </a:lnTo>
                  <a:lnTo>
                    <a:pt x="3859" y="1878"/>
                  </a:lnTo>
                  <a:lnTo>
                    <a:pt x="3802" y="1990"/>
                  </a:lnTo>
                  <a:lnTo>
                    <a:pt x="3748" y="2020"/>
                  </a:lnTo>
                  <a:lnTo>
                    <a:pt x="3691" y="1993"/>
                  </a:lnTo>
                  <a:lnTo>
                    <a:pt x="3621" y="1981"/>
                  </a:lnTo>
                  <a:lnTo>
                    <a:pt x="3441" y="2033"/>
                  </a:lnTo>
                  <a:lnTo>
                    <a:pt x="3280" y="1956"/>
                  </a:lnTo>
                  <a:lnTo>
                    <a:pt x="3179" y="1967"/>
                  </a:lnTo>
                  <a:lnTo>
                    <a:pt x="3142" y="1905"/>
                  </a:lnTo>
                  <a:lnTo>
                    <a:pt x="3042" y="1866"/>
                  </a:lnTo>
                  <a:lnTo>
                    <a:pt x="2989" y="1908"/>
                  </a:lnTo>
                  <a:lnTo>
                    <a:pt x="2986" y="1992"/>
                  </a:lnTo>
                  <a:lnTo>
                    <a:pt x="2756" y="1955"/>
                  </a:lnTo>
                  <a:lnTo>
                    <a:pt x="2633" y="2033"/>
                  </a:lnTo>
                  <a:lnTo>
                    <a:pt x="2568" y="2063"/>
                  </a:lnTo>
                  <a:lnTo>
                    <a:pt x="2488" y="2002"/>
                  </a:lnTo>
                  <a:lnTo>
                    <a:pt x="2435" y="2036"/>
                  </a:lnTo>
                  <a:lnTo>
                    <a:pt x="2339" y="1993"/>
                  </a:lnTo>
                  <a:lnTo>
                    <a:pt x="2302" y="1990"/>
                  </a:lnTo>
                  <a:lnTo>
                    <a:pt x="2275" y="1923"/>
                  </a:lnTo>
                  <a:lnTo>
                    <a:pt x="2221" y="1923"/>
                  </a:lnTo>
                  <a:lnTo>
                    <a:pt x="2202" y="1935"/>
                  </a:lnTo>
                  <a:lnTo>
                    <a:pt x="2159" y="1885"/>
                  </a:lnTo>
                  <a:lnTo>
                    <a:pt x="2130" y="1898"/>
                  </a:lnTo>
                  <a:lnTo>
                    <a:pt x="2106" y="1914"/>
                  </a:lnTo>
                  <a:lnTo>
                    <a:pt x="1996" y="1812"/>
                  </a:lnTo>
                  <a:lnTo>
                    <a:pt x="1965" y="1802"/>
                  </a:lnTo>
                  <a:lnTo>
                    <a:pt x="1893" y="1724"/>
                  </a:lnTo>
                  <a:lnTo>
                    <a:pt x="1825" y="1771"/>
                  </a:lnTo>
                  <a:lnTo>
                    <a:pt x="1813" y="1739"/>
                  </a:lnTo>
                  <a:lnTo>
                    <a:pt x="1713" y="1733"/>
                  </a:lnTo>
                  <a:lnTo>
                    <a:pt x="1674" y="1678"/>
                  </a:lnTo>
                  <a:lnTo>
                    <a:pt x="1622" y="1682"/>
                  </a:lnTo>
                  <a:lnTo>
                    <a:pt x="1601" y="1705"/>
                  </a:lnTo>
                  <a:lnTo>
                    <a:pt x="1536" y="1718"/>
                  </a:lnTo>
                  <a:lnTo>
                    <a:pt x="1517" y="1705"/>
                  </a:lnTo>
                  <a:lnTo>
                    <a:pt x="1493" y="1749"/>
                  </a:lnTo>
                  <a:lnTo>
                    <a:pt x="1471" y="1739"/>
                  </a:lnTo>
                  <a:lnTo>
                    <a:pt x="1392" y="1751"/>
                  </a:lnTo>
                  <a:lnTo>
                    <a:pt x="1367" y="1739"/>
                  </a:lnTo>
                  <a:lnTo>
                    <a:pt x="1357" y="1751"/>
                  </a:lnTo>
                  <a:lnTo>
                    <a:pt x="1398" y="1802"/>
                  </a:lnTo>
                  <a:lnTo>
                    <a:pt x="1369" y="1832"/>
                  </a:lnTo>
                  <a:lnTo>
                    <a:pt x="1370" y="1874"/>
                  </a:lnTo>
                  <a:lnTo>
                    <a:pt x="1416" y="1875"/>
                  </a:lnTo>
                  <a:lnTo>
                    <a:pt x="1438" y="1914"/>
                  </a:lnTo>
                  <a:lnTo>
                    <a:pt x="1424" y="1944"/>
                  </a:lnTo>
                  <a:lnTo>
                    <a:pt x="1392" y="1923"/>
                  </a:lnTo>
                  <a:lnTo>
                    <a:pt x="1367" y="1943"/>
                  </a:lnTo>
                  <a:lnTo>
                    <a:pt x="1339" y="1927"/>
                  </a:lnTo>
                  <a:lnTo>
                    <a:pt x="1325" y="1898"/>
                  </a:lnTo>
                  <a:lnTo>
                    <a:pt x="1295" y="1914"/>
                  </a:lnTo>
                  <a:lnTo>
                    <a:pt x="1273" y="1900"/>
                  </a:lnTo>
                  <a:lnTo>
                    <a:pt x="1245" y="1923"/>
                  </a:lnTo>
                  <a:lnTo>
                    <a:pt x="1211" y="1929"/>
                  </a:lnTo>
                  <a:lnTo>
                    <a:pt x="1190" y="1898"/>
                  </a:lnTo>
                  <a:lnTo>
                    <a:pt x="1066" y="1890"/>
                  </a:lnTo>
                  <a:lnTo>
                    <a:pt x="1054" y="1905"/>
                  </a:lnTo>
                  <a:lnTo>
                    <a:pt x="1042" y="1904"/>
                  </a:lnTo>
                  <a:lnTo>
                    <a:pt x="1020" y="1937"/>
                  </a:lnTo>
                  <a:lnTo>
                    <a:pt x="1023" y="1970"/>
                  </a:lnTo>
                  <a:lnTo>
                    <a:pt x="1008" y="1973"/>
                  </a:lnTo>
                  <a:lnTo>
                    <a:pt x="999" y="1944"/>
                  </a:lnTo>
                  <a:lnTo>
                    <a:pt x="980" y="1947"/>
                  </a:lnTo>
                  <a:lnTo>
                    <a:pt x="975" y="2042"/>
                  </a:lnTo>
                  <a:lnTo>
                    <a:pt x="993" y="2070"/>
                  </a:lnTo>
                  <a:lnTo>
                    <a:pt x="993" y="2096"/>
                  </a:lnTo>
                  <a:lnTo>
                    <a:pt x="1015" y="2092"/>
                  </a:lnTo>
                  <a:lnTo>
                    <a:pt x="1042" y="2079"/>
                  </a:lnTo>
                  <a:lnTo>
                    <a:pt x="1064" y="2121"/>
                  </a:lnTo>
                  <a:lnTo>
                    <a:pt x="1078" y="2148"/>
                  </a:lnTo>
                  <a:lnTo>
                    <a:pt x="1097" y="2184"/>
                  </a:lnTo>
                  <a:lnTo>
                    <a:pt x="1126" y="2193"/>
                  </a:lnTo>
                  <a:lnTo>
                    <a:pt x="1089" y="2221"/>
                  </a:lnTo>
                  <a:lnTo>
                    <a:pt x="1065" y="2194"/>
                  </a:lnTo>
                  <a:lnTo>
                    <a:pt x="1040" y="2300"/>
                  </a:lnTo>
                  <a:lnTo>
                    <a:pt x="1070" y="2328"/>
                  </a:lnTo>
                  <a:lnTo>
                    <a:pt x="1095" y="2431"/>
                  </a:lnTo>
                  <a:lnTo>
                    <a:pt x="1071" y="2412"/>
                  </a:lnTo>
                  <a:lnTo>
                    <a:pt x="1047" y="2401"/>
                  </a:lnTo>
                  <a:lnTo>
                    <a:pt x="1015" y="2396"/>
                  </a:lnTo>
                  <a:lnTo>
                    <a:pt x="993" y="2384"/>
                  </a:lnTo>
                  <a:lnTo>
                    <a:pt x="973" y="2381"/>
                  </a:lnTo>
                  <a:lnTo>
                    <a:pt x="958" y="2345"/>
                  </a:lnTo>
                  <a:lnTo>
                    <a:pt x="918" y="2366"/>
                  </a:lnTo>
                  <a:lnTo>
                    <a:pt x="883" y="2365"/>
                  </a:lnTo>
                  <a:lnTo>
                    <a:pt x="856" y="2334"/>
                  </a:lnTo>
                  <a:lnTo>
                    <a:pt x="796" y="2303"/>
                  </a:lnTo>
                  <a:lnTo>
                    <a:pt x="737" y="2309"/>
                  </a:lnTo>
                  <a:lnTo>
                    <a:pt x="671" y="2258"/>
                  </a:lnTo>
                  <a:lnTo>
                    <a:pt x="722" y="2212"/>
                  </a:lnTo>
                  <a:lnTo>
                    <a:pt x="727" y="2170"/>
                  </a:lnTo>
                  <a:lnTo>
                    <a:pt x="726" y="2131"/>
                  </a:lnTo>
                  <a:lnTo>
                    <a:pt x="733" y="2098"/>
                  </a:lnTo>
                  <a:lnTo>
                    <a:pt x="765" y="2088"/>
                  </a:lnTo>
                  <a:lnTo>
                    <a:pt x="745" y="2027"/>
                  </a:lnTo>
                  <a:lnTo>
                    <a:pt x="708" y="2010"/>
                  </a:lnTo>
                  <a:lnTo>
                    <a:pt x="688" y="2000"/>
                  </a:lnTo>
                  <a:lnTo>
                    <a:pt x="660" y="2009"/>
                  </a:lnTo>
                  <a:lnTo>
                    <a:pt x="605" y="1992"/>
                  </a:lnTo>
                  <a:lnTo>
                    <a:pt x="562" y="1931"/>
                  </a:lnTo>
                  <a:lnTo>
                    <a:pt x="524" y="1913"/>
                  </a:lnTo>
                  <a:lnTo>
                    <a:pt x="505" y="1858"/>
                  </a:lnTo>
                  <a:lnTo>
                    <a:pt x="475" y="1851"/>
                  </a:lnTo>
                  <a:lnTo>
                    <a:pt x="444" y="1870"/>
                  </a:lnTo>
                  <a:lnTo>
                    <a:pt x="423" y="1881"/>
                  </a:lnTo>
                  <a:lnTo>
                    <a:pt x="412" y="1856"/>
                  </a:lnTo>
                  <a:lnTo>
                    <a:pt x="399" y="1831"/>
                  </a:lnTo>
                  <a:lnTo>
                    <a:pt x="441" y="1825"/>
                  </a:lnTo>
                  <a:lnTo>
                    <a:pt x="439" y="1810"/>
                  </a:lnTo>
                  <a:lnTo>
                    <a:pt x="429" y="1797"/>
                  </a:lnTo>
                  <a:lnTo>
                    <a:pt x="412" y="1785"/>
                  </a:lnTo>
                  <a:lnTo>
                    <a:pt x="391" y="1718"/>
                  </a:lnTo>
                  <a:lnTo>
                    <a:pt x="355" y="1686"/>
                  </a:lnTo>
                  <a:lnTo>
                    <a:pt x="322" y="1684"/>
                  </a:lnTo>
                  <a:lnTo>
                    <a:pt x="287" y="1684"/>
                  </a:lnTo>
                  <a:lnTo>
                    <a:pt x="265" y="1664"/>
                  </a:lnTo>
                  <a:lnTo>
                    <a:pt x="241" y="1660"/>
                  </a:lnTo>
                  <a:lnTo>
                    <a:pt x="222" y="1660"/>
                  </a:lnTo>
                  <a:lnTo>
                    <a:pt x="210" y="1678"/>
                  </a:lnTo>
                  <a:lnTo>
                    <a:pt x="186" y="1703"/>
                  </a:lnTo>
                  <a:lnTo>
                    <a:pt x="181" y="1730"/>
                  </a:lnTo>
                  <a:lnTo>
                    <a:pt x="173" y="1739"/>
                  </a:lnTo>
                  <a:lnTo>
                    <a:pt x="159" y="1783"/>
                  </a:lnTo>
                  <a:lnTo>
                    <a:pt x="150" y="1768"/>
                  </a:lnTo>
                  <a:lnTo>
                    <a:pt x="145" y="1752"/>
                  </a:lnTo>
                  <a:lnTo>
                    <a:pt x="0" y="172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50" name="Freeform 396">
              <a:extLst>
                <a:ext uri="{FF2B5EF4-FFF2-40B4-BE49-F238E27FC236}">
                  <a16:creationId xmlns:a16="http://schemas.microsoft.com/office/drawing/2014/main" id="{25E1A769-7746-34C5-5FD4-9BC1457F4819}"/>
                </a:ext>
              </a:extLst>
            </p:cNvPr>
            <p:cNvSpPr>
              <a:spLocks/>
            </p:cNvSpPr>
            <p:nvPr/>
          </p:nvSpPr>
          <p:spPr bwMode="auto">
            <a:xfrm>
              <a:off x="2519001" y="881473"/>
              <a:ext cx="132675" cy="64974"/>
            </a:xfrm>
            <a:custGeom>
              <a:avLst/>
              <a:gdLst>
                <a:gd name="T0" fmla="*/ 0 w 190"/>
                <a:gd name="T1" fmla="*/ 2 h 94"/>
                <a:gd name="T2" fmla="*/ 1 w 190"/>
                <a:gd name="T3" fmla="*/ 1 h 94"/>
                <a:gd name="T4" fmla="*/ 0 w 190"/>
                <a:gd name="T5" fmla="*/ 1 h 94"/>
                <a:gd name="T6" fmla="*/ 3 w 190"/>
                <a:gd name="T7" fmla="*/ 0 h 94"/>
                <a:gd name="T8" fmla="*/ 4 w 190"/>
                <a:gd name="T9" fmla="*/ 0 h 94"/>
                <a:gd name="T10" fmla="*/ 3 w 190"/>
                <a:gd name="T11" fmla="*/ 1 h 94"/>
                <a:gd name="T12" fmla="*/ 4 w 190"/>
                <a:gd name="T13" fmla="*/ 1 h 94"/>
                <a:gd name="T14" fmla="*/ 1 w 190"/>
                <a:gd name="T15" fmla="*/ 2 h 94"/>
                <a:gd name="T16" fmla="*/ 1 w 190"/>
                <a:gd name="T17" fmla="*/ 2 h 94"/>
                <a:gd name="T18" fmla="*/ 1 w 190"/>
                <a:gd name="T19" fmla="*/ 2 h 94"/>
                <a:gd name="T20" fmla="*/ 0 w 190"/>
                <a:gd name="T21" fmla="*/ 2 h 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90"/>
                <a:gd name="T34" fmla="*/ 0 h 94"/>
                <a:gd name="T35" fmla="*/ 190 w 190"/>
                <a:gd name="T36" fmla="*/ 94 h 9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90" h="94">
                  <a:moveTo>
                    <a:pt x="0" y="67"/>
                  </a:moveTo>
                  <a:lnTo>
                    <a:pt x="39" y="46"/>
                  </a:lnTo>
                  <a:lnTo>
                    <a:pt x="11" y="27"/>
                  </a:lnTo>
                  <a:lnTo>
                    <a:pt x="146" y="0"/>
                  </a:lnTo>
                  <a:lnTo>
                    <a:pt x="168" y="1"/>
                  </a:lnTo>
                  <a:lnTo>
                    <a:pt x="142" y="25"/>
                  </a:lnTo>
                  <a:lnTo>
                    <a:pt x="190" y="23"/>
                  </a:lnTo>
                  <a:lnTo>
                    <a:pt x="66" y="79"/>
                  </a:lnTo>
                  <a:lnTo>
                    <a:pt x="39" y="94"/>
                  </a:lnTo>
                  <a:lnTo>
                    <a:pt x="45" y="71"/>
                  </a:lnTo>
                  <a:lnTo>
                    <a:pt x="0" y="6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51" name="Freeform 397">
              <a:extLst>
                <a:ext uri="{FF2B5EF4-FFF2-40B4-BE49-F238E27FC236}">
                  <a16:creationId xmlns:a16="http://schemas.microsoft.com/office/drawing/2014/main" id="{26EFFBBD-CE3D-7074-0AB6-26184B362AF9}"/>
                </a:ext>
              </a:extLst>
            </p:cNvPr>
            <p:cNvSpPr>
              <a:spLocks/>
            </p:cNvSpPr>
            <p:nvPr/>
          </p:nvSpPr>
          <p:spPr bwMode="auto">
            <a:xfrm>
              <a:off x="2558311" y="1556744"/>
              <a:ext cx="54053" cy="32487"/>
            </a:xfrm>
            <a:custGeom>
              <a:avLst/>
              <a:gdLst>
                <a:gd name="T0" fmla="*/ 0 w 75"/>
                <a:gd name="T1" fmla="*/ 1 h 49"/>
                <a:gd name="T2" fmla="*/ 1 w 75"/>
                <a:gd name="T3" fmla="*/ 0 h 49"/>
                <a:gd name="T4" fmla="*/ 2 w 75"/>
                <a:gd name="T5" fmla="*/ 1 h 49"/>
                <a:gd name="T6" fmla="*/ 0 w 75"/>
                <a:gd name="T7" fmla="*/ 1 h 49"/>
                <a:gd name="T8" fmla="*/ 0 60000 65536"/>
                <a:gd name="T9" fmla="*/ 0 60000 65536"/>
                <a:gd name="T10" fmla="*/ 0 60000 65536"/>
                <a:gd name="T11" fmla="*/ 0 60000 65536"/>
                <a:gd name="T12" fmla="*/ 0 w 75"/>
                <a:gd name="T13" fmla="*/ 0 h 49"/>
                <a:gd name="T14" fmla="*/ 75 w 75"/>
                <a:gd name="T15" fmla="*/ 49 h 49"/>
              </a:gdLst>
              <a:ahLst/>
              <a:cxnLst>
                <a:cxn ang="T8">
                  <a:pos x="T0" y="T1"/>
                </a:cxn>
                <a:cxn ang="T9">
                  <a:pos x="T2" y="T3"/>
                </a:cxn>
                <a:cxn ang="T10">
                  <a:pos x="T4" y="T5"/>
                </a:cxn>
                <a:cxn ang="T11">
                  <a:pos x="T6" y="T7"/>
                </a:cxn>
              </a:cxnLst>
              <a:rect l="T12" t="T13" r="T14" b="T15"/>
              <a:pathLst>
                <a:path w="75" h="49">
                  <a:moveTo>
                    <a:pt x="0" y="49"/>
                  </a:moveTo>
                  <a:lnTo>
                    <a:pt x="22" y="0"/>
                  </a:lnTo>
                  <a:lnTo>
                    <a:pt x="75" y="27"/>
                  </a:lnTo>
                  <a:lnTo>
                    <a:pt x="0" y="4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52" name="Freeform 398">
              <a:extLst>
                <a:ext uri="{FF2B5EF4-FFF2-40B4-BE49-F238E27FC236}">
                  <a16:creationId xmlns:a16="http://schemas.microsoft.com/office/drawing/2014/main" id="{5A2936E0-9132-A7A6-FD7B-540970E97859}"/>
                </a:ext>
              </a:extLst>
            </p:cNvPr>
            <p:cNvSpPr>
              <a:spLocks/>
            </p:cNvSpPr>
            <p:nvPr/>
          </p:nvSpPr>
          <p:spPr bwMode="auto">
            <a:xfrm>
              <a:off x="2651676" y="1354859"/>
              <a:ext cx="162158" cy="134589"/>
            </a:xfrm>
            <a:custGeom>
              <a:avLst/>
              <a:gdLst>
                <a:gd name="T0" fmla="*/ 0 w 229"/>
                <a:gd name="T1" fmla="*/ 2 h 204"/>
                <a:gd name="T2" fmla="*/ 0 w 229"/>
                <a:gd name="T3" fmla="*/ 3 h 204"/>
                <a:gd name="T4" fmla="*/ 1 w 229"/>
                <a:gd name="T5" fmla="*/ 3 h 204"/>
                <a:gd name="T6" fmla="*/ 2 w 229"/>
                <a:gd name="T7" fmla="*/ 4 h 204"/>
                <a:gd name="T8" fmla="*/ 2 w 229"/>
                <a:gd name="T9" fmla="*/ 3 h 204"/>
                <a:gd name="T10" fmla="*/ 2 w 229"/>
                <a:gd name="T11" fmla="*/ 5 h 204"/>
                <a:gd name="T12" fmla="*/ 5 w 229"/>
                <a:gd name="T13" fmla="*/ 5 h 204"/>
                <a:gd name="T14" fmla="*/ 4 w 229"/>
                <a:gd name="T15" fmla="*/ 4 h 204"/>
                <a:gd name="T16" fmla="*/ 3 w 229"/>
                <a:gd name="T17" fmla="*/ 3 h 204"/>
                <a:gd name="T18" fmla="*/ 3 w 229"/>
                <a:gd name="T19" fmla="*/ 1 h 204"/>
                <a:gd name="T20" fmla="*/ 5 w 229"/>
                <a:gd name="T21" fmla="*/ 0 h 204"/>
                <a:gd name="T22" fmla="*/ 1 w 229"/>
                <a:gd name="T23" fmla="*/ 0 h 204"/>
                <a:gd name="T24" fmla="*/ 1 w 229"/>
                <a:gd name="T25" fmla="*/ 2 h 204"/>
                <a:gd name="T26" fmla="*/ 0 w 229"/>
                <a:gd name="T27" fmla="*/ 2 h 20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29"/>
                <a:gd name="T43" fmla="*/ 0 h 204"/>
                <a:gd name="T44" fmla="*/ 229 w 229"/>
                <a:gd name="T45" fmla="*/ 204 h 20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29" h="204">
                  <a:moveTo>
                    <a:pt x="0" y="103"/>
                  </a:moveTo>
                  <a:lnTo>
                    <a:pt x="16" y="146"/>
                  </a:lnTo>
                  <a:lnTo>
                    <a:pt x="41" y="131"/>
                  </a:lnTo>
                  <a:lnTo>
                    <a:pt x="71" y="159"/>
                  </a:lnTo>
                  <a:lnTo>
                    <a:pt x="91" y="146"/>
                  </a:lnTo>
                  <a:lnTo>
                    <a:pt x="82" y="196"/>
                  </a:lnTo>
                  <a:lnTo>
                    <a:pt x="229" y="204"/>
                  </a:lnTo>
                  <a:lnTo>
                    <a:pt x="175" y="167"/>
                  </a:lnTo>
                  <a:lnTo>
                    <a:pt x="147" y="105"/>
                  </a:lnTo>
                  <a:lnTo>
                    <a:pt x="148" y="38"/>
                  </a:lnTo>
                  <a:lnTo>
                    <a:pt x="186" y="0"/>
                  </a:lnTo>
                  <a:lnTo>
                    <a:pt x="57" y="13"/>
                  </a:lnTo>
                  <a:lnTo>
                    <a:pt x="25" y="103"/>
                  </a:lnTo>
                  <a:lnTo>
                    <a:pt x="0" y="10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53" name="Freeform 399">
              <a:extLst>
                <a:ext uri="{FF2B5EF4-FFF2-40B4-BE49-F238E27FC236}">
                  <a16:creationId xmlns:a16="http://schemas.microsoft.com/office/drawing/2014/main" id="{6AB18FA4-5901-E5FE-E63E-E7224197807A}"/>
                </a:ext>
              </a:extLst>
            </p:cNvPr>
            <p:cNvSpPr>
              <a:spLocks/>
            </p:cNvSpPr>
            <p:nvPr/>
          </p:nvSpPr>
          <p:spPr bwMode="auto">
            <a:xfrm>
              <a:off x="2705729" y="1136730"/>
              <a:ext cx="412767" cy="218129"/>
            </a:xfrm>
            <a:custGeom>
              <a:avLst/>
              <a:gdLst>
                <a:gd name="T0" fmla="*/ 0 w 587"/>
                <a:gd name="T1" fmla="*/ 7 h 330"/>
                <a:gd name="T2" fmla="*/ 1 w 587"/>
                <a:gd name="T3" fmla="*/ 7 h 330"/>
                <a:gd name="T4" fmla="*/ 0 w 587"/>
                <a:gd name="T5" fmla="*/ 7 h 330"/>
                <a:gd name="T6" fmla="*/ 3 w 587"/>
                <a:gd name="T7" fmla="*/ 8 h 330"/>
                <a:gd name="T8" fmla="*/ 3 w 587"/>
                <a:gd name="T9" fmla="*/ 7 h 330"/>
                <a:gd name="T10" fmla="*/ 3 w 587"/>
                <a:gd name="T11" fmla="*/ 7 h 330"/>
                <a:gd name="T12" fmla="*/ 3 w 587"/>
                <a:gd name="T13" fmla="*/ 7 h 330"/>
                <a:gd name="T14" fmla="*/ 4 w 587"/>
                <a:gd name="T15" fmla="*/ 7 h 330"/>
                <a:gd name="T16" fmla="*/ 3 w 587"/>
                <a:gd name="T17" fmla="*/ 6 h 330"/>
                <a:gd name="T18" fmla="*/ 4 w 587"/>
                <a:gd name="T19" fmla="*/ 6 h 330"/>
                <a:gd name="T20" fmla="*/ 5 w 587"/>
                <a:gd name="T21" fmla="*/ 6 h 330"/>
                <a:gd name="T22" fmla="*/ 4 w 587"/>
                <a:gd name="T23" fmla="*/ 5 h 330"/>
                <a:gd name="T24" fmla="*/ 5 w 587"/>
                <a:gd name="T25" fmla="*/ 5 h 330"/>
                <a:gd name="T26" fmla="*/ 5 w 587"/>
                <a:gd name="T27" fmla="*/ 5 h 330"/>
                <a:gd name="T28" fmla="*/ 6 w 587"/>
                <a:gd name="T29" fmla="*/ 5 h 330"/>
                <a:gd name="T30" fmla="*/ 6 w 587"/>
                <a:gd name="T31" fmla="*/ 4 h 330"/>
                <a:gd name="T32" fmla="*/ 13 w 587"/>
                <a:gd name="T33" fmla="*/ 2 h 330"/>
                <a:gd name="T34" fmla="*/ 14 w 587"/>
                <a:gd name="T35" fmla="*/ 1 h 330"/>
                <a:gd name="T36" fmla="*/ 13 w 587"/>
                <a:gd name="T37" fmla="*/ 0 h 330"/>
                <a:gd name="T38" fmla="*/ 9 w 587"/>
                <a:gd name="T39" fmla="*/ 1 h 330"/>
                <a:gd name="T40" fmla="*/ 7 w 587"/>
                <a:gd name="T41" fmla="*/ 1 h 330"/>
                <a:gd name="T42" fmla="*/ 3 w 587"/>
                <a:gd name="T43" fmla="*/ 4 h 330"/>
                <a:gd name="T44" fmla="*/ 2 w 587"/>
                <a:gd name="T45" fmla="*/ 4 h 330"/>
                <a:gd name="T46" fmla="*/ 2 w 587"/>
                <a:gd name="T47" fmla="*/ 5 h 330"/>
                <a:gd name="T48" fmla="*/ 3 w 587"/>
                <a:gd name="T49" fmla="*/ 5 h 330"/>
                <a:gd name="T50" fmla="*/ 2 w 587"/>
                <a:gd name="T51" fmla="*/ 5 h 330"/>
                <a:gd name="T52" fmla="*/ 2 w 587"/>
                <a:gd name="T53" fmla="*/ 5 h 330"/>
                <a:gd name="T54" fmla="*/ 1 w 587"/>
                <a:gd name="T55" fmla="*/ 6 h 330"/>
                <a:gd name="T56" fmla="*/ 2 w 587"/>
                <a:gd name="T57" fmla="*/ 6 h 330"/>
                <a:gd name="T58" fmla="*/ 0 w 587"/>
                <a:gd name="T59" fmla="*/ 7 h 33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587"/>
                <a:gd name="T91" fmla="*/ 0 h 330"/>
                <a:gd name="T92" fmla="*/ 587 w 587"/>
                <a:gd name="T93" fmla="*/ 330 h 33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587" h="330">
                  <a:moveTo>
                    <a:pt x="0" y="284"/>
                  </a:moveTo>
                  <a:lnTo>
                    <a:pt x="58" y="293"/>
                  </a:lnTo>
                  <a:lnTo>
                    <a:pt x="18" y="321"/>
                  </a:lnTo>
                  <a:lnTo>
                    <a:pt x="117" y="330"/>
                  </a:lnTo>
                  <a:lnTo>
                    <a:pt x="120" y="293"/>
                  </a:lnTo>
                  <a:lnTo>
                    <a:pt x="149" y="298"/>
                  </a:lnTo>
                  <a:lnTo>
                    <a:pt x="119" y="279"/>
                  </a:lnTo>
                  <a:lnTo>
                    <a:pt x="158" y="286"/>
                  </a:lnTo>
                  <a:lnTo>
                    <a:pt x="149" y="244"/>
                  </a:lnTo>
                  <a:lnTo>
                    <a:pt x="167" y="270"/>
                  </a:lnTo>
                  <a:lnTo>
                    <a:pt x="196" y="245"/>
                  </a:lnTo>
                  <a:lnTo>
                    <a:pt x="177" y="217"/>
                  </a:lnTo>
                  <a:lnTo>
                    <a:pt x="239" y="222"/>
                  </a:lnTo>
                  <a:lnTo>
                    <a:pt x="221" y="205"/>
                  </a:lnTo>
                  <a:lnTo>
                    <a:pt x="249" y="209"/>
                  </a:lnTo>
                  <a:lnTo>
                    <a:pt x="265" y="175"/>
                  </a:lnTo>
                  <a:lnTo>
                    <a:pt x="558" y="71"/>
                  </a:lnTo>
                  <a:lnTo>
                    <a:pt x="587" y="30"/>
                  </a:lnTo>
                  <a:lnTo>
                    <a:pt x="530" y="0"/>
                  </a:lnTo>
                  <a:lnTo>
                    <a:pt x="409" y="67"/>
                  </a:lnTo>
                  <a:lnTo>
                    <a:pt x="282" y="67"/>
                  </a:lnTo>
                  <a:lnTo>
                    <a:pt x="147" y="155"/>
                  </a:lnTo>
                  <a:lnTo>
                    <a:pt x="71" y="165"/>
                  </a:lnTo>
                  <a:lnTo>
                    <a:pt x="76" y="205"/>
                  </a:lnTo>
                  <a:lnTo>
                    <a:pt x="116" y="209"/>
                  </a:lnTo>
                  <a:lnTo>
                    <a:pt x="70" y="210"/>
                  </a:lnTo>
                  <a:lnTo>
                    <a:pt x="91" y="226"/>
                  </a:lnTo>
                  <a:lnTo>
                    <a:pt x="58" y="245"/>
                  </a:lnTo>
                  <a:lnTo>
                    <a:pt x="97" y="263"/>
                  </a:lnTo>
                  <a:lnTo>
                    <a:pt x="0" y="28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54" name="Freeform 400">
              <a:extLst>
                <a:ext uri="{FF2B5EF4-FFF2-40B4-BE49-F238E27FC236}">
                  <a16:creationId xmlns:a16="http://schemas.microsoft.com/office/drawing/2014/main" id="{BF2FC5FD-B77C-E9C8-4607-4FE425E2101C}"/>
                </a:ext>
              </a:extLst>
            </p:cNvPr>
            <p:cNvSpPr>
              <a:spLocks/>
            </p:cNvSpPr>
            <p:nvPr/>
          </p:nvSpPr>
          <p:spPr bwMode="auto">
            <a:xfrm>
              <a:off x="2944052" y="848986"/>
              <a:ext cx="78622" cy="44089"/>
            </a:xfrm>
            <a:custGeom>
              <a:avLst/>
              <a:gdLst>
                <a:gd name="T0" fmla="*/ 0 w 115"/>
                <a:gd name="T1" fmla="*/ 1 h 66"/>
                <a:gd name="T2" fmla="*/ 1 w 115"/>
                <a:gd name="T3" fmla="*/ 1 h 66"/>
                <a:gd name="T4" fmla="*/ 3 w 115"/>
                <a:gd name="T5" fmla="*/ 1 h 66"/>
                <a:gd name="T6" fmla="*/ 1 w 115"/>
                <a:gd name="T7" fmla="*/ 0 h 66"/>
                <a:gd name="T8" fmla="*/ 0 w 115"/>
                <a:gd name="T9" fmla="*/ 1 h 66"/>
                <a:gd name="T10" fmla="*/ 0 60000 65536"/>
                <a:gd name="T11" fmla="*/ 0 60000 65536"/>
                <a:gd name="T12" fmla="*/ 0 60000 65536"/>
                <a:gd name="T13" fmla="*/ 0 60000 65536"/>
                <a:gd name="T14" fmla="*/ 0 60000 65536"/>
                <a:gd name="T15" fmla="*/ 0 w 115"/>
                <a:gd name="T16" fmla="*/ 0 h 66"/>
                <a:gd name="T17" fmla="*/ 115 w 115"/>
                <a:gd name="T18" fmla="*/ 66 h 66"/>
              </a:gdLst>
              <a:ahLst/>
              <a:cxnLst>
                <a:cxn ang="T10">
                  <a:pos x="T0" y="T1"/>
                </a:cxn>
                <a:cxn ang="T11">
                  <a:pos x="T2" y="T3"/>
                </a:cxn>
                <a:cxn ang="T12">
                  <a:pos x="T4" y="T5"/>
                </a:cxn>
                <a:cxn ang="T13">
                  <a:pos x="T6" y="T7"/>
                </a:cxn>
                <a:cxn ang="T14">
                  <a:pos x="T8" y="T9"/>
                </a:cxn>
              </a:cxnLst>
              <a:rect l="T15" t="T16" r="T17" b="T18"/>
              <a:pathLst>
                <a:path w="115" h="66">
                  <a:moveTo>
                    <a:pt x="0" y="47"/>
                  </a:moveTo>
                  <a:lnTo>
                    <a:pt x="32" y="66"/>
                  </a:lnTo>
                  <a:lnTo>
                    <a:pt x="115" y="43"/>
                  </a:lnTo>
                  <a:lnTo>
                    <a:pt x="66" y="0"/>
                  </a:lnTo>
                  <a:lnTo>
                    <a:pt x="0" y="4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55" name="Freeform 401">
              <a:extLst>
                <a:ext uri="{FF2B5EF4-FFF2-40B4-BE49-F238E27FC236}">
                  <a16:creationId xmlns:a16="http://schemas.microsoft.com/office/drawing/2014/main" id="{C34E84E5-16B4-F29E-E6FE-87BF7CAE1C60}"/>
                </a:ext>
              </a:extLst>
            </p:cNvPr>
            <p:cNvSpPr>
              <a:spLocks/>
            </p:cNvSpPr>
            <p:nvPr/>
          </p:nvSpPr>
          <p:spPr bwMode="auto">
            <a:xfrm>
              <a:off x="3705702" y="937166"/>
              <a:ext cx="71251" cy="27846"/>
            </a:xfrm>
            <a:custGeom>
              <a:avLst/>
              <a:gdLst>
                <a:gd name="T0" fmla="*/ 0 w 103"/>
                <a:gd name="T1" fmla="*/ 0 h 42"/>
                <a:gd name="T2" fmla="*/ 1 w 103"/>
                <a:gd name="T3" fmla="*/ 1 h 42"/>
                <a:gd name="T4" fmla="*/ 1 w 103"/>
                <a:gd name="T5" fmla="*/ 1 h 42"/>
                <a:gd name="T6" fmla="*/ 2 w 103"/>
                <a:gd name="T7" fmla="*/ 1 h 42"/>
                <a:gd name="T8" fmla="*/ 2 w 103"/>
                <a:gd name="T9" fmla="*/ 1 h 42"/>
                <a:gd name="T10" fmla="*/ 0 w 103"/>
                <a:gd name="T11" fmla="*/ 0 h 42"/>
                <a:gd name="T12" fmla="*/ 0 60000 65536"/>
                <a:gd name="T13" fmla="*/ 0 60000 65536"/>
                <a:gd name="T14" fmla="*/ 0 60000 65536"/>
                <a:gd name="T15" fmla="*/ 0 60000 65536"/>
                <a:gd name="T16" fmla="*/ 0 60000 65536"/>
                <a:gd name="T17" fmla="*/ 0 60000 65536"/>
                <a:gd name="T18" fmla="*/ 0 w 103"/>
                <a:gd name="T19" fmla="*/ 0 h 42"/>
                <a:gd name="T20" fmla="*/ 103 w 103"/>
                <a:gd name="T21" fmla="*/ 42 h 42"/>
              </a:gdLst>
              <a:ahLst/>
              <a:cxnLst>
                <a:cxn ang="T12">
                  <a:pos x="T0" y="T1"/>
                </a:cxn>
                <a:cxn ang="T13">
                  <a:pos x="T2" y="T3"/>
                </a:cxn>
                <a:cxn ang="T14">
                  <a:pos x="T4" y="T5"/>
                </a:cxn>
                <a:cxn ang="T15">
                  <a:pos x="T6" y="T7"/>
                </a:cxn>
                <a:cxn ang="T16">
                  <a:pos x="T8" y="T9"/>
                </a:cxn>
                <a:cxn ang="T17">
                  <a:pos x="T10" y="T11"/>
                </a:cxn>
              </a:cxnLst>
              <a:rect l="T18" t="T19" r="T20" b="T21"/>
              <a:pathLst>
                <a:path w="103" h="42">
                  <a:moveTo>
                    <a:pt x="0" y="0"/>
                  </a:moveTo>
                  <a:lnTo>
                    <a:pt x="46" y="34"/>
                  </a:lnTo>
                  <a:lnTo>
                    <a:pt x="31" y="42"/>
                  </a:lnTo>
                  <a:lnTo>
                    <a:pt x="70" y="41"/>
                  </a:lnTo>
                  <a:lnTo>
                    <a:pt x="103" y="20"/>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56" name="Freeform 402">
              <a:extLst>
                <a:ext uri="{FF2B5EF4-FFF2-40B4-BE49-F238E27FC236}">
                  <a16:creationId xmlns:a16="http://schemas.microsoft.com/office/drawing/2014/main" id="{7319B768-2D10-1D0A-3F21-3FE906674412}"/>
                </a:ext>
              </a:extLst>
            </p:cNvPr>
            <p:cNvSpPr>
              <a:spLocks/>
            </p:cNvSpPr>
            <p:nvPr/>
          </p:nvSpPr>
          <p:spPr bwMode="auto">
            <a:xfrm>
              <a:off x="3720445" y="858269"/>
              <a:ext cx="169529" cy="81218"/>
            </a:xfrm>
            <a:custGeom>
              <a:avLst/>
              <a:gdLst>
                <a:gd name="T0" fmla="*/ 0 w 242"/>
                <a:gd name="T1" fmla="*/ 2 h 123"/>
                <a:gd name="T2" fmla="*/ 1 w 242"/>
                <a:gd name="T3" fmla="*/ 1 h 123"/>
                <a:gd name="T4" fmla="*/ 4 w 242"/>
                <a:gd name="T5" fmla="*/ 0 h 123"/>
                <a:gd name="T6" fmla="*/ 6 w 242"/>
                <a:gd name="T7" fmla="*/ 1 h 123"/>
                <a:gd name="T8" fmla="*/ 5 w 242"/>
                <a:gd name="T9" fmla="*/ 2 h 123"/>
                <a:gd name="T10" fmla="*/ 5 w 242"/>
                <a:gd name="T11" fmla="*/ 2 h 123"/>
                <a:gd name="T12" fmla="*/ 2 w 242"/>
                <a:gd name="T13" fmla="*/ 3 h 123"/>
                <a:gd name="T14" fmla="*/ 0 w 242"/>
                <a:gd name="T15" fmla="*/ 2 h 123"/>
                <a:gd name="T16" fmla="*/ 0 60000 65536"/>
                <a:gd name="T17" fmla="*/ 0 60000 65536"/>
                <a:gd name="T18" fmla="*/ 0 60000 65536"/>
                <a:gd name="T19" fmla="*/ 0 60000 65536"/>
                <a:gd name="T20" fmla="*/ 0 60000 65536"/>
                <a:gd name="T21" fmla="*/ 0 60000 65536"/>
                <a:gd name="T22" fmla="*/ 0 60000 65536"/>
                <a:gd name="T23" fmla="*/ 0 60000 65536"/>
                <a:gd name="T24" fmla="*/ 0 w 242"/>
                <a:gd name="T25" fmla="*/ 0 h 123"/>
                <a:gd name="T26" fmla="*/ 242 w 242"/>
                <a:gd name="T27" fmla="*/ 123 h 12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42" h="123">
                  <a:moveTo>
                    <a:pt x="0" y="100"/>
                  </a:moveTo>
                  <a:lnTo>
                    <a:pt x="65" y="33"/>
                  </a:lnTo>
                  <a:lnTo>
                    <a:pt x="156" y="0"/>
                  </a:lnTo>
                  <a:lnTo>
                    <a:pt x="242" y="59"/>
                  </a:lnTo>
                  <a:lnTo>
                    <a:pt x="212" y="71"/>
                  </a:lnTo>
                  <a:lnTo>
                    <a:pt x="220" y="98"/>
                  </a:lnTo>
                  <a:lnTo>
                    <a:pt x="95" y="123"/>
                  </a:lnTo>
                  <a:lnTo>
                    <a:pt x="0" y="10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57" name="Freeform 403">
              <a:extLst>
                <a:ext uri="{FF2B5EF4-FFF2-40B4-BE49-F238E27FC236}">
                  <a16:creationId xmlns:a16="http://schemas.microsoft.com/office/drawing/2014/main" id="{7B883F9A-F380-A80A-C13E-F585DC921E5B}"/>
                </a:ext>
              </a:extLst>
            </p:cNvPr>
            <p:cNvSpPr>
              <a:spLocks/>
            </p:cNvSpPr>
            <p:nvPr/>
          </p:nvSpPr>
          <p:spPr bwMode="auto">
            <a:xfrm>
              <a:off x="3754842" y="930204"/>
              <a:ext cx="191641" cy="92820"/>
            </a:xfrm>
            <a:custGeom>
              <a:avLst/>
              <a:gdLst>
                <a:gd name="T0" fmla="*/ 0 w 274"/>
                <a:gd name="T1" fmla="*/ 1 h 142"/>
                <a:gd name="T2" fmla="*/ 1 w 274"/>
                <a:gd name="T3" fmla="*/ 1 h 142"/>
                <a:gd name="T4" fmla="*/ 2 w 274"/>
                <a:gd name="T5" fmla="*/ 3 h 142"/>
                <a:gd name="T6" fmla="*/ 3 w 274"/>
                <a:gd name="T7" fmla="*/ 2 h 142"/>
                <a:gd name="T8" fmla="*/ 5 w 274"/>
                <a:gd name="T9" fmla="*/ 3 h 142"/>
                <a:gd name="T10" fmla="*/ 6 w 274"/>
                <a:gd name="T11" fmla="*/ 3 h 142"/>
                <a:gd name="T12" fmla="*/ 5 w 274"/>
                <a:gd name="T13" fmla="*/ 2 h 142"/>
                <a:gd name="T14" fmla="*/ 6 w 274"/>
                <a:gd name="T15" fmla="*/ 2 h 142"/>
                <a:gd name="T16" fmla="*/ 6 w 274"/>
                <a:gd name="T17" fmla="*/ 1 h 142"/>
                <a:gd name="T18" fmla="*/ 5 w 274"/>
                <a:gd name="T19" fmla="*/ 0 h 142"/>
                <a:gd name="T20" fmla="*/ 4 w 274"/>
                <a:gd name="T21" fmla="*/ 1 h 142"/>
                <a:gd name="T22" fmla="*/ 5 w 274"/>
                <a:gd name="T23" fmla="*/ 1 h 142"/>
                <a:gd name="T24" fmla="*/ 4 w 274"/>
                <a:gd name="T25" fmla="*/ 0 h 142"/>
                <a:gd name="T26" fmla="*/ 2 w 274"/>
                <a:gd name="T27" fmla="*/ 0 h 142"/>
                <a:gd name="T28" fmla="*/ 0 w 274"/>
                <a:gd name="T29" fmla="*/ 1 h 14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74"/>
                <a:gd name="T46" fmla="*/ 0 h 142"/>
                <a:gd name="T47" fmla="*/ 274 w 274"/>
                <a:gd name="T48" fmla="*/ 142 h 14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74" h="142">
                  <a:moveTo>
                    <a:pt x="0" y="61"/>
                  </a:moveTo>
                  <a:lnTo>
                    <a:pt x="50" y="68"/>
                  </a:lnTo>
                  <a:lnTo>
                    <a:pt x="85" y="118"/>
                  </a:lnTo>
                  <a:lnTo>
                    <a:pt x="114" y="103"/>
                  </a:lnTo>
                  <a:lnTo>
                    <a:pt x="225" y="142"/>
                  </a:lnTo>
                  <a:lnTo>
                    <a:pt x="264" y="126"/>
                  </a:lnTo>
                  <a:lnTo>
                    <a:pt x="235" y="88"/>
                  </a:lnTo>
                  <a:lnTo>
                    <a:pt x="258" y="98"/>
                  </a:lnTo>
                  <a:lnTo>
                    <a:pt x="274" y="39"/>
                  </a:lnTo>
                  <a:lnTo>
                    <a:pt x="215" y="12"/>
                  </a:lnTo>
                  <a:lnTo>
                    <a:pt x="156" y="52"/>
                  </a:lnTo>
                  <a:lnTo>
                    <a:pt x="203" y="31"/>
                  </a:lnTo>
                  <a:lnTo>
                    <a:pt x="173" y="0"/>
                  </a:lnTo>
                  <a:lnTo>
                    <a:pt x="79" y="11"/>
                  </a:lnTo>
                  <a:lnTo>
                    <a:pt x="0" y="6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58" name="Freeform 404">
              <a:extLst>
                <a:ext uri="{FF2B5EF4-FFF2-40B4-BE49-F238E27FC236}">
                  <a16:creationId xmlns:a16="http://schemas.microsoft.com/office/drawing/2014/main" id="{940A7B68-5907-B214-086B-F6EB0DFA4852}"/>
                </a:ext>
              </a:extLst>
            </p:cNvPr>
            <p:cNvSpPr>
              <a:spLocks/>
            </p:cNvSpPr>
            <p:nvPr/>
          </p:nvSpPr>
          <p:spPr bwMode="auto">
            <a:xfrm>
              <a:off x="3934199" y="976615"/>
              <a:ext cx="159701" cy="97461"/>
            </a:xfrm>
            <a:custGeom>
              <a:avLst/>
              <a:gdLst>
                <a:gd name="T0" fmla="*/ 0 w 226"/>
                <a:gd name="T1" fmla="*/ 3 h 145"/>
                <a:gd name="T2" fmla="*/ 0 w 226"/>
                <a:gd name="T3" fmla="*/ 3 h 145"/>
                <a:gd name="T4" fmla="*/ 5 w 226"/>
                <a:gd name="T5" fmla="*/ 3 h 145"/>
                <a:gd name="T6" fmla="*/ 5 w 226"/>
                <a:gd name="T7" fmla="*/ 2 h 145"/>
                <a:gd name="T8" fmla="*/ 4 w 226"/>
                <a:gd name="T9" fmla="*/ 1 h 145"/>
                <a:gd name="T10" fmla="*/ 3 w 226"/>
                <a:gd name="T11" fmla="*/ 1 h 145"/>
                <a:gd name="T12" fmla="*/ 3 w 226"/>
                <a:gd name="T13" fmla="*/ 0 h 145"/>
                <a:gd name="T14" fmla="*/ 3 w 226"/>
                <a:gd name="T15" fmla="*/ 0 h 145"/>
                <a:gd name="T16" fmla="*/ 1 w 226"/>
                <a:gd name="T17" fmla="*/ 3 h 145"/>
                <a:gd name="T18" fmla="*/ 0 w 226"/>
                <a:gd name="T19" fmla="*/ 3 h 14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26"/>
                <a:gd name="T31" fmla="*/ 0 h 145"/>
                <a:gd name="T32" fmla="*/ 226 w 226"/>
                <a:gd name="T33" fmla="*/ 145 h 14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26" h="145">
                  <a:moveTo>
                    <a:pt x="0" y="125"/>
                  </a:moveTo>
                  <a:lnTo>
                    <a:pt x="17" y="145"/>
                  </a:lnTo>
                  <a:lnTo>
                    <a:pt x="209" y="117"/>
                  </a:lnTo>
                  <a:lnTo>
                    <a:pt x="226" y="69"/>
                  </a:lnTo>
                  <a:lnTo>
                    <a:pt x="172" y="30"/>
                  </a:lnTo>
                  <a:lnTo>
                    <a:pt x="126" y="45"/>
                  </a:lnTo>
                  <a:lnTo>
                    <a:pt x="134" y="12"/>
                  </a:lnTo>
                  <a:lnTo>
                    <a:pt x="110" y="0"/>
                  </a:lnTo>
                  <a:lnTo>
                    <a:pt x="20" y="108"/>
                  </a:lnTo>
                  <a:lnTo>
                    <a:pt x="0" y="12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59" name="Freeform 405">
              <a:extLst>
                <a:ext uri="{FF2B5EF4-FFF2-40B4-BE49-F238E27FC236}">
                  <a16:creationId xmlns:a16="http://schemas.microsoft.com/office/drawing/2014/main" id="{0F9F3348-0148-732C-DFB6-A4E3D6E15D76}"/>
                </a:ext>
              </a:extLst>
            </p:cNvPr>
            <p:cNvSpPr>
              <a:spLocks/>
            </p:cNvSpPr>
            <p:nvPr/>
          </p:nvSpPr>
          <p:spPr bwMode="auto">
            <a:xfrm>
              <a:off x="4924345" y="1180820"/>
              <a:ext cx="181814" cy="92820"/>
            </a:xfrm>
            <a:custGeom>
              <a:avLst/>
              <a:gdLst>
                <a:gd name="T0" fmla="*/ 0 w 258"/>
                <a:gd name="T1" fmla="*/ 2 h 136"/>
                <a:gd name="T2" fmla="*/ 1 w 258"/>
                <a:gd name="T3" fmla="*/ 0 h 136"/>
                <a:gd name="T4" fmla="*/ 2 w 258"/>
                <a:gd name="T5" fmla="*/ 0 h 136"/>
                <a:gd name="T6" fmla="*/ 3 w 258"/>
                <a:gd name="T7" fmla="*/ 1 h 136"/>
                <a:gd name="T8" fmla="*/ 4 w 258"/>
                <a:gd name="T9" fmla="*/ 0 h 136"/>
                <a:gd name="T10" fmla="*/ 5 w 258"/>
                <a:gd name="T11" fmla="*/ 1 h 136"/>
                <a:gd name="T12" fmla="*/ 5 w 258"/>
                <a:gd name="T13" fmla="*/ 2 h 136"/>
                <a:gd name="T14" fmla="*/ 6 w 258"/>
                <a:gd name="T15" fmla="*/ 3 h 136"/>
                <a:gd name="T16" fmla="*/ 3 w 258"/>
                <a:gd name="T17" fmla="*/ 3 h 136"/>
                <a:gd name="T18" fmla="*/ 3 w 258"/>
                <a:gd name="T19" fmla="*/ 3 h 136"/>
                <a:gd name="T20" fmla="*/ 2 w 258"/>
                <a:gd name="T21" fmla="*/ 4 h 136"/>
                <a:gd name="T22" fmla="*/ 0 w 258"/>
                <a:gd name="T23" fmla="*/ 2 h 1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58"/>
                <a:gd name="T37" fmla="*/ 0 h 136"/>
                <a:gd name="T38" fmla="*/ 258 w 258"/>
                <a:gd name="T39" fmla="*/ 136 h 1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58" h="136">
                  <a:moveTo>
                    <a:pt x="0" y="73"/>
                  </a:moveTo>
                  <a:lnTo>
                    <a:pt x="53" y="5"/>
                  </a:lnTo>
                  <a:lnTo>
                    <a:pt x="88" y="0"/>
                  </a:lnTo>
                  <a:lnTo>
                    <a:pt x="147" y="50"/>
                  </a:lnTo>
                  <a:lnTo>
                    <a:pt x="157" y="13"/>
                  </a:lnTo>
                  <a:lnTo>
                    <a:pt x="220" y="44"/>
                  </a:lnTo>
                  <a:lnTo>
                    <a:pt x="216" y="93"/>
                  </a:lnTo>
                  <a:lnTo>
                    <a:pt x="258" y="112"/>
                  </a:lnTo>
                  <a:lnTo>
                    <a:pt x="123" y="120"/>
                  </a:lnTo>
                  <a:lnTo>
                    <a:pt x="115" y="98"/>
                  </a:lnTo>
                  <a:lnTo>
                    <a:pt x="92" y="136"/>
                  </a:lnTo>
                  <a:lnTo>
                    <a:pt x="0" y="7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60" name="Freeform 406">
              <a:extLst>
                <a:ext uri="{FF2B5EF4-FFF2-40B4-BE49-F238E27FC236}">
                  <a16:creationId xmlns:a16="http://schemas.microsoft.com/office/drawing/2014/main" id="{19CEEF95-936B-56D0-9CC2-3826E6C6BC7B}"/>
                </a:ext>
              </a:extLst>
            </p:cNvPr>
            <p:cNvSpPr>
              <a:spLocks/>
            </p:cNvSpPr>
            <p:nvPr/>
          </p:nvSpPr>
          <p:spPr bwMode="auto">
            <a:xfrm>
              <a:off x="5052106" y="1185462"/>
              <a:ext cx="110563" cy="62654"/>
            </a:xfrm>
            <a:custGeom>
              <a:avLst/>
              <a:gdLst>
                <a:gd name="T0" fmla="*/ 0 w 158"/>
                <a:gd name="T1" fmla="*/ 0 h 92"/>
                <a:gd name="T2" fmla="*/ 1 w 158"/>
                <a:gd name="T3" fmla="*/ 1 h 92"/>
                <a:gd name="T4" fmla="*/ 1 w 158"/>
                <a:gd name="T5" fmla="*/ 2 h 92"/>
                <a:gd name="T6" fmla="*/ 1 w 158"/>
                <a:gd name="T7" fmla="*/ 2 h 92"/>
                <a:gd name="T8" fmla="*/ 3 w 158"/>
                <a:gd name="T9" fmla="*/ 2 h 92"/>
                <a:gd name="T10" fmla="*/ 4 w 158"/>
                <a:gd name="T11" fmla="*/ 1 h 92"/>
                <a:gd name="T12" fmla="*/ 0 w 158"/>
                <a:gd name="T13" fmla="*/ 0 h 92"/>
                <a:gd name="T14" fmla="*/ 0 60000 65536"/>
                <a:gd name="T15" fmla="*/ 0 60000 65536"/>
                <a:gd name="T16" fmla="*/ 0 60000 65536"/>
                <a:gd name="T17" fmla="*/ 0 60000 65536"/>
                <a:gd name="T18" fmla="*/ 0 60000 65536"/>
                <a:gd name="T19" fmla="*/ 0 60000 65536"/>
                <a:gd name="T20" fmla="*/ 0 60000 65536"/>
                <a:gd name="T21" fmla="*/ 0 w 158"/>
                <a:gd name="T22" fmla="*/ 0 h 92"/>
                <a:gd name="T23" fmla="*/ 158 w 158"/>
                <a:gd name="T24" fmla="*/ 92 h 9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 h="92">
                  <a:moveTo>
                    <a:pt x="0" y="0"/>
                  </a:moveTo>
                  <a:lnTo>
                    <a:pt x="50" y="33"/>
                  </a:lnTo>
                  <a:lnTo>
                    <a:pt x="39" y="65"/>
                  </a:lnTo>
                  <a:lnTo>
                    <a:pt x="64" y="92"/>
                  </a:lnTo>
                  <a:lnTo>
                    <a:pt x="110" y="92"/>
                  </a:lnTo>
                  <a:lnTo>
                    <a:pt x="158" y="57"/>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61" name="Freeform 407">
              <a:extLst>
                <a:ext uri="{FF2B5EF4-FFF2-40B4-BE49-F238E27FC236}">
                  <a16:creationId xmlns:a16="http://schemas.microsoft.com/office/drawing/2014/main" id="{3787BDDB-3B7F-5E68-9A50-DC6566EA7B53}"/>
                </a:ext>
              </a:extLst>
            </p:cNvPr>
            <p:cNvSpPr>
              <a:spLocks/>
            </p:cNvSpPr>
            <p:nvPr/>
          </p:nvSpPr>
          <p:spPr bwMode="auto">
            <a:xfrm>
              <a:off x="5064390" y="2236655"/>
              <a:ext cx="78622" cy="320232"/>
            </a:xfrm>
            <a:custGeom>
              <a:avLst/>
              <a:gdLst>
                <a:gd name="T0" fmla="*/ 0 w 115"/>
                <a:gd name="T1" fmla="*/ 3 h 483"/>
                <a:gd name="T2" fmla="*/ 0 w 115"/>
                <a:gd name="T3" fmla="*/ 4 h 483"/>
                <a:gd name="T4" fmla="*/ 0 w 115"/>
                <a:gd name="T5" fmla="*/ 11 h 483"/>
                <a:gd name="T6" fmla="*/ 1 w 115"/>
                <a:gd name="T7" fmla="*/ 10 h 483"/>
                <a:gd name="T8" fmla="*/ 1 w 115"/>
                <a:gd name="T9" fmla="*/ 11 h 483"/>
                <a:gd name="T10" fmla="*/ 1 w 115"/>
                <a:gd name="T11" fmla="*/ 9 h 483"/>
                <a:gd name="T12" fmla="*/ 1 w 115"/>
                <a:gd name="T13" fmla="*/ 7 h 483"/>
                <a:gd name="T14" fmla="*/ 3 w 115"/>
                <a:gd name="T15" fmla="*/ 8 h 483"/>
                <a:gd name="T16" fmla="*/ 1 w 115"/>
                <a:gd name="T17" fmla="*/ 4 h 483"/>
                <a:gd name="T18" fmla="*/ 1 w 115"/>
                <a:gd name="T19" fmla="*/ 0 h 483"/>
                <a:gd name="T20" fmla="*/ 0 w 115"/>
                <a:gd name="T21" fmla="*/ 3 h 48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15"/>
                <a:gd name="T34" fmla="*/ 0 h 483"/>
                <a:gd name="T35" fmla="*/ 115 w 115"/>
                <a:gd name="T36" fmla="*/ 483 h 48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15" h="483">
                  <a:moveTo>
                    <a:pt x="0" y="123"/>
                  </a:moveTo>
                  <a:lnTo>
                    <a:pt x="19" y="182"/>
                  </a:lnTo>
                  <a:lnTo>
                    <a:pt x="19" y="483"/>
                  </a:lnTo>
                  <a:lnTo>
                    <a:pt x="39" y="446"/>
                  </a:lnTo>
                  <a:lnTo>
                    <a:pt x="70" y="469"/>
                  </a:lnTo>
                  <a:lnTo>
                    <a:pt x="32" y="387"/>
                  </a:lnTo>
                  <a:lnTo>
                    <a:pt x="53" y="304"/>
                  </a:lnTo>
                  <a:lnTo>
                    <a:pt x="115" y="329"/>
                  </a:lnTo>
                  <a:lnTo>
                    <a:pt x="57" y="169"/>
                  </a:lnTo>
                  <a:lnTo>
                    <a:pt x="39" y="0"/>
                  </a:lnTo>
                  <a:lnTo>
                    <a:pt x="0" y="12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62" name="Freeform 408">
              <a:extLst>
                <a:ext uri="{FF2B5EF4-FFF2-40B4-BE49-F238E27FC236}">
                  <a16:creationId xmlns:a16="http://schemas.microsoft.com/office/drawing/2014/main" id="{1D8D7BE1-ADA7-2410-94F0-0DAF593BB374}"/>
                </a:ext>
              </a:extLst>
            </p:cNvPr>
            <p:cNvSpPr>
              <a:spLocks/>
            </p:cNvSpPr>
            <p:nvPr/>
          </p:nvSpPr>
          <p:spPr bwMode="auto">
            <a:xfrm>
              <a:off x="5184781" y="1220268"/>
              <a:ext cx="122847" cy="46411"/>
            </a:xfrm>
            <a:custGeom>
              <a:avLst/>
              <a:gdLst>
                <a:gd name="T0" fmla="*/ 0 w 179"/>
                <a:gd name="T1" fmla="*/ 0 h 70"/>
                <a:gd name="T2" fmla="*/ 1 w 179"/>
                <a:gd name="T3" fmla="*/ 1 h 70"/>
                <a:gd name="T4" fmla="*/ 3 w 179"/>
                <a:gd name="T5" fmla="*/ 2 h 70"/>
                <a:gd name="T6" fmla="*/ 4 w 179"/>
                <a:gd name="T7" fmla="*/ 1 h 70"/>
                <a:gd name="T8" fmla="*/ 0 w 179"/>
                <a:gd name="T9" fmla="*/ 0 h 70"/>
                <a:gd name="T10" fmla="*/ 0 60000 65536"/>
                <a:gd name="T11" fmla="*/ 0 60000 65536"/>
                <a:gd name="T12" fmla="*/ 0 60000 65536"/>
                <a:gd name="T13" fmla="*/ 0 60000 65536"/>
                <a:gd name="T14" fmla="*/ 0 60000 65536"/>
                <a:gd name="T15" fmla="*/ 0 w 179"/>
                <a:gd name="T16" fmla="*/ 0 h 70"/>
                <a:gd name="T17" fmla="*/ 179 w 179"/>
                <a:gd name="T18" fmla="*/ 70 h 70"/>
              </a:gdLst>
              <a:ahLst/>
              <a:cxnLst>
                <a:cxn ang="T10">
                  <a:pos x="T0" y="T1"/>
                </a:cxn>
                <a:cxn ang="T11">
                  <a:pos x="T2" y="T3"/>
                </a:cxn>
                <a:cxn ang="T12">
                  <a:pos x="T4" y="T5"/>
                </a:cxn>
                <a:cxn ang="T13">
                  <a:pos x="T6" y="T7"/>
                </a:cxn>
                <a:cxn ang="T14">
                  <a:pos x="T8" y="T9"/>
                </a:cxn>
              </a:cxnLst>
              <a:rect l="T15" t="T16" r="T17" b="T18"/>
              <a:pathLst>
                <a:path w="179" h="70">
                  <a:moveTo>
                    <a:pt x="0" y="0"/>
                  </a:moveTo>
                  <a:lnTo>
                    <a:pt x="31" y="47"/>
                  </a:lnTo>
                  <a:lnTo>
                    <a:pt x="112" y="70"/>
                  </a:lnTo>
                  <a:lnTo>
                    <a:pt x="179" y="55"/>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63" name="Freeform 409">
              <a:extLst>
                <a:ext uri="{FF2B5EF4-FFF2-40B4-BE49-F238E27FC236}">
                  <a16:creationId xmlns:a16="http://schemas.microsoft.com/office/drawing/2014/main" id="{58F7C10B-0739-E66B-EB0E-9440C9EE9C90}"/>
                </a:ext>
              </a:extLst>
            </p:cNvPr>
            <p:cNvSpPr>
              <a:spLocks/>
            </p:cNvSpPr>
            <p:nvPr/>
          </p:nvSpPr>
          <p:spPr bwMode="auto">
            <a:xfrm>
              <a:off x="1032552" y="2640425"/>
              <a:ext cx="326773" cy="259898"/>
            </a:xfrm>
            <a:custGeom>
              <a:avLst/>
              <a:gdLst>
                <a:gd name="T0" fmla="*/ 0 w 469"/>
                <a:gd name="T1" fmla="*/ 1 h 392"/>
                <a:gd name="T2" fmla="*/ 0 w 469"/>
                <a:gd name="T3" fmla="*/ 2 h 392"/>
                <a:gd name="T4" fmla="*/ 3 w 469"/>
                <a:gd name="T5" fmla="*/ 3 h 392"/>
                <a:gd name="T6" fmla="*/ 2 w 469"/>
                <a:gd name="T7" fmla="*/ 5 h 392"/>
                <a:gd name="T8" fmla="*/ 2 w 469"/>
                <a:gd name="T9" fmla="*/ 8 h 392"/>
                <a:gd name="T10" fmla="*/ 3 w 469"/>
                <a:gd name="T11" fmla="*/ 9 h 392"/>
                <a:gd name="T12" fmla="*/ 6 w 469"/>
                <a:gd name="T13" fmla="*/ 8 h 392"/>
                <a:gd name="T14" fmla="*/ 8 w 469"/>
                <a:gd name="T15" fmla="*/ 6 h 392"/>
                <a:gd name="T16" fmla="*/ 8 w 469"/>
                <a:gd name="T17" fmla="*/ 5 h 392"/>
                <a:gd name="T18" fmla="*/ 9 w 469"/>
                <a:gd name="T19" fmla="*/ 3 h 392"/>
                <a:gd name="T20" fmla="*/ 11 w 469"/>
                <a:gd name="T21" fmla="*/ 2 h 392"/>
                <a:gd name="T22" fmla="*/ 11 w 469"/>
                <a:gd name="T23" fmla="*/ 1 h 392"/>
                <a:gd name="T24" fmla="*/ 9 w 469"/>
                <a:gd name="T25" fmla="*/ 1 h 392"/>
                <a:gd name="T26" fmla="*/ 9 w 469"/>
                <a:gd name="T27" fmla="*/ 1 h 392"/>
                <a:gd name="T28" fmla="*/ 6 w 469"/>
                <a:gd name="T29" fmla="*/ 0 h 392"/>
                <a:gd name="T30" fmla="*/ 1 w 469"/>
                <a:gd name="T31" fmla="*/ 0 h 392"/>
                <a:gd name="T32" fmla="*/ 0 w 469"/>
                <a:gd name="T33" fmla="*/ 1 h 39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69"/>
                <a:gd name="T52" fmla="*/ 0 h 392"/>
                <a:gd name="T53" fmla="*/ 469 w 469"/>
                <a:gd name="T54" fmla="*/ 392 h 39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69" h="392">
                  <a:moveTo>
                    <a:pt x="0" y="33"/>
                  </a:moveTo>
                  <a:lnTo>
                    <a:pt x="13" y="97"/>
                  </a:lnTo>
                  <a:lnTo>
                    <a:pt x="112" y="106"/>
                  </a:lnTo>
                  <a:lnTo>
                    <a:pt x="70" y="209"/>
                  </a:lnTo>
                  <a:lnTo>
                    <a:pt x="70" y="335"/>
                  </a:lnTo>
                  <a:lnTo>
                    <a:pt x="138" y="392"/>
                  </a:lnTo>
                  <a:lnTo>
                    <a:pt x="275" y="355"/>
                  </a:lnTo>
                  <a:lnTo>
                    <a:pt x="354" y="261"/>
                  </a:lnTo>
                  <a:lnTo>
                    <a:pt x="338" y="223"/>
                  </a:lnTo>
                  <a:lnTo>
                    <a:pt x="379" y="152"/>
                  </a:lnTo>
                  <a:lnTo>
                    <a:pt x="468" y="98"/>
                  </a:lnTo>
                  <a:lnTo>
                    <a:pt x="469" y="67"/>
                  </a:lnTo>
                  <a:lnTo>
                    <a:pt x="412" y="60"/>
                  </a:lnTo>
                  <a:lnTo>
                    <a:pt x="400" y="55"/>
                  </a:lnTo>
                  <a:lnTo>
                    <a:pt x="279" y="13"/>
                  </a:lnTo>
                  <a:lnTo>
                    <a:pt x="39" y="0"/>
                  </a:lnTo>
                  <a:lnTo>
                    <a:pt x="0" y="3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64" name="Freeform 410">
              <a:extLst>
                <a:ext uri="{FF2B5EF4-FFF2-40B4-BE49-F238E27FC236}">
                  <a16:creationId xmlns:a16="http://schemas.microsoft.com/office/drawing/2014/main" id="{E6AD5F1A-206D-F5BD-AD12-8EDA346C7199}"/>
                </a:ext>
              </a:extLst>
            </p:cNvPr>
            <p:cNvSpPr>
              <a:spLocks/>
            </p:cNvSpPr>
            <p:nvPr/>
          </p:nvSpPr>
          <p:spPr bwMode="auto">
            <a:xfrm>
              <a:off x="1560795" y="937166"/>
              <a:ext cx="282548" cy="220449"/>
            </a:xfrm>
            <a:custGeom>
              <a:avLst/>
              <a:gdLst>
                <a:gd name="T0" fmla="*/ 0 w 404"/>
                <a:gd name="T1" fmla="*/ 1 h 334"/>
                <a:gd name="T2" fmla="*/ 0 w 404"/>
                <a:gd name="T3" fmla="*/ 2 h 334"/>
                <a:gd name="T4" fmla="*/ 1 w 404"/>
                <a:gd name="T5" fmla="*/ 2 h 334"/>
                <a:gd name="T6" fmla="*/ 1 w 404"/>
                <a:gd name="T7" fmla="*/ 2 h 334"/>
                <a:gd name="T8" fmla="*/ 1 w 404"/>
                <a:gd name="T9" fmla="*/ 3 h 334"/>
                <a:gd name="T10" fmla="*/ 0 w 404"/>
                <a:gd name="T11" fmla="*/ 3 h 334"/>
                <a:gd name="T12" fmla="*/ 2 w 404"/>
                <a:gd name="T13" fmla="*/ 3 h 334"/>
                <a:gd name="T14" fmla="*/ 1 w 404"/>
                <a:gd name="T15" fmla="*/ 4 h 334"/>
                <a:gd name="T16" fmla="*/ 2 w 404"/>
                <a:gd name="T17" fmla="*/ 4 h 334"/>
                <a:gd name="T18" fmla="*/ 3 w 404"/>
                <a:gd name="T19" fmla="*/ 4 h 334"/>
                <a:gd name="T20" fmla="*/ 3 w 404"/>
                <a:gd name="T21" fmla="*/ 3 h 334"/>
                <a:gd name="T22" fmla="*/ 4 w 404"/>
                <a:gd name="T23" fmla="*/ 3 h 334"/>
                <a:gd name="T24" fmla="*/ 4 w 404"/>
                <a:gd name="T25" fmla="*/ 4 h 334"/>
                <a:gd name="T26" fmla="*/ 5 w 404"/>
                <a:gd name="T27" fmla="*/ 3 h 334"/>
                <a:gd name="T28" fmla="*/ 5 w 404"/>
                <a:gd name="T29" fmla="*/ 4 h 334"/>
                <a:gd name="T30" fmla="*/ 6 w 404"/>
                <a:gd name="T31" fmla="*/ 4 h 334"/>
                <a:gd name="T32" fmla="*/ 3 w 404"/>
                <a:gd name="T33" fmla="*/ 5 h 334"/>
                <a:gd name="T34" fmla="*/ 3 w 404"/>
                <a:gd name="T35" fmla="*/ 5 h 334"/>
                <a:gd name="T36" fmla="*/ 5 w 404"/>
                <a:gd name="T37" fmla="*/ 5 h 334"/>
                <a:gd name="T38" fmla="*/ 4 w 404"/>
                <a:gd name="T39" fmla="*/ 5 h 334"/>
                <a:gd name="T40" fmla="*/ 5 w 404"/>
                <a:gd name="T41" fmla="*/ 6 h 334"/>
                <a:gd name="T42" fmla="*/ 3 w 404"/>
                <a:gd name="T43" fmla="*/ 6 h 334"/>
                <a:gd name="T44" fmla="*/ 5 w 404"/>
                <a:gd name="T45" fmla="*/ 8 h 334"/>
                <a:gd name="T46" fmla="*/ 7 w 404"/>
                <a:gd name="T47" fmla="*/ 4 h 334"/>
                <a:gd name="T48" fmla="*/ 9 w 404"/>
                <a:gd name="T49" fmla="*/ 3 h 334"/>
                <a:gd name="T50" fmla="*/ 7 w 404"/>
                <a:gd name="T51" fmla="*/ 2 h 334"/>
                <a:gd name="T52" fmla="*/ 7 w 404"/>
                <a:gd name="T53" fmla="*/ 1 h 334"/>
                <a:gd name="T54" fmla="*/ 6 w 404"/>
                <a:gd name="T55" fmla="*/ 2 h 334"/>
                <a:gd name="T56" fmla="*/ 6 w 404"/>
                <a:gd name="T57" fmla="*/ 1 h 334"/>
                <a:gd name="T58" fmla="*/ 5 w 404"/>
                <a:gd name="T59" fmla="*/ 0 h 334"/>
                <a:gd name="T60" fmla="*/ 4 w 404"/>
                <a:gd name="T61" fmla="*/ 1 h 334"/>
                <a:gd name="T62" fmla="*/ 5 w 404"/>
                <a:gd name="T63" fmla="*/ 3 h 334"/>
                <a:gd name="T64" fmla="*/ 3 w 404"/>
                <a:gd name="T65" fmla="*/ 1 h 334"/>
                <a:gd name="T66" fmla="*/ 3 w 404"/>
                <a:gd name="T67" fmla="*/ 1 h 334"/>
                <a:gd name="T68" fmla="*/ 3 w 404"/>
                <a:gd name="T69" fmla="*/ 2 h 334"/>
                <a:gd name="T70" fmla="*/ 1 w 404"/>
                <a:gd name="T71" fmla="*/ 1 h 334"/>
                <a:gd name="T72" fmla="*/ 3 w 404"/>
                <a:gd name="T73" fmla="*/ 1 h 334"/>
                <a:gd name="T74" fmla="*/ 0 w 404"/>
                <a:gd name="T75" fmla="*/ 1 h 33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404"/>
                <a:gd name="T115" fmla="*/ 0 h 334"/>
                <a:gd name="T116" fmla="*/ 404 w 404"/>
                <a:gd name="T117" fmla="*/ 334 h 33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404" h="334">
                  <a:moveTo>
                    <a:pt x="0" y="41"/>
                  </a:moveTo>
                  <a:lnTo>
                    <a:pt x="2" y="81"/>
                  </a:lnTo>
                  <a:lnTo>
                    <a:pt x="43" y="81"/>
                  </a:lnTo>
                  <a:lnTo>
                    <a:pt x="30" y="100"/>
                  </a:lnTo>
                  <a:lnTo>
                    <a:pt x="64" y="115"/>
                  </a:lnTo>
                  <a:lnTo>
                    <a:pt x="19" y="112"/>
                  </a:lnTo>
                  <a:lnTo>
                    <a:pt x="94" y="147"/>
                  </a:lnTo>
                  <a:lnTo>
                    <a:pt x="66" y="160"/>
                  </a:lnTo>
                  <a:lnTo>
                    <a:pt x="86" y="187"/>
                  </a:lnTo>
                  <a:lnTo>
                    <a:pt x="151" y="170"/>
                  </a:lnTo>
                  <a:lnTo>
                    <a:pt x="150" y="135"/>
                  </a:lnTo>
                  <a:lnTo>
                    <a:pt x="176" y="123"/>
                  </a:lnTo>
                  <a:lnTo>
                    <a:pt x="182" y="162"/>
                  </a:lnTo>
                  <a:lnTo>
                    <a:pt x="224" y="135"/>
                  </a:lnTo>
                  <a:lnTo>
                    <a:pt x="215" y="162"/>
                  </a:lnTo>
                  <a:lnTo>
                    <a:pt x="250" y="164"/>
                  </a:lnTo>
                  <a:lnTo>
                    <a:pt x="113" y="203"/>
                  </a:lnTo>
                  <a:lnTo>
                    <a:pt x="118" y="230"/>
                  </a:lnTo>
                  <a:lnTo>
                    <a:pt x="235" y="211"/>
                  </a:lnTo>
                  <a:lnTo>
                    <a:pt x="157" y="237"/>
                  </a:lnTo>
                  <a:lnTo>
                    <a:pt x="201" y="252"/>
                  </a:lnTo>
                  <a:lnTo>
                    <a:pt x="120" y="265"/>
                  </a:lnTo>
                  <a:lnTo>
                    <a:pt x="238" y="334"/>
                  </a:lnTo>
                  <a:lnTo>
                    <a:pt x="314" y="162"/>
                  </a:lnTo>
                  <a:lnTo>
                    <a:pt x="404" y="122"/>
                  </a:lnTo>
                  <a:lnTo>
                    <a:pt x="306" y="92"/>
                  </a:lnTo>
                  <a:lnTo>
                    <a:pt x="291" y="47"/>
                  </a:lnTo>
                  <a:lnTo>
                    <a:pt x="261" y="73"/>
                  </a:lnTo>
                  <a:lnTo>
                    <a:pt x="276" y="34"/>
                  </a:lnTo>
                  <a:lnTo>
                    <a:pt x="208" y="0"/>
                  </a:lnTo>
                  <a:lnTo>
                    <a:pt x="185" y="34"/>
                  </a:lnTo>
                  <a:lnTo>
                    <a:pt x="216" y="115"/>
                  </a:lnTo>
                  <a:lnTo>
                    <a:pt x="143" y="30"/>
                  </a:lnTo>
                  <a:lnTo>
                    <a:pt x="118" y="47"/>
                  </a:lnTo>
                  <a:lnTo>
                    <a:pt x="134" y="89"/>
                  </a:lnTo>
                  <a:lnTo>
                    <a:pt x="62" y="51"/>
                  </a:lnTo>
                  <a:lnTo>
                    <a:pt x="113" y="27"/>
                  </a:lnTo>
                  <a:lnTo>
                    <a:pt x="0" y="4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65" name="Freeform 411">
              <a:extLst>
                <a:ext uri="{FF2B5EF4-FFF2-40B4-BE49-F238E27FC236}">
                  <a16:creationId xmlns:a16="http://schemas.microsoft.com/office/drawing/2014/main" id="{28175A74-0491-F389-F0EF-1A9DC91F0AB6}"/>
                </a:ext>
              </a:extLst>
            </p:cNvPr>
            <p:cNvSpPr>
              <a:spLocks/>
            </p:cNvSpPr>
            <p:nvPr/>
          </p:nvSpPr>
          <p:spPr bwMode="auto">
            <a:xfrm>
              <a:off x="1742608" y="906999"/>
              <a:ext cx="255521" cy="92820"/>
            </a:xfrm>
            <a:custGeom>
              <a:avLst/>
              <a:gdLst>
                <a:gd name="T0" fmla="*/ 0 w 365"/>
                <a:gd name="T1" fmla="*/ 1 h 141"/>
                <a:gd name="T2" fmla="*/ 1 w 365"/>
                <a:gd name="T3" fmla="*/ 1 h 141"/>
                <a:gd name="T4" fmla="*/ 0 w 365"/>
                <a:gd name="T5" fmla="*/ 1 h 141"/>
                <a:gd name="T6" fmla="*/ 1 w 365"/>
                <a:gd name="T7" fmla="*/ 2 h 141"/>
                <a:gd name="T8" fmla="*/ 4 w 365"/>
                <a:gd name="T9" fmla="*/ 2 h 141"/>
                <a:gd name="T10" fmla="*/ 2 w 365"/>
                <a:gd name="T11" fmla="*/ 2 h 141"/>
                <a:gd name="T12" fmla="*/ 5 w 365"/>
                <a:gd name="T13" fmla="*/ 3 h 141"/>
                <a:gd name="T14" fmla="*/ 7 w 365"/>
                <a:gd name="T15" fmla="*/ 3 h 141"/>
                <a:gd name="T16" fmla="*/ 9 w 365"/>
                <a:gd name="T17" fmla="*/ 1 h 141"/>
                <a:gd name="T18" fmla="*/ 8 w 365"/>
                <a:gd name="T19" fmla="*/ 1 h 141"/>
                <a:gd name="T20" fmla="*/ 6 w 365"/>
                <a:gd name="T21" fmla="*/ 1 h 141"/>
                <a:gd name="T22" fmla="*/ 7 w 365"/>
                <a:gd name="T23" fmla="*/ 0 h 141"/>
                <a:gd name="T24" fmla="*/ 5 w 365"/>
                <a:gd name="T25" fmla="*/ 1 h 141"/>
                <a:gd name="T26" fmla="*/ 5 w 365"/>
                <a:gd name="T27" fmla="*/ 0 h 141"/>
                <a:gd name="T28" fmla="*/ 4 w 365"/>
                <a:gd name="T29" fmla="*/ 1 h 141"/>
                <a:gd name="T30" fmla="*/ 2 w 365"/>
                <a:gd name="T31" fmla="*/ 0 h 141"/>
                <a:gd name="T32" fmla="*/ 2 w 365"/>
                <a:gd name="T33" fmla="*/ 1 h 141"/>
                <a:gd name="T34" fmla="*/ 1 w 365"/>
                <a:gd name="T35" fmla="*/ 0 h 141"/>
                <a:gd name="T36" fmla="*/ 2 w 365"/>
                <a:gd name="T37" fmla="*/ 1 h 141"/>
                <a:gd name="T38" fmla="*/ 0 w 365"/>
                <a:gd name="T39" fmla="*/ 1 h 14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365"/>
                <a:gd name="T61" fmla="*/ 0 h 141"/>
                <a:gd name="T62" fmla="*/ 365 w 365"/>
                <a:gd name="T63" fmla="*/ 141 h 14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365" h="141">
                  <a:moveTo>
                    <a:pt x="0" y="38"/>
                  </a:moveTo>
                  <a:lnTo>
                    <a:pt x="53" y="49"/>
                  </a:lnTo>
                  <a:lnTo>
                    <a:pt x="19" y="66"/>
                  </a:lnTo>
                  <a:lnTo>
                    <a:pt x="33" y="76"/>
                  </a:lnTo>
                  <a:lnTo>
                    <a:pt x="168" y="74"/>
                  </a:lnTo>
                  <a:lnTo>
                    <a:pt x="83" y="96"/>
                  </a:lnTo>
                  <a:lnTo>
                    <a:pt x="219" y="141"/>
                  </a:lnTo>
                  <a:lnTo>
                    <a:pt x="309" y="115"/>
                  </a:lnTo>
                  <a:lnTo>
                    <a:pt x="365" y="66"/>
                  </a:lnTo>
                  <a:lnTo>
                    <a:pt x="351" y="43"/>
                  </a:lnTo>
                  <a:lnTo>
                    <a:pt x="265" y="45"/>
                  </a:lnTo>
                  <a:lnTo>
                    <a:pt x="277" y="19"/>
                  </a:lnTo>
                  <a:lnTo>
                    <a:pt x="209" y="45"/>
                  </a:lnTo>
                  <a:lnTo>
                    <a:pt x="198" y="0"/>
                  </a:lnTo>
                  <a:lnTo>
                    <a:pt x="182" y="57"/>
                  </a:lnTo>
                  <a:lnTo>
                    <a:pt x="83" y="0"/>
                  </a:lnTo>
                  <a:lnTo>
                    <a:pt x="85" y="35"/>
                  </a:lnTo>
                  <a:lnTo>
                    <a:pt x="57" y="19"/>
                  </a:lnTo>
                  <a:lnTo>
                    <a:pt x="69" y="51"/>
                  </a:lnTo>
                  <a:lnTo>
                    <a:pt x="0" y="3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66" name="Freeform 412">
              <a:extLst>
                <a:ext uri="{FF2B5EF4-FFF2-40B4-BE49-F238E27FC236}">
                  <a16:creationId xmlns:a16="http://schemas.microsoft.com/office/drawing/2014/main" id="{F8FD5D06-2E6F-B646-DF4A-5D585B39FC56}"/>
                </a:ext>
              </a:extLst>
            </p:cNvPr>
            <p:cNvSpPr>
              <a:spLocks/>
            </p:cNvSpPr>
            <p:nvPr/>
          </p:nvSpPr>
          <p:spPr bwMode="auto">
            <a:xfrm>
              <a:off x="1860003" y="1016678"/>
              <a:ext cx="108106" cy="60334"/>
            </a:xfrm>
            <a:custGeom>
              <a:avLst/>
              <a:gdLst>
                <a:gd name="T0" fmla="*/ 0 w 157"/>
                <a:gd name="T1" fmla="*/ 2 h 92"/>
                <a:gd name="T2" fmla="*/ 0 w 157"/>
                <a:gd name="T3" fmla="*/ 1 h 92"/>
                <a:gd name="T4" fmla="*/ 2 w 157"/>
                <a:gd name="T5" fmla="*/ 0 h 92"/>
                <a:gd name="T6" fmla="*/ 2 w 157"/>
                <a:gd name="T7" fmla="*/ 1 h 92"/>
                <a:gd name="T8" fmla="*/ 3 w 157"/>
                <a:gd name="T9" fmla="*/ 1 h 92"/>
                <a:gd name="T10" fmla="*/ 1 w 157"/>
                <a:gd name="T11" fmla="*/ 2 h 92"/>
                <a:gd name="T12" fmla="*/ 2 w 157"/>
                <a:gd name="T13" fmla="*/ 1 h 92"/>
                <a:gd name="T14" fmla="*/ 0 w 157"/>
                <a:gd name="T15" fmla="*/ 2 h 92"/>
                <a:gd name="T16" fmla="*/ 0 60000 65536"/>
                <a:gd name="T17" fmla="*/ 0 60000 65536"/>
                <a:gd name="T18" fmla="*/ 0 60000 65536"/>
                <a:gd name="T19" fmla="*/ 0 60000 65536"/>
                <a:gd name="T20" fmla="*/ 0 60000 65536"/>
                <a:gd name="T21" fmla="*/ 0 60000 65536"/>
                <a:gd name="T22" fmla="*/ 0 60000 65536"/>
                <a:gd name="T23" fmla="*/ 0 60000 65536"/>
                <a:gd name="T24" fmla="*/ 0 w 157"/>
                <a:gd name="T25" fmla="*/ 0 h 92"/>
                <a:gd name="T26" fmla="*/ 157 w 157"/>
                <a:gd name="T27" fmla="*/ 92 h 9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7" h="92">
                  <a:moveTo>
                    <a:pt x="0" y="73"/>
                  </a:moveTo>
                  <a:lnTo>
                    <a:pt x="14" y="26"/>
                  </a:lnTo>
                  <a:lnTo>
                    <a:pt x="78" y="0"/>
                  </a:lnTo>
                  <a:lnTo>
                    <a:pt x="88" y="26"/>
                  </a:lnTo>
                  <a:lnTo>
                    <a:pt x="157" y="48"/>
                  </a:lnTo>
                  <a:lnTo>
                    <a:pt x="62" y="92"/>
                  </a:lnTo>
                  <a:lnTo>
                    <a:pt x="78" y="68"/>
                  </a:lnTo>
                  <a:lnTo>
                    <a:pt x="0" y="7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67" name="Freeform 413">
              <a:extLst>
                <a:ext uri="{FF2B5EF4-FFF2-40B4-BE49-F238E27FC236}">
                  <a16:creationId xmlns:a16="http://schemas.microsoft.com/office/drawing/2014/main" id="{8908921B-99A6-1EA9-A75C-B3F56882BF89}"/>
                </a:ext>
              </a:extLst>
            </p:cNvPr>
            <p:cNvSpPr>
              <a:spLocks/>
            </p:cNvSpPr>
            <p:nvPr/>
          </p:nvSpPr>
          <p:spPr bwMode="auto">
            <a:xfrm>
              <a:off x="1573079" y="1577629"/>
              <a:ext cx="343971" cy="617257"/>
            </a:xfrm>
            <a:custGeom>
              <a:avLst/>
              <a:gdLst>
                <a:gd name="T0" fmla="*/ 0 w 492"/>
                <a:gd name="T1" fmla="*/ 16 h 935"/>
                <a:gd name="T2" fmla="*/ 0 w 492"/>
                <a:gd name="T3" fmla="*/ 18 h 935"/>
                <a:gd name="T4" fmla="*/ 1 w 492"/>
                <a:gd name="T5" fmla="*/ 20 h 935"/>
                <a:gd name="T6" fmla="*/ 1 w 492"/>
                <a:gd name="T7" fmla="*/ 22 h 935"/>
                <a:gd name="T8" fmla="*/ 4 w 492"/>
                <a:gd name="T9" fmla="*/ 20 h 935"/>
                <a:gd name="T10" fmla="*/ 5 w 492"/>
                <a:gd name="T11" fmla="*/ 17 h 935"/>
                <a:gd name="T12" fmla="*/ 4 w 492"/>
                <a:gd name="T13" fmla="*/ 17 h 935"/>
                <a:gd name="T14" fmla="*/ 6 w 492"/>
                <a:gd name="T15" fmla="*/ 16 h 935"/>
                <a:gd name="T16" fmla="*/ 4 w 492"/>
                <a:gd name="T17" fmla="*/ 16 h 935"/>
                <a:gd name="T18" fmla="*/ 6 w 492"/>
                <a:gd name="T19" fmla="*/ 16 h 935"/>
                <a:gd name="T20" fmla="*/ 7 w 492"/>
                <a:gd name="T21" fmla="*/ 15 h 935"/>
                <a:gd name="T22" fmla="*/ 5 w 492"/>
                <a:gd name="T23" fmla="*/ 14 h 935"/>
                <a:gd name="T24" fmla="*/ 4 w 492"/>
                <a:gd name="T25" fmla="*/ 15 h 935"/>
                <a:gd name="T26" fmla="*/ 5 w 492"/>
                <a:gd name="T27" fmla="*/ 14 h 935"/>
                <a:gd name="T28" fmla="*/ 5 w 492"/>
                <a:gd name="T29" fmla="*/ 11 h 935"/>
                <a:gd name="T30" fmla="*/ 9 w 492"/>
                <a:gd name="T31" fmla="*/ 8 h 935"/>
                <a:gd name="T32" fmla="*/ 9 w 492"/>
                <a:gd name="T33" fmla="*/ 7 h 935"/>
                <a:gd name="T34" fmla="*/ 9 w 492"/>
                <a:gd name="T35" fmla="*/ 6 h 935"/>
                <a:gd name="T36" fmla="*/ 11 w 492"/>
                <a:gd name="T37" fmla="*/ 5 h 935"/>
                <a:gd name="T38" fmla="*/ 11 w 492"/>
                <a:gd name="T39" fmla="*/ 2 h 935"/>
                <a:gd name="T40" fmla="*/ 8 w 492"/>
                <a:gd name="T41" fmla="*/ 0 h 935"/>
                <a:gd name="T42" fmla="*/ 8 w 492"/>
                <a:gd name="T43" fmla="*/ 0 h 935"/>
                <a:gd name="T44" fmla="*/ 8 w 492"/>
                <a:gd name="T45" fmla="*/ 1 h 935"/>
                <a:gd name="T46" fmla="*/ 6 w 492"/>
                <a:gd name="T47" fmla="*/ 1 h 935"/>
                <a:gd name="T48" fmla="*/ 6 w 492"/>
                <a:gd name="T49" fmla="*/ 2 h 935"/>
                <a:gd name="T50" fmla="*/ 5 w 492"/>
                <a:gd name="T51" fmla="*/ 2 h 935"/>
                <a:gd name="T52" fmla="*/ 5 w 492"/>
                <a:gd name="T53" fmla="*/ 3 h 935"/>
                <a:gd name="T54" fmla="*/ 3 w 492"/>
                <a:gd name="T55" fmla="*/ 5 h 935"/>
                <a:gd name="T56" fmla="*/ 2 w 492"/>
                <a:gd name="T57" fmla="*/ 7 h 935"/>
                <a:gd name="T58" fmla="*/ 3 w 492"/>
                <a:gd name="T59" fmla="*/ 9 h 935"/>
                <a:gd name="T60" fmla="*/ 1 w 492"/>
                <a:gd name="T61" fmla="*/ 9 h 935"/>
                <a:gd name="T62" fmla="*/ 1 w 492"/>
                <a:gd name="T63" fmla="*/ 12 h 935"/>
                <a:gd name="T64" fmla="*/ 1 w 492"/>
                <a:gd name="T65" fmla="*/ 13 h 935"/>
                <a:gd name="T66" fmla="*/ 1 w 492"/>
                <a:gd name="T67" fmla="*/ 13 h 935"/>
                <a:gd name="T68" fmla="*/ 1 w 492"/>
                <a:gd name="T69" fmla="*/ 15 h 935"/>
                <a:gd name="T70" fmla="*/ 0 w 492"/>
                <a:gd name="T71" fmla="*/ 16 h 9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92"/>
                <a:gd name="T109" fmla="*/ 0 h 935"/>
                <a:gd name="T110" fmla="*/ 492 w 492"/>
                <a:gd name="T111" fmla="*/ 935 h 9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92" h="935">
                  <a:moveTo>
                    <a:pt x="0" y="704"/>
                  </a:moveTo>
                  <a:lnTo>
                    <a:pt x="19" y="810"/>
                  </a:lnTo>
                  <a:lnTo>
                    <a:pt x="63" y="862"/>
                  </a:lnTo>
                  <a:lnTo>
                    <a:pt x="59" y="935"/>
                  </a:lnTo>
                  <a:lnTo>
                    <a:pt x="179" y="885"/>
                  </a:lnTo>
                  <a:lnTo>
                    <a:pt x="209" y="739"/>
                  </a:lnTo>
                  <a:lnTo>
                    <a:pt x="187" y="732"/>
                  </a:lnTo>
                  <a:lnTo>
                    <a:pt x="275" y="686"/>
                  </a:lnTo>
                  <a:lnTo>
                    <a:pt x="191" y="675"/>
                  </a:lnTo>
                  <a:lnTo>
                    <a:pt x="253" y="686"/>
                  </a:lnTo>
                  <a:lnTo>
                    <a:pt x="290" y="648"/>
                  </a:lnTo>
                  <a:lnTo>
                    <a:pt x="237" y="599"/>
                  </a:lnTo>
                  <a:lnTo>
                    <a:pt x="189" y="633"/>
                  </a:lnTo>
                  <a:lnTo>
                    <a:pt x="227" y="604"/>
                  </a:lnTo>
                  <a:lnTo>
                    <a:pt x="228" y="470"/>
                  </a:lnTo>
                  <a:lnTo>
                    <a:pt x="395" y="341"/>
                  </a:lnTo>
                  <a:lnTo>
                    <a:pt x="383" y="314"/>
                  </a:lnTo>
                  <a:lnTo>
                    <a:pt x="410" y="249"/>
                  </a:lnTo>
                  <a:lnTo>
                    <a:pt x="492" y="230"/>
                  </a:lnTo>
                  <a:lnTo>
                    <a:pt x="470" y="79"/>
                  </a:lnTo>
                  <a:lnTo>
                    <a:pt x="358" y="0"/>
                  </a:lnTo>
                  <a:lnTo>
                    <a:pt x="339" y="0"/>
                  </a:lnTo>
                  <a:lnTo>
                    <a:pt x="338" y="48"/>
                  </a:lnTo>
                  <a:lnTo>
                    <a:pt x="270" y="39"/>
                  </a:lnTo>
                  <a:lnTo>
                    <a:pt x="253" y="79"/>
                  </a:lnTo>
                  <a:lnTo>
                    <a:pt x="208" y="90"/>
                  </a:lnTo>
                  <a:lnTo>
                    <a:pt x="196" y="150"/>
                  </a:lnTo>
                  <a:lnTo>
                    <a:pt x="129" y="222"/>
                  </a:lnTo>
                  <a:lnTo>
                    <a:pt x="97" y="324"/>
                  </a:lnTo>
                  <a:lnTo>
                    <a:pt x="109" y="364"/>
                  </a:lnTo>
                  <a:lnTo>
                    <a:pt x="42" y="394"/>
                  </a:lnTo>
                  <a:lnTo>
                    <a:pt x="35" y="526"/>
                  </a:lnTo>
                  <a:lnTo>
                    <a:pt x="57" y="553"/>
                  </a:lnTo>
                  <a:lnTo>
                    <a:pt x="35" y="578"/>
                  </a:lnTo>
                  <a:lnTo>
                    <a:pt x="46" y="636"/>
                  </a:lnTo>
                  <a:lnTo>
                    <a:pt x="0" y="70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68" name="Freeform 414">
              <a:extLst>
                <a:ext uri="{FF2B5EF4-FFF2-40B4-BE49-F238E27FC236}">
                  <a16:creationId xmlns:a16="http://schemas.microsoft.com/office/drawing/2014/main" id="{CFD228A1-9EDF-F560-259E-EDCEF591D51C}"/>
                </a:ext>
              </a:extLst>
            </p:cNvPr>
            <p:cNvSpPr>
              <a:spLocks/>
            </p:cNvSpPr>
            <p:nvPr/>
          </p:nvSpPr>
          <p:spPr bwMode="auto">
            <a:xfrm>
              <a:off x="1433033" y="2494232"/>
              <a:ext cx="117934" cy="64974"/>
            </a:xfrm>
            <a:custGeom>
              <a:avLst/>
              <a:gdLst>
                <a:gd name="T0" fmla="*/ 0 w 169"/>
                <a:gd name="T1" fmla="*/ 1 h 98"/>
                <a:gd name="T2" fmla="*/ 1 w 169"/>
                <a:gd name="T3" fmla="*/ 2 h 98"/>
                <a:gd name="T4" fmla="*/ 2 w 169"/>
                <a:gd name="T5" fmla="*/ 2 h 98"/>
                <a:gd name="T6" fmla="*/ 3 w 169"/>
                <a:gd name="T7" fmla="*/ 2 h 98"/>
                <a:gd name="T8" fmla="*/ 4 w 169"/>
                <a:gd name="T9" fmla="*/ 1 h 98"/>
                <a:gd name="T10" fmla="*/ 3 w 169"/>
                <a:gd name="T11" fmla="*/ 1 h 98"/>
                <a:gd name="T12" fmla="*/ 3 w 169"/>
                <a:gd name="T13" fmla="*/ 0 h 98"/>
                <a:gd name="T14" fmla="*/ 3 w 169"/>
                <a:gd name="T15" fmla="*/ 0 h 98"/>
                <a:gd name="T16" fmla="*/ 1 w 169"/>
                <a:gd name="T17" fmla="*/ 0 h 98"/>
                <a:gd name="T18" fmla="*/ 0 w 169"/>
                <a:gd name="T19" fmla="*/ 1 h 9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69"/>
                <a:gd name="T31" fmla="*/ 0 h 98"/>
                <a:gd name="T32" fmla="*/ 169 w 169"/>
                <a:gd name="T33" fmla="*/ 98 h 9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69" h="98">
                  <a:moveTo>
                    <a:pt x="0" y="66"/>
                  </a:moveTo>
                  <a:lnTo>
                    <a:pt x="39" y="98"/>
                  </a:lnTo>
                  <a:lnTo>
                    <a:pt x="92" y="70"/>
                  </a:lnTo>
                  <a:lnTo>
                    <a:pt x="115" y="96"/>
                  </a:lnTo>
                  <a:lnTo>
                    <a:pt x="169" y="44"/>
                  </a:lnTo>
                  <a:lnTo>
                    <a:pt x="136" y="38"/>
                  </a:lnTo>
                  <a:lnTo>
                    <a:pt x="135" y="16"/>
                  </a:lnTo>
                  <a:lnTo>
                    <a:pt x="128" y="9"/>
                  </a:lnTo>
                  <a:lnTo>
                    <a:pt x="54" y="0"/>
                  </a:lnTo>
                  <a:lnTo>
                    <a:pt x="0" y="6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69" name="Freeform 415">
              <a:extLst>
                <a:ext uri="{FF2B5EF4-FFF2-40B4-BE49-F238E27FC236}">
                  <a16:creationId xmlns:a16="http://schemas.microsoft.com/office/drawing/2014/main" id="{03D7117F-0915-BDC5-C025-51DB5FF60DC4}"/>
                </a:ext>
              </a:extLst>
            </p:cNvPr>
            <p:cNvSpPr>
              <a:spLocks/>
            </p:cNvSpPr>
            <p:nvPr/>
          </p:nvSpPr>
          <p:spPr bwMode="auto">
            <a:xfrm>
              <a:off x="2221711" y="2863196"/>
              <a:ext cx="191641" cy="160115"/>
            </a:xfrm>
            <a:custGeom>
              <a:avLst/>
              <a:gdLst>
                <a:gd name="T0" fmla="*/ 0 w 273"/>
                <a:gd name="T1" fmla="*/ 5 h 244"/>
                <a:gd name="T2" fmla="*/ 0 w 273"/>
                <a:gd name="T3" fmla="*/ 5 h 244"/>
                <a:gd name="T4" fmla="*/ 1 w 273"/>
                <a:gd name="T5" fmla="*/ 3 h 244"/>
                <a:gd name="T6" fmla="*/ 1 w 273"/>
                <a:gd name="T7" fmla="*/ 3 h 244"/>
                <a:gd name="T8" fmla="*/ 1 w 273"/>
                <a:gd name="T9" fmla="*/ 1 h 244"/>
                <a:gd name="T10" fmla="*/ 1 w 273"/>
                <a:gd name="T11" fmla="*/ 0 h 244"/>
                <a:gd name="T12" fmla="*/ 6 w 273"/>
                <a:gd name="T13" fmla="*/ 0 h 244"/>
                <a:gd name="T14" fmla="*/ 5 w 273"/>
                <a:gd name="T15" fmla="*/ 1 h 244"/>
                <a:gd name="T16" fmla="*/ 5 w 273"/>
                <a:gd name="T17" fmla="*/ 3 h 244"/>
                <a:gd name="T18" fmla="*/ 3 w 273"/>
                <a:gd name="T19" fmla="*/ 4 h 244"/>
                <a:gd name="T20" fmla="*/ 1 w 273"/>
                <a:gd name="T21" fmla="*/ 6 h 244"/>
                <a:gd name="T22" fmla="*/ 0 w 273"/>
                <a:gd name="T23" fmla="*/ 5 h 24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73"/>
                <a:gd name="T37" fmla="*/ 0 h 244"/>
                <a:gd name="T38" fmla="*/ 273 w 273"/>
                <a:gd name="T39" fmla="*/ 244 h 24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73" h="244">
                  <a:moveTo>
                    <a:pt x="0" y="225"/>
                  </a:moveTo>
                  <a:lnTo>
                    <a:pt x="5" y="199"/>
                  </a:lnTo>
                  <a:lnTo>
                    <a:pt x="43" y="147"/>
                  </a:lnTo>
                  <a:lnTo>
                    <a:pt x="22" y="126"/>
                  </a:lnTo>
                  <a:lnTo>
                    <a:pt x="21" y="64"/>
                  </a:lnTo>
                  <a:lnTo>
                    <a:pt x="43" y="12"/>
                  </a:lnTo>
                  <a:lnTo>
                    <a:pt x="273" y="0"/>
                  </a:lnTo>
                  <a:lnTo>
                    <a:pt x="231" y="37"/>
                  </a:lnTo>
                  <a:lnTo>
                    <a:pt x="215" y="135"/>
                  </a:lnTo>
                  <a:lnTo>
                    <a:pt x="122" y="191"/>
                  </a:lnTo>
                  <a:lnTo>
                    <a:pt x="38" y="244"/>
                  </a:lnTo>
                  <a:lnTo>
                    <a:pt x="0" y="22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70" name="Freeform 416">
              <a:extLst>
                <a:ext uri="{FF2B5EF4-FFF2-40B4-BE49-F238E27FC236}">
                  <a16:creationId xmlns:a16="http://schemas.microsoft.com/office/drawing/2014/main" id="{551C31E9-B451-A187-9E39-27D2D9125BEF}"/>
                </a:ext>
              </a:extLst>
            </p:cNvPr>
            <p:cNvSpPr>
              <a:spLocks/>
            </p:cNvSpPr>
            <p:nvPr/>
          </p:nvSpPr>
          <p:spPr bwMode="auto">
            <a:xfrm>
              <a:off x="3880146" y="3385312"/>
              <a:ext cx="213754" cy="447859"/>
            </a:xfrm>
            <a:custGeom>
              <a:avLst/>
              <a:gdLst>
                <a:gd name="T0" fmla="*/ 0 w 303"/>
                <a:gd name="T1" fmla="*/ 3 h 678"/>
                <a:gd name="T2" fmla="*/ 1 w 303"/>
                <a:gd name="T3" fmla="*/ 1 h 678"/>
                <a:gd name="T4" fmla="*/ 3 w 303"/>
                <a:gd name="T5" fmla="*/ 0 h 678"/>
                <a:gd name="T6" fmla="*/ 3 w 303"/>
                <a:gd name="T7" fmla="*/ 1 h 678"/>
                <a:gd name="T8" fmla="*/ 3 w 303"/>
                <a:gd name="T9" fmla="*/ 3 h 678"/>
                <a:gd name="T10" fmla="*/ 5 w 303"/>
                <a:gd name="T11" fmla="*/ 3 h 678"/>
                <a:gd name="T12" fmla="*/ 6 w 303"/>
                <a:gd name="T13" fmla="*/ 3 h 678"/>
                <a:gd name="T14" fmla="*/ 7 w 303"/>
                <a:gd name="T15" fmla="*/ 5 h 678"/>
                <a:gd name="T16" fmla="*/ 7 w 303"/>
                <a:gd name="T17" fmla="*/ 7 h 678"/>
                <a:gd name="T18" fmla="*/ 5 w 303"/>
                <a:gd name="T19" fmla="*/ 7 h 678"/>
                <a:gd name="T20" fmla="*/ 5 w 303"/>
                <a:gd name="T21" fmla="*/ 7 h 678"/>
                <a:gd name="T22" fmla="*/ 5 w 303"/>
                <a:gd name="T23" fmla="*/ 9 h 678"/>
                <a:gd name="T24" fmla="*/ 3 w 303"/>
                <a:gd name="T25" fmla="*/ 7 h 678"/>
                <a:gd name="T26" fmla="*/ 1 w 303"/>
                <a:gd name="T27" fmla="*/ 11 h 678"/>
                <a:gd name="T28" fmla="*/ 3 w 303"/>
                <a:gd name="T29" fmla="*/ 14 h 678"/>
                <a:gd name="T30" fmla="*/ 4 w 303"/>
                <a:gd name="T31" fmla="*/ 15 h 678"/>
                <a:gd name="T32" fmla="*/ 3 w 303"/>
                <a:gd name="T33" fmla="*/ 16 h 678"/>
                <a:gd name="T34" fmla="*/ 3 w 303"/>
                <a:gd name="T35" fmla="*/ 15 h 678"/>
                <a:gd name="T36" fmla="*/ 3 w 303"/>
                <a:gd name="T37" fmla="*/ 15 h 678"/>
                <a:gd name="T38" fmla="*/ 1 w 303"/>
                <a:gd name="T39" fmla="*/ 13 h 678"/>
                <a:gd name="T40" fmla="*/ 1 w 303"/>
                <a:gd name="T41" fmla="*/ 11 h 678"/>
                <a:gd name="T42" fmla="*/ 2 w 303"/>
                <a:gd name="T43" fmla="*/ 9 h 678"/>
                <a:gd name="T44" fmla="*/ 1 w 303"/>
                <a:gd name="T45" fmla="*/ 6 h 678"/>
                <a:gd name="T46" fmla="*/ 1 w 303"/>
                <a:gd name="T47" fmla="*/ 5 h 678"/>
                <a:gd name="T48" fmla="*/ 0 w 303"/>
                <a:gd name="T49" fmla="*/ 3 h 67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03"/>
                <a:gd name="T76" fmla="*/ 0 h 678"/>
                <a:gd name="T77" fmla="*/ 303 w 303"/>
                <a:gd name="T78" fmla="*/ 678 h 67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03" h="678">
                  <a:moveTo>
                    <a:pt x="0" y="109"/>
                  </a:moveTo>
                  <a:lnTo>
                    <a:pt x="22" y="56"/>
                  </a:lnTo>
                  <a:lnTo>
                    <a:pt x="105" y="0"/>
                  </a:lnTo>
                  <a:lnTo>
                    <a:pt x="141" y="53"/>
                  </a:lnTo>
                  <a:lnTo>
                    <a:pt x="130" y="144"/>
                  </a:lnTo>
                  <a:lnTo>
                    <a:pt x="228" y="105"/>
                  </a:lnTo>
                  <a:lnTo>
                    <a:pt x="265" y="144"/>
                  </a:lnTo>
                  <a:lnTo>
                    <a:pt x="303" y="234"/>
                  </a:lnTo>
                  <a:lnTo>
                    <a:pt x="293" y="290"/>
                  </a:lnTo>
                  <a:lnTo>
                    <a:pt x="217" y="287"/>
                  </a:lnTo>
                  <a:lnTo>
                    <a:pt x="192" y="311"/>
                  </a:lnTo>
                  <a:lnTo>
                    <a:pt x="204" y="406"/>
                  </a:lnTo>
                  <a:lnTo>
                    <a:pt x="106" y="324"/>
                  </a:lnTo>
                  <a:lnTo>
                    <a:pt x="66" y="472"/>
                  </a:lnTo>
                  <a:lnTo>
                    <a:pt x="113" y="605"/>
                  </a:lnTo>
                  <a:lnTo>
                    <a:pt x="179" y="652"/>
                  </a:lnTo>
                  <a:lnTo>
                    <a:pt x="144" y="678"/>
                  </a:lnTo>
                  <a:lnTo>
                    <a:pt x="135" y="637"/>
                  </a:lnTo>
                  <a:lnTo>
                    <a:pt x="106" y="637"/>
                  </a:lnTo>
                  <a:lnTo>
                    <a:pt x="31" y="562"/>
                  </a:lnTo>
                  <a:lnTo>
                    <a:pt x="43" y="477"/>
                  </a:lnTo>
                  <a:lnTo>
                    <a:pt x="83" y="397"/>
                  </a:lnTo>
                  <a:lnTo>
                    <a:pt x="29" y="267"/>
                  </a:lnTo>
                  <a:lnTo>
                    <a:pt x="45" y="207"/>
                  </a:lnTo>
                  <a:lnTo>
                    <a:pt x="0" y="10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71" name="Freeform 417">
              <a:extLst>
                <a:ext uri="{FF2B5EF4-FFF2-40B4-BE49-F238E27FC236}">
                  <a16:creationId xmlns:a16="http://schemas.microsoft.com/office/drawing/2014/main" id="{2772D98B-5125-260F-1A6E-76A029985767}"/>
                </a:ext>
              </a:extLst>
            </p:cNvPr>
            <p:cNvSpPr>
              <a:spLocks/>
            </p:cNvSpPr>
            <p:nvPr/>
          </p:nvSpPr>
          <p:spPr bwMode="auto">
            <a:xfrm>
              <a:off x="2636935" y="3218234"/>
              <a:ext cx="140045" cy="106743"/>
            </a:xfrm>
            <a:custGeom>
              <a:avLst/>
              <a:gdLst>
                <a:gd name="T0" fmla="*/ 0 w 201"/>
                <a:gd name="T1" fmla="*/ 2 h 159"/>
                <a:gd name="T2" fmla="*/ 0 w 201"/>
                <a:gd name="T3" fmla="*/ 2 h 159"/>
                <a:gd name="T4" fmla="*/ 1 w 201"/>
                <a:gd name="T5" fmla="*/ 2 h 159"/>
                <a:gd name="T6" fmla="*/ 3 w 201"/>
                <a:gd name="T7" fmla="*/ 2 h 159"/>
                <a:gd name="T8" fmla="*/ 4 w 201"/>
                <a:gd name="T9" fmla="*/ 0 h 159"/>
                <a:gd name="T10" fmla="*/ 5 w 201"/>
                <a:gd name="T11" fmla="*/ 1 h 159"/>
                <a:gd name="T12" fmla="*/ 4 w 201"/>
                <a:gd name="T13" fmla="*/ 1 h 159"/>
                <a:gd name="T14" fmla="*/ 4 w 201"/>
                <a:gd name="T15" fmla="*/ 2 h 159"/>
                <a:gd name="T16" fmla="*/ 4 w 201"/>
                <a:gd name="T17" fmla="*/ 4 h 159"/>
                <a:gd name="T18" fmla="*/ 1 w 201"/>
                <a:gd name="T19" fmla="*/ 3 h 159"/>
                <a:gd name="T20" fmla="*/ 0 w 201"/>
                <a:gd name="T21" fmla="*/ 2 h 15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01"/>
                <a:gd name="T34" fmla="*/ 0 h 159"/>
                <a:gd name="T35" fmla="*/ 201 w 201"/>
                <a:gd name="T36" fmla="*/ 159 h 15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01" h="159">
                  <a:moveTo>
                    <a:pt x="0" y="74"/>
                  </a:moveTo>
                  <a:lnTo>
                    <a:pt x="12" y="70"/>
                  </a:lnTo>
                  <a:lnTo>
                    <a:pt x="27" y="96"/>
                  </a:lnTo>
                  <a:lnTo>
                    <a:pt x="112" y="94"/>
                  </a:lnTo>
                  <a:lnTo>
                    <a:pt x="190" y="0"/>
                  </a:lnTo>
                  <a:lnTo>
                    <a:pt x="201" y="58"/>
                  </a:lnTo>
                  <a:lnTo>
                    <a:pt x="178" y="59"/>
                  </a:lnTo>
                  <a:lnTo>
                    <a:pt x="190" y="94"/>
                  </a:lnTo>
                  <a:lnTo>
                    <a:pt x="159" y="159"/>
                  </a:lnTo>
                  <a:lnTo>
                    <a:pt x="37" y="145"/>
                  </a:lnTo>
                  <a:lnTo>
                    <a:pt x="0" y="7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72" name="Freeform 418">
              <a:extLst>
                <a:ext uri="{FF2B5EF4-FFF2-40B4-BE49-F238E27FC236}">
                  <a16:creationId xmlns:a16="http://schemas.microsoft.com/office/drawing/2014/main" id="{D965121B-C3C1-8F5A-2E9B-B4FF4F559D32}"/>
                </a:ext>
              </a:extLst>
            </p:cNvPr>
            <p:cNvSpPr>
              <a:spLocks/>
            </p:cNvSpPr>
            <p:nvPr/>
          </p:nvSpPr>
          <p:spPr bwMode="auto">
            <a:xfrm>
              <a:off x="1469888" y="2865516"/>
              <a:ext cx="103191" cy="222769"/>
            </a:xfrm>
            <a:custGeom>
              <a:avLst/>
              <a:gdLst>
                <a:gd name="T0" fmla="*/ 0 w 149"/>
                <a:gd name="T1" fmla="*/ 4 h 334"/>
                <a:gd name="T2" fmla="*/ 1 w 149"/>
                <a:gd name="T3" fmla="*/ 3 h 334"/>
                <a:gd name="T4" fmla="*/ 1 w 149"/>
                <a:gd name="T5" fmla="*/ 0 h 334"/>
                <a:gd name="T6" fmla="*/ 3 w 149"/>
                <a:gd name="T7" fmla="*/ 0 h 334"/>
                <a:gd name="T8" fmla="*/ 3 w 149"/>
                <a:gd name="T9" fmla="*/ 1 h 334"/>
                <a:gd name="T10" fmla="*/ 3 w 149"/>
                <a:gd name="T11" fmla="*/ 2 h 334"/>
                <a:gd name="T12" fmla="*/ 2 w 149"/>
                <a:gd name="T13" fmla="*/ 4 h 334"/>
                <a:gd name="T14" fmla="*/ 3 w 149"/>
                <a:gd name="T15" fmla="*/ 5 h 334"/>
                <a:gd name="T16" fmla="*/ 2 w 149"/>
                <a:gd name="T17" fmla="*/ 8 h 334"/>
                <a:gd name="T18" fmla="*/ 1 w 149"/>
                <a:gd name="T19" fmla="*/ 6 h 334"/>
                <a:gd name="T20" fmla="*/ 0 w 149"/>
                <a:gd name="T21" fmla="*/ 4 h 33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49"/>
                <a:gd name="T34" fmla="*/ 0 h 334"/>
                <a:gd name="T35" fmla="*/ 149 w 149"/>
                <a:gd name="T36" fmla="*/ 334 h 33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9" h="334">
                  <a:moveTo>
                    <a:pt x="0" y="155"/>
                  </a:moveTo>
                  <a:lnTo>
                    <a:pt x="35" y="124"/>
                  </a:lnTo>
                  <a:lnTo>
                    <a:pt x="47" y="4"/>
                  </a:lnTo>
                  <a:lnTo>
                    <a:pt x="142" y="0"/>
                  </a:lnTo>
                  <a:lnTo>
                    <a:pt x="119" y="40"/>
                  </a:lnTo>
                  <a:lnTo>
                    <a:pt x="146" y="93"/>
                  </a:lnTo>
                  <a:lnTo>
                    <a:pt x="91" y="155"/>
                  </a:lnTo>
                  <a:lnTo>
                    <a:pt x="149" y="195"/>
                  </a:lnTo>
                  <a:lnTo>
                    <a:pt x="76" y="334"/>
                  </a:lnTo>
                  <a:lnTo>
                    <a:pt x="67" y="245"/>
                  </a:lnTo>
                  <a:lnTo>
                    <a:pt x="0" y="15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73" name="Freeform 419">
              <a:extLst>
                <a:ext uri="{FF2B5EF4-FFF2-40B4-BE49-F238E27FC236}">
                  <a16:creationId xmlns:a16="http://schemas.microsoft.com/office/drawing/2014/main" id="{9E20AE8A-9A8E-DE7A-A490-C6667ACB29A9}"/>
                </a:ext>
              </a:extLst>
            </p:cNvPr>
            <p:cNvSpPr>
              <a:spLocks/>
            </p:cNvSpPr>
            <p:nvPr/>
          </p:nvSpPr>
          <p:spPr bwMode="auto">
            <a:xfrm>
              <a:off x="1968647" y="2700759"/>
              <a:ext cx="76165" cy="62654"/>
            </a:xfrm>
            <a:custGeom>
              <a:avLst/>
              <a:gdLst>
                <a:gd name="T0" fmla="*/ 0 w 107"/>
                <a:gd name="T1" fmla="*/ 1 h 93"/>
                <a:gd name="T2" fmla="*/ 0 w 107"/>
                <a:gd name="T3" fmla="*/ 0 h 93"/>
                <a:gd name="T4" fmla="*/ 2 w 107"/>
                <a:gd name="T5" fmla="*/ 0 h 93"/>
                <a:gd name="T6" fmla="*/ 3 w 107"/>
                <a:gd name="T7" fmla="*/ 1 h 93"/>
                <a:gd name="T8" fmla="*/ 1 w 107"/>
                <a:gd name="T9" fmla="*/ 1 h 93"/>
                <a:gd name="T10" fmla="*/ 0 w 107"/>
                <a:gd name="T11" fmla="*/ 2 h 93"/>
                <a:gd name="T12" fmla="*/ 1 w 107"/>
                <a:gd name="T13" fmla="*/ 2 h 93"/>
                <a:gd name="T14" fmla="*/ 0 w 107"/>
                <a:gd name="T15" fmla="*/ 1 h 93"/>
                <a:gd name="T16" fmla="*/ 0 60000 65536"/>
                <a:gd name="T17" fmla="*/ 0 60000 65536"/>
                <a:gd name="T18" fmla="*/ 0 60000 65536"/>
                <a:gd name="T19" fmla="*/ 0 60000 65536"/>
                <a:gd name="T20" fmla="*/ 0 60000 65536"/>
                <a:gd name="T21" fmla="*/ 0 60000 65536"/>
                <a:gd name="T22" fmla="*/ 0 60000 65536"/>
                <a:gd name="T23" fmla="*/ 0 60000 65536"/>
                <a:gd name="T24" fmla="*/ 0 w 107"/>
                <a:gd name="T25" fmla="*/ 0 h 93"/>
                <a:gd name="T26" fmla="*/ 107 w 107"/>
                <a:gd name="T27" fmla="*/ 93 h 9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07" h="93">
                  <a:moveTo>
                    <a:pt x="0" y="61"/>
                  </a:moveTo>
                  <a:lnTo>
                    <a:pt x="14" y="4"/>
                  </a:lnTo>
                  <a:lnTo>
                    <a:pt x="73" y="0"/>
                  </a:lnTo>
                  <a:lnTo>
                    <a:pt x="107" y="45"/>
                  </a:lnTo>
                  <a:lnTo>
                    <a:pt x="59" y="47"/>
                  </a:lnTo>
                  <a:lnTo>
                    <a:pt x="6" y="93"/>
                  </a:lnTo>
                  <a:lnTo>
                    <a:pt x="29" y="65"/>
                  </a:lnTo>
                  <a:lnTo>
                    <a:pt x="0" y="6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74" name="Freeform 420">
              <a:extLst>
                <a:ext uri="{FF2B5EF4-FFF2-40B4-BE49-F238E27FC236}">
                  <a16:creationId xmlns:a16="http://schemas.microsoft.com/office/drawing/2014/main" id="{3F96E854-C579-33D2-4A55-812750D8695C}"/>
                </a:ext>
              </a:extLst>
            </p:cNvPr>
            <p:cNvSpPr>
              <a:spLocks/>
            </p:cNvSpPr>
            <p:nvPr/>
          </p:nvSpPr>
          <p:spPr bwMode="auto">
            <a:xfrm>
              <a:off x="1978475" y="2696118"/>
              <a:ext cx="493844" cy="208846"/>
            </a:xfrm>
            <a:custGeom>
              <a:avLst/>
              <a:gdLst>
                <a:gd name="T0" fmla="*/ 0 w 703"/>
                <a:gd name="T1" fmla="*/ 3 h 317"/>
                <a:gd name="T2" fmla="*/ 1 w 703"/>
                <a:gd name="T3" fmla="*/ 4 h 317"/>
                <a:gd name="T4" fmla="*/ 0 w 703"/>
                <a:gd name="T5" fmla="*/ 5 h 317"/>
                <a:gd name="T6" fmla="*/ 1 w 703"/>
                <a:gd name="T7" fmla="*/ 5 h 317"/>
                <a:gd name="T8" fmla="*/ 1 w 703"/>
                <a:gd name="T9" fmla="*/ 6 h 317"/>
                <a:gd name="T10" fmla="*/ 2 w 703"/>
                <a:gd name="T11" fmla="*/ 6 h 317"/>
                <a:gd name="T12" fmla="*/ 1 w 703"/>
                <a:gd name="T13" fmla="*/ 6 h 317"/>
                <a:gd name="T14" fmla="*/ 2 w 703"/>
                <a:gd name="T15" fmla="*/ 6 h 317"/>
                <a:gd name="T16" fmla="*/ 3 w 703"/>
                <a:gd name="T17" fmla="*/ 7 h 317"/>
                <a:gd name="T18" fmla="*/ 4 w 703"/>
                <a:gd name="T19" fmla="*/ 6 h 317"/>
                <a:gd name="T20" fmla="*/ 6 w 703"/>
                <a:gd name="T21" fmla="*/ 7 h 317"/>
                <a:gd name="T22" fmla="*/ 9 w 703"/>
                <a:gd name="T23" fmla="*/ 6 h 317"/>
                <a:gd name="T24" fmla="*/ 9 w 703"/>
                <a:gd name="T25" fmla="*/ 7 h 317"/>
                <a:gd name="T26" fmla="*/ 9 w 703"/>
                <a:gd name="T27" fmla="*/ 6 h 317"/>
                <a:gd name="T28" fmla="*/ 15 w 703"/>
                <a:gd name="T29" fmla="*/ 6 h 317"/>
                <a:gd name="T30" fmla="*/ 16 w 703"/>
                <a:gd name="T31" fmla="*/ 6 h 317"/>
                <a:gd name="T32" fmla="*/ 16 w 703"/>
                <a:gd name="T33" fmla="*/ 3 h 317"/>
                <a:gd name="T34" fmla="*/ 16 w 703"/>
                <a:gd name="T35" fmla="*/ 3 h 317"/>
                <a:gd name="T36" fmla="*/ 15 w 703"/>
                <a:gd name="T37" fmla="*/ 1 h 317"/>
                <a:gd name="T38" fmla="*/ 13 w 703"/>
                <a:gd name="T39" fmla="*/ 1 h 317"/>
                <a:gd name="T40" fmla="*/ 11 w 703"/>
                <a:gd name="T41" fmla="*/ 1 h 317"/>
                <a:gd name="T42" fmla="*/ 8 w 703"/>
                <a:gd name="T43" fmla="*/ 0 h 317"/>
                <a:gd name="T44" fmla="*/ 6 w 703"/>
                <a:gd name="T45" fmla="*/ 0 h 317"/>
                <a:gd name="T46" fmla="*/ 4 w 703"/>
                <a:gd name="T47" fmla="*/ 1 h 317"/>
                <a:gd name="T48" fmla="*/ 3 w 703"/>
                <a:gd name="T49" fmla="*/ 1 h 317"/>
                <a:gd name="T50" fmla="*/ 3 w 703"/>
                <a:gd name="T51" fmla="*/ 2 h 317"/>
                <a:gd name="T52" fmla="*/ 0 w 703"/>
                <a:gd name="T53" fmla="*/ 3 h 31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703"/>
                <a:gd name="T82" fmla="*/ 0 h 317"/>
                <a:gd name="T83" fmla="*/ 703 w 703"/>
                <a:gd name="T84" fmla="*/ 317 h 31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703" h="317">
                  <a:moveTo>
                    <a:pt x="0" y="106"/>
                  </a:moveTo>
                  <a:lnTo>
                    <a:pt x="27" y="188"/>
                  </a:lnTo>
                  <a:lnTo>
                    <a:pt x="1" y="196"/>
                  </a:lnTo>
                  <a:lnTo>
                    <a:pt x="27" y="210"/>
                  </a:lnTo>
                  <a:lnTo>
                    <a:pt x="39" y="260"/>
                  </a:lnTo>
                  <a:lnTo>
                    <a:pt x="79" y="254"/>
                  </a:lnTo>
                  <a:lnTo>
                    <a:pt x="39" y="276"/>
                  </a:lnTo>
                  <a:lnTo>
                    <a:pt x="84" y="267"/>
                  </a:lnTo>
                  <a:lnTo>
                    <a:pt x="136" y="300"/>
                  </a:lnTo>
                  <a:lnTo>
                    <a:pt x="179" y="265"/>
                  </a:lnTo>
                  <a:lnTo>
                    <a:pt x="246" y="311"/>
                  </a:lnTo>
                  <a:lnTo>
                    <a:pt x="368" y="265"/>
                  </a:lnTo>
                  <a:lnTo>
                    <a:pt x="366" y="317"/>
                  </a:lnTo>
                  <a:lnTo>
                    <a:pt x="388" y="265"/>
                  </a:lnTo>
                  <a:lnTo>
                    <a:pt x="618" y="253"/>
                  </a:lnTo>
                  <a:lnTo>
                    <a:pt x="703" y="249"/>
                  </a:lnTo>
                  <a:lnTo>
                    <a:pt x="675" y="139"/>
                  </a:lnTo>
                  <a:lnTo>
                    <a:pt x="695" y="115"/>
                  </a:lnTo>
                  <a:lnTo>
                    <a:pt x="624" y="20"/>
                  </a:lnTo>
                  <a:lnTo>
                    <a:pt x="577" y="20"/>
                  </a:lnTo>
                  <a:lnTo>
                    <a:pt x="449" y="60"/>
                  </a:lnTo>
                  <a:lnTo>
                    <a:pt x="336" y="0"/>
                  </a:lnTo>
                  <a:lnTo>
                    <a:pt x="267" y="1"/>
                  </a:lnTo>
                  <a:lnTo>
                    <a:pt x="180" y="56"/>
                  </a:lnTo>
                  <a:lnTo>
                    <a:pt x="108" y="41"/>
                  </a:lnTo>
                  <a:lnTo>
                    <a:pt x="132" y="70"/>
                  </a:lnTo>
                  <a:lnTo>
                    <a:pt x="0" y="10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75" name="Freeform 421">
              <a:extLst>
                <a:ext uri="{FF2B5EF4-FFF2-40B4-BE49-F238E27FC236}">
                  <a16:creationId xmlns:a16="http://schemas.microsoft.com/office/drawing/2014/main" id="{D29D4432-C2AD-5DFD-21D3-9305DF050492}"/>
                </a:ext>
              </a:extLst>
            </p:cNvPr>
            <p:cNvSpPr>
              <a:spLocks/>
            </p:cNvSpPr>
            <p:nvPr/>
          </p:nvSpPr>
          <p:spPr bwMode="auto">
            <a:xfrm>
              <a:off x="1003070" y="2206488"/>
              <a:ext cx="105648" cy="136911"/>
            </a:xfrm>
            <a:custGeom>
              <a:avLst/>
              <a:gdLst>
                <a:gd name="T0" fmla="*/ 0 w 152"/>
                <a:gd name="T1" fmla="*/ 4 h 209"/>
                <a:gd name="T2" fmla="*/ 0 w 152"/>
                <a:gd name="T3" fmla="*/ 4 h 209"/>
                <a:gd name="T4" fmla="*/ 0 w 152"/>
                <a:gd name="T5" fmla="*/ 5 h 209"/>
                <a:gd name="T6" fmla="*/ 3 w 152"/>
                <a:gd name="T7" fmla="*/ 4 h 209"/>
                <a:gd name="T8" fmla="*/ 3 w 152"/>
                <a:gd name="T9" fmla="*/ 1 h 209"/>
                <a:gd name="T10" fmla="*/ 3 w 152"/>
                <a:gd name="T11" fmla="*/ 1 h 209"/>
                <a:gd name="T12" fmla="*/ 2 w 152"/>
                <a:gd name="T13" fmla="*/ 1 h 209"/>
                <a:gd name="T14" fmla="*/ 2 w 152"/>
                <a:gd name="T15" fmla="*/ 1 h 209"/>
                <a:gd name="T16" fmla="*/ 2 w 152"/>
                <a:gd name="T17" fmla="*/ 0 h 209"/>
                <a:gd name="T18" fmla="*/ 2 w 152"/>
                <a:gd name="T19" fmla="*/ 0 h 209"/>
                <a:gd name="T20" fmla="*/ 1 w 152"/>
                <a:gd name="T21" fmla="*/ 1 h 209"/>
                <a:gd name="T22" fmla="*/ 0 w 152"/>
                <a:gd name="T23" fmla="*/ 1 h 209"/>
                <a:gd name="T24" fmla="*/ 1 w 152"/>
                <a:gd name="T25" fmla="*/ 2 h 209"/>
                <a:gd name="T26" fmla="*/ 0 w 152"/>
                <a:gd name="T27" fmla="*/ 3 h 209"/>
                <a:gd name="T28" fmla="*/ 1 w 152"/>
                <a:gd name="T29" fmla="*/ 3 h 209"/>
                <a:gd name="T30" fmla="*/ 0 w 152"/>
                <a:gd name="T31" fmla="*/ 4 h 209"/>
                <a:gd name="T32" fmla="*/ 1 w 152"/>
                <a:gd name="T33" fmla="*/ 3 h 209"/>
                <a:gd name="T34" fmla="*/ 0 w 152"/>
                <a:gd name="T35" fmla="*/ 4 h 20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52"/>
                <a:gd name="T55" fmla="*/ 0 h 209"/>
                <a:gd name="T56" fmla="*/ 152 w 152"/>
                <a:gd name="T57" fmla="*/ 209 h 20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52" h="209">
                  <a:moveTo>
                    <a:pt x="0" y="177"/>
                  </a:moveTo>
                  <a:lnTo>
                    <a:pt x="18" y="193"/>
                  </a:lnTo>
                  <a:lnTo>
                    <a:pt x="2" y="209"/>
                  </a:lnTo>
                  <a:lnTo>
                    <a:pt x="142" y="178"/>
                  </a:lnTo>
                  <a:lnTo>
                    <a:pt x="152" y="67"/>
                  </a:lnTo>
                  <a:lnTo>
                    <a:pt x="133" y="41"/>
                  </a:lnTo>
                  <a:lnTo>
                    <a:pt x="93" y="54"/>
                  </a:lnTo>
                  <a:lnTo>
                    <a:pt x="79" y="37"/>
                  </a:lnTo>
                  <a:lnTo>
                    <a:pt x="96" y="12"/>
                  </a:lnTo>
                  <a:lnTo>
                    <a:pt x="79" y="0"/>
                  </a:lnTo>
                  <a:lnTo>
                    <a:pt x="63" y="52"/>
                  </a:lnTo>
                  <a:lnTo>
                    <a:pt x="2" y="67"/>
                  </a:lnTo>
                  <a:lnTo>
                    <a:pt x="22" y="79"/>
                  </a:lnTo>
                  <a:lnTo>
                    <a:pt x="8" y="109"/>
                  </a:lnTo>
                  <a:lnTo>
                    <a:pt x="49" y="117"/>
                  </a:lnTo>
                  <a:lnTo>
                    <a:pt x="13" y="158"/>
                  </a:lnTo>
                  <a:lnTo>
                    <a:pt x="53" y="148"/>
                  </a:lnTo>
                  <a:lnTo>
                    <a:pt x="0" y="17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76" name="Freeform 422">
              <a:extLst>
                <a:ext uri="{FF2B5EF4-FFF2-40B4-BE49-F238E27FC236}">
                  <a16:creationId xmlns:a16="http://schemas.microsoft.com/office/drawing/2014/main" id="{9E140423-125E-1A15-CB88-B1321AD575E3}"/>
                </a:ext>
              </a:extLst>
            </p:cNvPr>
            <p:cNvSpPr>
              <a:spLocks/>
            </p:cNvSpPr>
            <p:nvPr/>
          </p:nvSpPr>
          <p:spPr bwMode="auto">
            <a:xfrm>
              <a:off x="1059578" y="2197206"/>
              <a:ext cx="66338" cy="53372"/>
            </a:xfrm>
            <a:custGeom>
              <a:avLst/>
              <a:gdLst>
                <a:gd name="T0" fmla="*/ 0 w 97"/>
                <a:gd name="T1" fmla="*/ 1 h 82"/>
                <a:gd name="T2" fmla="*/ 0 w 97"/>
                <a:gd name="T3" fmla="*/ 1 h 82"/>
                <a:gd name="T4" fmla="*/ 1 w 97"/>
                <a:gd name="T5" fmla="*/ 1 h 82"/>
                <a:gd name="T6" fmla="*/ 2 w 97"/>
                <a:gd name="T7" fmla="*/ 2 h 82"/>
                <a:gd name="T8" fmla="*/ 2 w 97"/>
                <a:gd name="T9" fmla="*/ 1 h 82"/>
                <a:gd name="T10" fmla="*/ 2 w 97"/>
                <a:gd name="T11" fmla="*/ 0 h 82"/>
                <a:gd name="T12" fmla="*/ 1 w 97"/>
                <a:gd name="T13" fmla="*/ 0 h 82"/>
                <a:gd name="T14" fmla="*/ 0 w 97"/>
                <a:gd name="T15" fmla="*/ 1 h 82"/>
                <a:gd name="T16" fmla="*/ 0 w 97"/>
                <a:gd name="T17" fmla="*/ 1 h 8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7"/>
                <a:gd name="T28" fmla="*/ 0 h 82"/>
                <a:gd name="T29" fmla="*/ 97 w 97"/>
                <a:gd name="T30" fmla="*/ 82 h 8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7" h="82">
                  <a:moveTo>
                    <a:pt x="0" y="52"/>
                  </a:moveTo>
                  <a:lnTo>
                    <a:pt x="14" y="69"/>
                  </a:lnTo>
                  <a:lnTo>
                    <a:pt x="54" y="56"/>
                  </a:lnTo>
                  <a:lnTo>
                    <a:pt x="73" y="82"/>
                  </a:lnTo>
                  <a:lnTo>
                    <a:pt x="97" y="52"/>
                  </a:lnTo>
                  <a:lnTo>
                    <a:pt x="74" y="15"/>
                  </a:lnTo>
                  <a:lnTo>
                    <a:pt x="29" y="0"/>
                  </a:lnTo>
                  <a:lnTo>
                    <a:pt x="17" y="27"/>
                  </a:lnTo>
                  <a:lnTo>
                    <a:pt x="0" y="5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77" name="Freeform 423">
              <a:extLst>
                <a:ext uri="{FF2B5EF4-FFF2-40B4-BE49-F238E27FC236}">
                  <a16:creationId xmlns:a16="http://schemas.microsoft.com/office/drawing/2014/main" id="{1B56A7BE-B19B-F3A3-B83F-F5A3DCD821BA}"/>
                </a:ext>
              </a:extLst>
            </p:cNvPr>
            <p:cNvSpPr>
              <a:spLocks/>
            </p:cNvSpPr>
            <p:nvPr/>
          </p:nvSpPr>
          <p:spPr bwMode="auto">
            <a:xfrm>
              <a:off x="1089062" y="2076539"/>
              <a:ext cx="19656" cy="20885"/>
            </a:xfrm>
            <a:custGeom>
              <a:avLst/>
              <a:gdLst>
                <a:gd name="T0" fmla="*/ 0 w 26"/>
                <a:gd name="T1" fmla="*/ 1 h 35"/>
                <a:gd name="T2" fmla="*/ 0 w 26"/>
                <a:gd name="T3" fmla="*/ 0 h 35"/>
                <a:gd name="T4" fmla="*/ 1 w 26"/>
                <a:gd name="T5" fmla="*/ 0 h 35"/>
                <a:gd name="T6" fmla="*/ 0 w 26"/>
                <a:gd name="T7" fmla="*/ 1 h 35"/>
                <a:gd name="T8" fmla="*/ 0 60000 65536"/>
                <a:gd name="T9" fmla="*/ 0 60000 65536"/>
                <a:gd name="T10" fmla="*/ 0 60000 65536"/>
                <a:gd name="T11" fmla="*/ 0 60000 65536"/>
                <a:gd name="T12" fmla="*/ 0 w 26"/>
                <a:gd name="T13" fmla="*/ 0 h 35"/>
                <a:gd name="T14" fmla="*/ 26 w 26"/>
                <a:gd name="T15" fmla="*/ 35 h 35"/>
              </a:gdLst>
              <a:ahLst/>
              <a:cxnLst>
                <a:cxn ang="T8">
                  <a:pos x="T0" y="T1"/>
                </a:cxn>
                <a:cxn ang="T9">
                  <a:pos x="T2" y="T3"/>
                </a:cxn>
                <a:cxn ang="T10">
                  <a:pos x="T4" y="T5"/>
                </a:cxn>
                <a:cxn ang="T11">
                  <a:pos x="T6" y="T7"/>
                </a:cxn>
              </a:cxnLst>
              <a:rect l="T12" t="T13" r="T14" b="T15"/>
              <a:pathLst>
                <a:path w="26" h="35">
                  <a:moveTo>
                    <a:pt x="0" y="35"/>
                  </a:moveTo>
                  <a:lnTo>
                    <a:pt x="0" y="8"/>
                  </a:lnTo>
                  <a:lnTo>
                    <a:pt x="26" y="0"/>
                  </a:lnTo>
                  <a:lnTo>
                    <a:pt x="0" y="3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78" name="Freeform 424">
              <a:extLst>
                <a:ext uri="{FF2B5EF4-FFF2-40B4-BE49-F238E27FC236}">
                  <a16:creationId xmlns:a16="http://schemas.microsoft.com/office/drawing/2014/main" id="{33F6E5FA-3B5F-6D62-1A34-F5CBF0646D5E}"/>
                </a:ext>
              </a:extLst>
            </p:cNvPr>
            <p:cNvSpPr>
              <a:spLocks/>
            </p:cNvSpPr>
            <p:nvPr/>
          </p:nvSpPr>
          <p:spPr bwMode="auto">
            <a:xfrm>
              <a:off x="1096433" y="2099745"/>
              <a:ext cx="14741" cy="16243"/>
            </a:xfrm>
            <a:custGeom>
              <a:avLst/>
              <a:gdLst>
                <a:gd name="T0" fmla="*/ 0 w 22"/>
                <a:gd name="T1" fmla="*/ 0 h 24"/>
                <a:gd name="T2" fmla="*/ 0 w 22"/>
                <a:gd name="T3" fmla="*/ 0 h 24"/>
                <a:gd name="T4" fmla="*/ 1 w 22"/>
                <a:gd name="T5" fmla="*/ 1 h 24"/>
                <a:gd name="T6" fmla="*/ 0 w 22"/>
                <a:gd name="T7" fmla="*/ 0 h 24"/>
                <a:gd name="T8" fmla="*/ 0 60000 65536"/>
                <a:gd name="T9" fmla="*/ 0 60000 65536"/>
                <a:gd name="T10" fmla="*/ 0 60000 65536"/>
                <a:gd name="T11" fmla="*/ 0 60000 65536"/>
                <a:gd name="T12" fmla="*/ 0 w 22"/>
                <a:gd name="T13" fmla="*/ 0 h 24"/>
                <a:gd name="T14" fmla="*/ 22 w 22"/>
                <a:gd name="T15" fmla="*/ 24 h 24"/>
              </a:gdLst>
              <a:ahLst/>
              <a:cxnLst>
                <a:cxn ang="T8">
                  <a:pos x="T0" y="T1"/>
                </a:cxn>
                <a:cxn ang="T9">
                  <a:pos x="T2" y="T3"/>
                </a:cxn>
                <a:cxn ang="T10">
                  <a:pos x="T4" y="T5"/>
                </a:cxn>
                <a:cxn ang="T11">
                  <a:pos x="T6" y="T7"/>
                </a:cxn>
              </a:cxnLst>
              <a:rect l="T12" t="T13" r="T14" b="T15"/>
              <a:pathLst>
                <a:path w="22" h="24">
                  <a:moveTo>
                    <a:pt x="0" y="18"/>
                  </a:moveTo>
                  <a:lnTo>
                    <a:pt x="14" y="0"/>
                  </a:lnTo>
                  <a:lnTo>
                    <a:pt x="22" y="24"/>
                  </a:lnTo>
                  <a:lnTo>
                    <a:pt x="0" y="1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79" name="Freeform 425">
              <a:extLst>
                <a:ext uri="{FF2B5EF4-FFF2-40B4-BE49-F238E27FC236}">
                  <a16:creationId xmlns:a16="http://schemas.microsoft.com/office/drawing/2014/main" id="{80286B4A-6C0C-F6E5-B6FF-5CE93F72F1E2}"/>
                </a:ext>
              </a:extLst>
            </p:cNvPr>
            <p:cNvSpPr>
              <a:spLocks/>
            </p:cNvSpPr>
            <p:nvPr/>
          </p:nvSpPr>
          <p:spPr bwMode="auto">
            <a:xfrm>
              <a:off x="1111174" y="2062616"/>
              <a:ext cx="208839" cy="345758"/>
            </a:xfrm>
            <a:custGeom>
              <a:avLst/>
              <a:gdLst>
                <a:gd name="T0" fmla="*/ 0 w 297"/>
                <a:gd name="T1" fmla="*/ 3 h 521"/>
                <a:gd name="T2" fmla="*/ 0 w 297"/>
                <a:gd name="T3" fmla="*/ 1 h 521"/>
                <a:gd name="T4" fmla="*/ 1 w 297"/>
                <a:gd name="T5" fmla="*/ 0 h 521"/>
                <a:gd name="T6" fmla="*/ 3 w 297"/>
                <a:gd name="T7" fmla="*/ 0 h 521"/>
                <a:gd name="T8" fmla="*/ 2 w 297"/>
                <a:gd name="T9" fmla="*/ 1 h 521"/>
                <a:gd name="T10" fmla="*/ 4 w 297"/>
                <a:gd name="T11" fmla="*/ 2 h 521"/>
                <a:gd name="T12" fmla="*/ 3 w 297"/>
                <a:gd name="T13" fmla="*/ 4 h 521"/>
                <a:gd name="T14" fmla="*/ 4 w 297"/>
                <a:gd name="T15" fmla="*/ 4 h 521"/>
                <a:gd name="T16" fmla="*/ 5 w 297"/>
                <a:gd name="T17" fmla="*/ 7 h 521"/>
                <a:gd name="T18" fmla="*/ 5 w 297"/>
                <a:gd name="T19" fmla="*/ 7 h 521"/>
                <a:gd name="T20" fmla="*/ 6 w 297"/>
                <a:gd name="T21" fmla="*/ 8 h 521"/>
                <a:gd name="T22" fmla="*/ 5 w 297"/>
                <a:gd name="T23" fmla="*/ 8 h 521"/>
                <a:gd name="T24" fmla="*/ 7 w 297"/>
                <a:gd name="T25" fmla="*/ 9 h 521"/>
                <a:gd name="T26" fmla="*/ 6 w 297"/>
                <a:gd name="T27" fmla="*/ 10 h 521"/>
                <a:gd name="T28" fmla="*/ 7 w 297"/>
                <a:gd name="T29" fmla="*/ 11 h 521"/>
                <a:gd name="T30" fmla="*/ 0 w 297"/>
                <a:gd name="T31" fmla="*/ 12 h 521"/>
                <a:gd name="T32" fmla="*/ 3 w 297"/>
                <a:gd name="T33" fmla="*/ 10 h 521"/>
                <a:gd name="T34" fmla="*/ 2 w 297"/>
                <a:gd name="T35" fmla="*/ 10 h 521"/>
                <a:gd name="T36" fmla="*/ 1 w 297"/>
                <a:gd name="T37" fmla="*/ 9 h 521"/>
                <a:gd name="T38" fmla="*/ 2 w 297"/>
                <a:gd name="T39" fmla="*/ 9 h 521"/>
                <a:gd name="T40" fmla="*/ 1 w 297"/>
                <a:gd name="T41" fmla="*/ 8 h 521"/>
                <a:gd name="T42" fmla="*/ 3 w 297"/>
                <a:gd name="T43" fmla="*/ 7 h 521"/>
                <a:gd name="T44" fmla="*/ 3 w 297"/>
                <a:gd name="T45" fmla="*/ 6 h 521"/>
                <a:gd name="T46" fmla="*/ 2 w 297"/>
                <a:gd name="T47" fmla="*/ 6 h 521"/>
                <a:gd name="T48" fmla="*/ 3 w 297"/>
                <a:gd name="T49" fmla="*/ 5 h 521"/>
                <a:gd name="T50" fmla="*/ 1 w 297"/>
                <a:gd name="T51" fmla="*/ 6 h 521"/>
                <a:gd name="T52" fmla="*/ 1 w 297"/>
                <a:gd name="T53" fmla="*/ 4 h 521"/>
                <a:gd name="T54" fmla="*/ 0 w 297"/>
                <a:gd name="T55" fmla="*/ 5 h 521"/>
                <a:gd name="T56" fmla="*/ 1 w 297"/>
                <a:gd name="T57" fmla="*/ 3 h 521"/>
                <a:gd name="T58" fmla="*/ 0 w 297"/>
                <a:gd name="T59" fmla="*/ 3 h 521"/>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7"/>
                <a:gd name="T91" fmla="*/ 0 h 521"/>
                <a:gd name="T92" fmla="*/ 297 w 297"/>
                <a:gd name="T93" fmla="*/ 521 h 521"/>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7" h="521">
                  <a:moveTo>
                    <a:pt x="0" y="122"/>
                  </a:moveTo>
                  <a:lnTo>
                    <a:pt x="11" y="50"/>
                  </a:lnTo>
                  <a:lnTo>
                    <a:pt x="49" y="0"/>
                  </a:lnTo>
                  <a:lnTo>
                    <a:pt x="113" y="0"/>
                  </a:lnTo>
                  <a:lnTo>
                    <a:pt x="73" y="62"/>
                  </a:lnTo>
                  <a:lnTo>
                    <a:pt x="161" y="74"/>
                  </a:lnTo>
                  <a:lnTo>
                    <a:pt x="106" y="161"/>
                  </a:lnTo>
                  <a:lnTo>
                    <a:pt x="175" y="189"/>
                  </a:lnTo>
                  <a:lnTo>
                    <a:pt x="239" y="296"/>
                  </a:lnTo>
                  <a:lnTo>
                    <a:pt x="220" y="304"/>
                  </a:lnTo>
                  <a:lnTo>
                    <a:pt x="248" y="330"/>
                  </a:lnTo>
                  <a:lnTo>
                    <a:pt x="231" y="359"/>
                  </a:lnTo>
                  <a:lnTo>
                    <a:pt x="297" y="364"/>
                  </a:lnTo>
                  <a:lnTo>
                    <a:pt x="258" y="433"/>
                  </a:lnTo>
                  <a:lnTo>
                    <a:pt x="285" y="455"/>
                  </a:lnTo>
                  <a:lnTo>
                    <a:pt x="18" y="521"/>
                  </a:lnTo>
                  <a:lnTo>
                    <a:pt x="139" y="423"/>
                  </a:lnTo>
                  <a:lnTo>
                    <a:pt x="102" y="438"/>
                  </a:lnTo>
                  <a:lnTo>
                    <a:pt x="34" y="410"/>
                  </a:lnTo>
                  <a:lnTo>
                    <a:pt x="85" y="375"/>
                  </a:lnTo>
                  <a:lnTo>
                    <a:pt x="55" y="359"/>
                  </a:lnTo>
                  <a:lnTo>
                    <a:pt x="123" y="319"/>
                  </a:lnTo>
                  <a:lnTo>
                    <a:pt x="133" y="271"/>
                  </a:lnTo>
                  <a:lnTo>
                    <a:pt x="95" y="256"/>
                  </a:lnTo>
                  <a:lnTo>
                    <a:pt x="113" y="229"/>
                  </a:lnTo>
                  <a:lnTo>
                    <a:pt x="46" y="242"/>
                  </a:lnTo>
                  <a:lnTo>
                    <a:pt x="49" y="169"/>
                  </a:lnTo>
                  <a:lnTo>
                    <a:pt x="11" y="202"/>
                  </a:lnTo>
                  <a:lnTo>
                    <a:pt x="31" y="126"/>
                  </a:lnTo>
                  <a:lnTo>
                    <a:pt x="0" y="12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80" name="Freeform 426">
              <a:extLst>
                <a:ext uri="{FF2B5EF4-FFF2-40B4-BE49-F238E27FC236}">
                  <a16:creationId xmlns:a16="http://schemas.microsoft.com/office/drawing/2014/main" id="{45E36D0E-DEAC-E6CB-D402-C2B5B6996F7D}"/>
                </a:ext>
              </a:extLst>
            </p:cNvPr>
            <p:cNvSpPr>
              <a:spLocks/>
            </p:cNvSpPr>
            <p:nvPr/>
          </p:nvSpPr>
          <p:spPr bwMode="auto">
            <a:xfrm>
              <a:off x="6300231" y="1837527"/>
              <a:ext cx="81079" cy="27846"/>
            </a:xfrm>
            <a:custGeom>
              <a:avLst/>
              <a:gdLst>
                <a:gd name="T0" fmla="*/ 0 w 116"/>
                <a:gd name="T1" fmla="*/ 0 h 42"/>
                <a:gd name="T2" fmla="*/ 2 w 116"/>
                <a:gd name="T3" fmla="*/ 0 h 42"/>
                <a:gd name="T4" fmla="*/ 3 w 116"/>
                <a:gd name="T5" fmla="*/ 1 h 42"/>
                <a:gd name="T6" fmla="*/ 2 w 116"/>
                <a:gd name="T7" fmla="*/ 1 h 42"/>
                <a:gd name="T8" fmla="*/ 0 w 116"/>
                <a:gd name="T9" fmla="*/ 0 h 42"/>
                <a:gd name="T10" fmla="*/ 0 60000 65536"/>
                <a:gd name="T11" fmla="*/ 0 60000 65536"/>
                <a:gd name="T12" fmla="*/ 0 60000 65536"/>
                <a:gd name="T13" fmla="*/ 0 60000 65536"/>
                <a:gd name="T14" fmla="*/ 0 60000 65536"/>
                <a:gd name="T15" fmla="*/ 0 w 116"/>
                <a:gd name="T16" fmla="*/ 0 h 42"/>
                <a:gd name="T17" fmla="*/ 116 w 116"/>
                <a:gd name="T18" fmla="*/ 42 h 42"/>
              </a:gdLst>
              <a:ahLst/>
              <a:cxnLst>
                <a:cxn ang="T10">
                  <a:pos x="T0" y="T1"/>
                </a:cxn>
                <a:cxn ang="T11">
                  <a:pos x="T2" y="T3"/>
                </a:cxn>
                <a:cxn ang="T12">
                  <a:pos x="T4" y="T5"/>
                </a:cxn>
                <a:cxn ang="T13">
                  <a:pos x="T6" y="T7"/>
                </a:cxn>
                <a:cxn ang="T14">
                  <a:pos x="T8" y="T9"/>
                </a:cxn>
              </a:cxnLst>
              <a:rect l="T15" t="T16" r="T17" b="T18"/>
              <a:pathLst>
                <a:path w="116" h="42">
                  <a:moveTo>
                    <a:pt x="0" y="14"/>
                  </a:moveTo>
                  <a:lnTo>
                    <a:pt x="71" y="0"/>
                  </a:lnTo>
                  <a:lnTo>
                    <a:pt x="116" y="21"/>
                  </a:lnTo>
                  <a:lnTo>
                    <a:pt x="92" y="42"/>
                  </a:lnTo>
                  <a:lnTo>
                    <a:pt x="0" y="1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81" name="Freeform 427">
              <a:extLst>
                <a:ext uri="{FF2B5EF4-FFF2-40B4-BE49-F238E27FC236}">
                  <a16:creationId xmlns:a16="http://schemas.microsoft.com/office/drawing/2014/main" id="{4BC46F91-C783-CBF5-DA69-DADE25EAA32F}"/>
                </a:ext>
              </a:extLst>
            </p:cNvPr>
            <p:cNvSpPr>
              <a:spLocks/>
            </p:cNvSpPr>
            <p:nvPr/>
          </p:nvSpPr>
          <p:spPr bwMode="auto">
            <a:xfrm>
              <a:off x="4005450" y="3311055"/>
              <a:ext cx="189185" cy="436256"/>
            </a:xfrm>
            <a:custGeom>
              <a:avLst/>
              <a:gdLst>
                <a:gd name="T0" fmla="*/ 0 w 268"/>
                <a:gd name="T1" fmla="*/ 1 h 659"/>
                <a:gd name="T2" fmla="*/ 1 w 268"/>
                <a:gd name="T3" fmla="*/ 2 h 659"/>
                <a:gd name="T4" fmla="*/ 2 w 268"/>
                <a:gd name="T5" fmla="*/ 3 h 659"/>
                <a:gd name="T6" fmla="*/ 1 w 268"/>
                <a:gd name="T7" fmla="*/ 4 h 659"/>
                <a:gd name="T8" fmla="*/ 4 w 268"/>
                <a:gd name="T9" fmla="*/ 6 h 659"/>
                <a:gd name="T10" fmla="*/ 5 w 268"/>
                <a:gd name="T11" fmla="*/ 9 h 659"/>
                <a:gd name="T12" fmla="*/ 5 w 268"/>
                <a:gd name="T13" fmla="*/ 11 h 659"/>
                <a:gd name="T14" fmla="*/ 2 w 268"/>
                <a:gd name="T15" fmla="*/ 13 h 659"/>
                <a:gd name="T16" fmla="*/ 3 w 268"/>
                <a:gd name="T17" fmla="*/ 15 h 659"/>
                <a:gd name="T18" fmla="*/ 3 w 268"/>
                <a:gd name="T19" fmla="*/ 14 h 659"/>
                <a:gd name="T20" fmla="*/ 4 w 268"/>
                <a:gd name="T21" fmla="*/ 14 h 659"/>
                <a:gd name="T22" fmla="*/ 4 w 268"/>
                <a:gd name="T23" fmla="*/ 13 h 659"/>
                <a:gd name="T24" fmla="*/ 6 w 268"/>
                <a:gd name="T25" fmla="*/ 12 h 659"/>
                <a:gd name="T26" fmla="*/ 6 w 268"/>
                <a:gd name="T27" fmla="*/ 8 h 659"/>
                <a:gd name="T28" fmla="*/ 3 w 268"/>
                <a:gd name="T29" fmla="*/ 5 h 659"/>
                <a:gd name="T30" fmla="*/ 3 w 268"/>
                <a:gd name="T31" fmla="*/ 3 h 659"/>
                <a:gd name="T32" fmla="*/ 5 w 268"/>
                <a:gd name="T33" fmla="*/ 2 h 659"/>
                <a:gd name="T34" fmla="*/ 3 w 268"/>
                <a:gd name="T35" fmla="*/ 0 h 659"/>
                <a:gd name="T36" fmla="*/ 0 w 268"/>
                <a:gd name="T37" fmla="*/ 1 h 6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68"/>
                <a:gd name="T58" fmla="*/ 0 h 659"/>
                <a:gd name="T59" fmla="*/ 268 w 268"/>
                <a:gd name="T60" fmla="*/ 659 h 6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68" h="659">
                  <a:moveTo>
                    <a:pt x="0" y="34"/>
                  </a:moveTo>
                  <a:lnTo>
                    <a:pt x="39" y="101"/>
                  </a:lnTo>
                  <a:lnTo>
                    <a:pt x="92" y="128"/>
                  </a:lnTo>
                  <a:lnTo>
                    <a:pt x="65" y="181"/>
                  </a:lnTo>
                  <a:lnTo>
                    <a:pt x="158" y="268"/>
                  </a:lnTo>
                  <a:lnTo>
                    <a:pt x="201" y="387"/>
                  </a:lnTo>
                  <a:lnTo>
                    <a:pt x="204" y="489"/>
                  </a:lnTo>
                  <a:lnTo>
                    <a:pt x="87" y="577"/>
                  </a:lnTo>
                  <a:lnTo>
                    <a:pt x="110" y="659"/>
                  </a:lnTo>
                  <a:lnTo>
                    <a:pt x="143" y="602"/>
                  </a:lnTo>
                  <a:lnTo>
                    <a:pt x="165" y="615"/>
                  </a:lnTo>
                  <a:lnTo>
                    <a:pt x="175" y="580"/>
                  </a:lnTo>
                  <a:lnTo>
                    <a:pt x="268" y="519"/>
                  </a:lnTo>
                  <a:lnTo>
                    <a:pt x="254" y="354"/>
                  </a:lnTo>
                  <a:lnTo>
                    <a:pt x="129" y="201"/>
                  </a:lnTo>
                  <a:lnTo>
                    <a:pt x="142" y="151"/>
                  </a:lnTo>
                  <a:lnTo>
                    <a:pt x="217" y="76"/>
                  </a:lnTo>
                  <a:lnTo>
                    <a:pt x="115" y="0"/>
                  </a:lnTo>
                  <a:lnTo>
                    <a:pt x="0" y="3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82" name="Freeform 428">
              <a:extLst>
                <a:ext uri="{FF2B5EF4-FFF2-40B4-BE49-F238E27FC236}">
                  <a16:creationId xmlns:a16="http://schemas.microsoft.com/office/drawing/2014/main" id="{5DD6C342-7C0D-4D51-B910-6042939FA92D}"/>
                </a:ext>
              </a:extLst>
            </p:cNvPr>
            <p:cNvSpPr>
              <a:spLocks/>
            </p:cNvSpPr>
            <p:nvPr/>
          </p:nvSpPr>
          <p:spPr bwMode="auto">
            <a:xfrm>
              <a:off x="2433009" y="3436363"/>
              <a:ext cx="257979" cy="192603"/>
            </a:xfrm>
            <a:custGeom>
              <a:avLst/>
              <a:gdLst>
                <a:gd name="T0" fmla="*/ 0 w 369"/>
                <a:gd name="T1" fmla="*/ 7 h 289"/>
                <a:gd name="T2" fmla="*/ 2 w 369"/>
                <a:gd name="T3" fmla="*/ 5 h 289"/>
                <a:gd name="T4" fmla="*/ 2 w 369"/>
                <a:gd name="T5" fmla="*/ 5 h 289"/>
                <a:gd name="T6" fmla="*/ 3 w 369"/>
                <a:gd name="T7" fmla="*/ 4 h 289"/>
                <a:gd name="T8" fmla="*/ 5 w 369"/>
                <a:gd name="T9" fmla="*/ 1 h 289"/>
                <a:gd name="T10" fmla="*/ 8 w 369"/>
                <a:gd name="T11" fmla="*/ 0 h 289"/>
                <a:gd name="T12" fmla="*/ 9 w 369"/>
                <a:gd name="T13" fmla="*/ 3 h 289"/>
                <a:gd name="T14" fmla="*/ 8 w 369"/>
                <a:gd name="T15" fmla="*/ 4 h 289"/>
                <a:gd name="T16" fmla="*/ 5 w 369"/>
                <a:gd name="T17" fmla="*/ 5 h 289"/>
                <a:gd name="T18" fmla="*/ 0 w 369"/>
                <a:gd name="T19" fmla="*/ 7 h 28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69"/>
                <a:gd name="T31" fmla="*/ 0 h 289"/>
                <a:gd name="T32" fmla="*/ 369 w 369"/>
                <a:gd name="T33" fmla="*/ 289 h 28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69" h="289">
                  <a:moveTo>
                    <a:pt x="0" y="289"/>
                  </a:moveTo>
                  <a:lnTo>
                    <a:pt x="96" y="225"/>
                  </a:lnTo>
                  <a:lnTo>
                    <a:pt x="79" y="194"/>
                  </a:lnTo>
                  <a:lnTo>
                    <a:pt x="108" y="157"/>
                  </a:lnTo>
                  <a:lnTo>
                    <a:pt x="207" y="33"/>
                  </a:lnTo>
                  <a:lnTo>
                    <a:pt x="329" y="0"/>
                  </a:lnTo>
                  <a:lnTo>
                    <a:pt x="369" y="113"/>
                  </a:lnTo>
                  <a:lnTo>
                    <a:pt x="336" y="157"/>
                  </a:lnTo>
                  <a:lnTo>
                    <a:pt x="197" y="232"/>
                  </a:lnTo>
                  <a:lnTo>
                    <a:pt x="0" y="28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83" name="Freeform 429">
              <a:extLst>
                <a:ext uri="{FF2B5EF4-FFF2-40B4-BE49-F238E27FC236}">
                  <a16:creationId xmlns:a16="http://schemas.microsoft.com/office/drawing/2014/main" id="{42C08F63-9DBA-39E5-3404-CB8E92F98968}"/>
                </a:ext>
              </a:extLst>
            </p:cNvPr>
            <p:cNvSpPr>
              <a:spLocks/>
            </p:cNvSpPr>
            <p:nvPr/>
          </p:nvSpPr>
          <p:spPr bwMode="auto">
            <a:xfrm>
              <a:off x="2413353" y="3487413"/>
              <a:ext cx="95820" cy="141552"/>
            </a:xfrm>
            <a:custGeom>
              <a:avLst/>
              <a:gdLst>
                <a:gd name="T0" fmla="*/ 0 w 137"/>
                <a:gd name="T1" fmla="*/ 1 h 211"/>
                <a:gd name="T2" fmla="*/ 1 w 137"/>
                <a:gd name="T3" fmla="*/ 5 h 211"/>
                <a:gd name="T4" fmla="*/ 3 w 137"/>
                <a:gd name="T5" fmla="*/ 3 h 211"/>
                <a:gd name="T6" fmla="*/ 3 w 137"/>
                <a:gd name="T7" fmla="*/ 3 h 211"/>
                <a:gd name="T8" fmla="*/ 3 w 137"/>
                <a:gd name="T9" fmla="*/ 2 h 211"/>
                <a:gd name="T10" fmla="*/ 3 w 137"/>
                <a:gd name="T11" fmla="*/ 1 h 211"/>
                <a:gd name="T12" fmla="*/ 1 w 137"/>
                <a:gd name="T13" fmla="*/ 0 h 211"/>
                <a:gd name="T14" fmla="*/ 0 w 137"/>
                <a:gd name="T15" fmla="*/ 1 h 211"/>
                <a:gd name="T16" fmla="*/ 0 60000 65536"/>
                <a:gd name="T17" fmla="*/ 0 60000 65536"/>
                <a:gd name="T18" fmla="*/ 0 60000 65536"/>
                <a:gd name="T19" fmla="*/ 0 60000 65536"/>
                <a:gd name="T20" fmla="*/ 0 60000 65536"/>
                <a:gd name="T21" fmla="*/ 0 60000 65536"/>
                <a:gd name="T22" fmla="*/ 0 60000 65536"/>
                <a:gd name="T23" fmla="*/ 0 60000 65536"/>
                <a:gd name="T24" fmla="*/ 0 w 137"/>
                <a:gd name="T25" fmla="*/ 0 h 211"/>
                <a:gd name="T26" fmla="*/ 137 w 137"/>
                <a:gd name="T27" fmla="*/ 211 h 21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37" h="211">
                  <a:moveTo>
                    <a:pt x="0" y="42"/>
                  </a:moveTo>
                  <a:lnTo>
                    <a:pt x="29" y="211"/>
                  </a:lnTo>
                  <a:lnTo>
                    <a:pt x="125" y="147"/>
                  </a:lnTo>
                  <a:lnTo>
                    <a:pt x="108" y="116"/>
                  </a:lnTo>
                  <a:lnTo>
                    <a:pt x="137" y="79"/>
                  </a:lnTo>
                  <a:lnTo>
                    <a:pt x="137" y="32"/>
                  </a:lnTo>
                  <a:lnTo>
                    <a:pt x="67" y="0"/>
                  </a:lnTo>
                  <a:lnTo>
                    <a:pt x="0" y="4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84" name="Freeform 430">
              <a:extLst>
                <a:ext uri="{FF2B5EF4-FFF2-40B4-BE49-F238E27FC236}">
                  <a16:creationId xmlns:a16="http://schemas.microsoft.com/office/drawing/2014/main" id="{263CE380-EF20-D27F-B867-B6498E23A7F4}"/>
                </a:ext>
              </a:extLst>
            </p:cNvPr>
            <p:cNvSpPr>
              <a:spLocks/>
            </p:cNvSpPr>
            <p:nvPr/>
          </p:nvSpPr>
          <p:spPr bwMode="auto">
            <a:xfrm>
              <a:off x="1639417" y="2522078"/>
              <a:ext cx="250608" cy="213487"/>
            </a:xfrm>
            <a:custGeom>
              <a:avLst/>
              <a:gdLst>
                <a:gd name="T0" fmla="*/ 0 w 356"/>
                <a:gd name="T1" fmla="*/ 2 h 323"/>
                <a:gd name="T2" fmla="*/ 0 w 356"/>
                <a:gd name="T3" fmla="*/ 1 h 323"/>
                <a:gd name="T4" fmla="*/ 2 w 356"/>
                <a:gd name="T5" fmla="*/ 0 h 323"/>
                <a:gd name="T6" fmla="*/ 4 w 356"/>
                <a:gd name="T7" fmla="*/ 1 h 323"/>
                <a:gd name="T8" fmla="*/ 6 w 356"/>
                <a:gd name="T9" fmla="*/ 1 h 323"/>
                <a:gd name="T10" fmla="*/ 8 w 356"/>
                <a:gd name="T11" fmla="*/ 3 h 323"/>
                <a:gd name="T12" fmla="*/ 8 w 356"/>
                <a:gd name="T13" fmla="*/ 6 h 323"/>
                <a:gd name="T14" fmla="*/ 8 w 356"/>
                <a:gd name="T15" fmla="*/ 7 h 323"/>
                <a:gd name="T16" fmla="*/ 7 w 356"/>
                <a:gd name="T17" fmla="*/ 7 h 323"/>
                <a:gd name="T18" fmla="*/ 6 w 356"/>
                <a:gd name="T19" fmla="*/ 5 h 323"/>
                <a:gd name="T20" fmla="*/ 5 w 356"/>
                <a:gd name="T21" fmla="*/ 6 h 323"/>
                <a:gd name="T22" fmla="*/ 2 w 356"/>
                <a:gd name="T23" fmla="*/ 4 h 323"/>
                <a:gd name="T24" fmla="*/ 1 w 356"/>
                <a:gd name="T25" fmla="*/ 2 h 323"/>
                <a:gd name="T26" fmla="*/ 0 w 356"/>
                <a:gd name="T27" fmla="*/ 3 h 323"/>
                <a:gd name="T28" fmla="*/ 0 w 356"/>
                <a:gd name="T29" fmla="*/ 2 h 32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56"/>
                <a:gd name="T46" fmla="*/ 0 h 323"/>
                <a:gd name="T47" fmla="*/ 356 w 356"/>
                <a:gd name="T48" fmla="*/ 323 h 32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56" h="323">
                  <a:moveTo>
                    <a:pt x="0" y="76"/>
                  </a:moveTo>
                  <a:lnTo>
                    <a:pt x="0" y="23"/>
                  </a:lnTo>
                  <a:lnTo>
                    <a:pt x="91" y="0"/>
                  </a:lnTo>
                  <a:lnTo>
                    <a:pt x="164" y="64"/>
                  </a:lnTo>
                  <a:lnTo>
                    <a:pt x="245" y="46"/>
                  </a:lnTo>
                  <a:lnTo>
                    <a:pt x="345" y="146"/>
                  </a:lnTo>
                  <a:lnTo>
                    <a:pt x="332" y="253"/>
                  </a:lnTo>
                  <a:lnTo>
                    <a:pt x="356" y="299"/>
                  </a:lnTo>
                  <a:lnTo>
                    <a:pt x="281" y="323"/>
                  </a:lnTo>
                  <a:lnTo>
                    <a:pt x="243" y="235"/>
                  </a:lnTo>
                  <a:lnTo>
                    <a:pt x="211" y="272"/>
                  </a:lnTo>
                  <a:lnTo>
                    <a:pt x="91" y="183"/>
                  </a:lnTo>
                  <a:lnTo>
                    <a:pt x="33" y="89"/>
                  </a:lnTo>
                  <a:lnTo>
                    <a:pt x="2" y="110"/>
                  </a:lnTo>
                  <a:lnTo>
                    <a:pt x="0" y="7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85" name="Freeform 431">
              <a:extLst>
                <a:ext uri="{FF2B5EF4-FFF2-40B4-BE49-F238E27FC236}">
                  <a16:creationId xmlns:a16="http://schemas.microsoft.com/office/drawing/2014/main" id="{EEBD15B0-BE54-366B-9ED9-0A601E99F0D2}"/>
                </a:ext>
              </a:extLst>
            </p:cNvPr>
            <p:cNvSpPr>
              <a:spLocks/>
            </p:cNvSpPr>
            <p:nvPr/>
          </p:nvSpPr>
          <p:spPr bwMode="auto">
            <a:xfrm>
              <a:off x="1580451" y="4165004"/>
              <a:ext cx="341515" cy="364321"/>
            </a:xfrm>
            <a:custGeom>
              <a:avLst/>
              <a:gdLst>
                <a:gd name="T0" fmla="*/ 0 w 485"/>
                <a:gd name="T1" fmla="*/ 12 h 550"/>
                <a:gd name="T2" fmla="*/ 1 w 485"/>
                <a:gd name="T3" fmla="*/ 12 h 550"/>
                <a:gd name="T4" fmla="*/ 9 w 485"/>
                <a:gd name="T5" fmla="*/ 13 h 550"/>
                <a:gd name="T6" fmla="*/ 11 w 485"/>
                <a:gd name="T7" fmla="*/ 12 h 550"/>
                <a:gd name="T8" fmla="*/ 9 w 485"/>
                <a:gd name="T9" fmla="*/ 11 h 550"/>
                <a:gd name="T10" fmla="*/ 9 w 485"/>
                <a:gd name="T11" fmla="*/ 7 h 550"/>
                <a:gd name="T12" fmla="*/ 11 w 485"/>
                <a:gd name="T13" fmla="*/ 7 h 550"/>
                <a:gd name="T14" fmla="*/ 11 w 485"/>
                <a:gd name="T15" fmla="*/ 5 h 550"/>
                <a:gd name="T16" fmla="*/ 9 w 485"/>
                <a:gd name="T17" fmla="*/ 5 h 550"/>
                <a:gd name="T18" fmla="*/ 9 w 485"/>
                <a:gd name="T19" fmla="*/ 2 h 550"/>
                <a:gd name="T20" fmla="*/ 8 w 485"/>
                <a:gd name="T21" fmla="*/ 1 h 550"/>
                <a:gd name="T22" fmla="*/ 7 w 485"/>
                <a:gd name="T23" fmla="*/ 1 h 550"/>
                <a:gd name="T24" fmla="*/ 7 w 485"/>
                <a:gd name="T25" fmla="*/ 2 h 550"/>
                <a:gd name="T26" fmla="*/ 5 w 485"/>
                <a:gd name="T27" fmla="*/ 2 h 550"/>
                <a:gd name="T28" fmla="*/ 4 w 485"/>
                <a:gd name="T29" fmla="*/ 0 h 550"/>
                <a:gd name="T30" fmla="*/ 1 w 485"/>
                <a:gd name="T31" fmla="*/ 1 h 550"/>
                <a:gd name="T32" fmla="*/ 2 w 485"/>
                <a:gd name="T33" fmla="*/ 5 h 550"/>
                <a:gd name="T34" fmla="*/ 0 w 485"/>
                <a:gd name="T35" fmla="*/ 12 h 55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485"/>
                <a:gd name="T55" fmla="*/ 0 h 550"/>
                <a:gd name="T56" fmla="*/ 485 w 485"/>
                <a:gd name="T57" fmla="*/ 550 h 55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485" h="550">
                  <a:moveTo>
                    <a:pt x="0" y="515"/>
                  </a:moveTo>
                  <a:lnTo>
                    <a:pt x="63" y="496"/>
                  </a:lnTo>
                  <a:lnTo>
                    <a:pt x="376" y="550"/>
                  </a:lnTo>
                  <a:lnTo>
                    <a:pt x="446" y="524"/>
                  </a:lnTo>
                  <a:lnTo>
                    <a:pt x="399" y="484"/>
                  </a:lnTo>
                  <a:lnTo>
                    <a:pt x="399" y="317"/>
                  </a:lnTo>
                  <a:lnTo>
                    <a:pt x="485" y="317"/>
                  </a:lnTo>
                  <a:lnTo>
                    <a:pt x="480" y="227"/>
                  </a:lnTo>
                  <a:lnTo>
                    <a:pt x="399" y="236"/>
                  </a:lnTo>
                  <a:lnTo>
                    <a:pt x="391" y="77"/>
                  </a:lnTo>
                  <a:lnTo>
                    <a:pt x="356" y="48"/>
                  </a:lnTo>
                  <a:lnTo>
                    <a:pt x="305" y="52"/>
                  </a:lnTo>
                  <a:lnTo>
                    <a:pt x="294" y="96"/>
                  </a:lnTo>
                  <a:lnTo>
                    <a:pt x="239" y="102"/>
                  </a:lnTo>
                  <a:lnTo>
                    <a:pt x="179" y="0"/>
                  </a:lnTo>
                  <a:lnTo>
                    <a:pt x="34" y="23"/>
                  </a:lnTo>
                  <a:lnTo>
                    <a:pt x="86" y="231"/>
                  </a:lnTo>
                  <a:lnTo>
                    <a:pt x="0" y="51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86" name="Freeform 432">
              <a:extLst>
                <a:ext uri="{FF2B5EF4-FFF2-40B4-BE49-F238E27FC236}">
                  <a16:creationId xmlns:a16="http://schemas.microsoft.com/office/drawing/2014/main" id="{98D656FA-C87A-9ED0-B178-AD6CC4A54BC7}"/>
                </a:ext>
              </a:extLst>
            </p:cNvPr>
            <p:cNvSpPr>
              <a:spLocks/>
            </p:cNvSpPr>
            <p:nvPr/>
          </p:nvSpPr>
          <p:spPr bwMode="auto">
            <a:xfrm>
              <a:off x="1590277" y="4134838"/>
              <a:ext cx="27026" cy="30166"/>
            </a:xfrm>
            <a:custGeom>
              <a:avLst/>
              <a:gdLst>
                <a:gd name="T0" fmla="*/ 0 w 40"/>
                <a:gd name="T1" fmla="*/ 0 h 48"/>
                <a:gd name="T2" fmla="*/ 0 w 40"/>
                <a:gd name="T3" fmla="*/ 1 h 48"/>
                <a:gd name="T4" fmla="*/ 1 w 40"/>
                <a:gd name="T5" fmla="*/ 0 h 48"/>
                <a:gd name="T6" fmla="*/ 0 w 40"/>
                <a:gd name="T7" fmla="*/ 0 h 48"/>
                <a:gd name="T8" fmla="*/ 0 60000 65536"/>
                <a:gd name="T9" fmla="*/ 0 60000 65536"/>
                <a:gd name="T10" fmla="*/ 0 60000 65536"/>
                <a:gd name="T11" fmla="*/ 0 60000 65536"/>
                <a:gd name="T12" fmla="*/ 0 w 40"/>
                <a:gd name="T13" fmla="*/ 0 h 48"/>
                <a:gd name="T14" fmla="*/ 40 w 40"/>
                <a:gd name="T15" fmla="*/ 48 h 48"/>
              </a:gdLst>
              <a:ahLst/>
              <a:cxnLst>
                <a:cxn ang="T8">
                  <a:pos x="T0" y="T1"/>
                </a:cxn>
                <a:cxn ang="T9">
                  <a:pos x="T2" y="T3"/>
                </a:cxn>
                <a:cxn ang="T10">
                  <a:pos x="T4" y="T5"/>
                </a:cxn>
                <a:cxn ang="T11">
                  <a:pos x="T6" y="T7"/>
                </a:cxn>
              </a:cxnLst>
              <a:rect l="T12" t="T13" r="T14" b="T15"/>
              <a:pathLst>
                <a:path w="40" h="48">
                  <a:moveTo>
                    <a:pt x="0" y="16"/>
                  </a:moveTo>
                  <a:lnTo>
                    <a:pt x="18" y="48"/>
                  </a:lnTo>
                  <a:lnTo>
                    <a:pt x="40" y="0"/>
                  </a:lnTo>
                  <a:lnTo>
                    <a:pt x="0" y="1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87" name="Freeform 433">
              <a:extLst>
                <a:ext uri="{FF2B5EF4-FFF2-40B4-BE49-F238E27FC236}">
                  <a16:creationId xmlns:a16="http://schemas.microsoft.com/office/drawing/2014/main" id="{4D7155FA-B41E-BF74-3AA9-5F081F9EA821}"/>
                </a:ext>
              </a:extLst>
            </p:cNvPr>
            <p:cNvSpPr>
              <a:spLocks/>
            </p:cNvSpPr>
            <p:nvPr/>
          </p:nvSpPr>
          <p:spPr bwMode="auto">
            <a:xfrm>
              <a:off x="1804031" y="4520044"/>
              <a:ext cx="250608" cy="271501"/>
            </a:xfrm>
            <a:custGeom>
              <a:avLst/>
              <a:gdLst>
                <a:gd name="T0" fmla="*/ 0 w 358"/>
                <a:gd name="T1" fmla="*/ 7 h 410"/>
                <a:gd name="T2" fmla="*/ 0 w 358"/>
                <a:gd name="T3" fmla="*/ 5 h 410"/>
                <a:gd name="T4" fmla="*/ 1 w 358"/>
                <a:gd name="T5" fmla="*/ 4 h 410"/>
                <a:gd name="T6" fmla="*/ 1 w 358"/>
                <a:gd name="T7" fmla="*/ 1 h 410"/>
                <a:gd name="T8" fmla="*/ 3 w 358"/>
                <a:gd name="T9" fmla="*/ 0 h 410"/>
                <a:gd name="T10" fmla="*/ 3 w 358"/>
                <a:gd name="T11" fmla="*/ 1 h 410"/>
                <a:gd name="T12" fmla="*/ 5 w 358"/>
                <a:gd name="T13" fmla="*/ 0 h 410"/>
                <a:gd name="T14" fmla="*/ 7 w 358"/>
                <a:gd name="T15" fmla="*/ 4 h 410"/>
                <a:gd name="T16" fmla="*/ 8 w 358"/>
                <a:gd name="T17" fmla="*/ 5 h 410"/>
                <a:gd name="T18" fmla="*/ 5 w 358"/>
                <a:gd name="T19" fmla="*/ 8 h 410"/>
                <a:gd name="T20" fmla="*/ 3 w 358"/>
                <a:gd name="T21" fmla="*/ 8 h 410"/>
                <a:gd name="T22" fmla="*/ 2 w 358"/>
                <a:gd name="T23" fmla="*/ 9 h 410"/>
                <a:gd name="T24" fmla="*/ 1 w 358"/>
                <a:gd name="T25" fmla="*/ 9 h 410"/>
                <a:gd name="T26" fmla="*/ 1 w 358"/>
                <a:gd name="T27" fmla="*/ 8 h 410"/>
                <a:gd name="T28" fmla="*/ 0 w 358"/>
                <a:gd name="T29" fmla="*/ 7 h 41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58"/>
                <a:gd name="T46" fmla="*/ 0 h 410"/>
                <a:gd name="T47" fmla="*/ 358 w 358"/>
                <a:gd name="T48" fmla="*/ 410 h 41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58" h="410">
                  <a:moveTo>
                    <a:pt x="0" y="314"/>
                  </a:moveTo>
                  <a:lnTo>
                    <a:pt x="0" y="191"/>
                  </a:lnTo>
                  <a:lnTo>
                    <a:pt x="40" y="188"/>
                  </a:lnTo>
                  <a:lnTo>
                    <a:pt x="40" y="30"/>
                  </a:lnTo>
                  <a:lnTo>
                    <a:pt x="115" y="12"/>
                  </a:lnTo>
                  <a:lnTo>
                    <a:pt x="138" y="39"/>
                  </a:lnTo>
                  <a:lnTo>
                    <a:pt x="201" y="0"/>
                  </a:lnTo>
                  <a:lnTo>
                    <a:pt x="306" y="169"/>
                  </a:lnTo>
                  <a:lnTo>
                    <a:pt x="358" y="197"/>
                  </a:lnTo>
                  <a:lnTo>
                    <a:pt x="216" y="353"/>
                  </a:lnTo>
                  <a:lnTo>
                    <a:pt x="131" y="353"/>
                  </a:lnTo>
                  <a:lnTo>
                    <a:pt x="86" y="408"/>
                  </a:lnTo>
                  <a:lnTo>
                    <a:pt x="32" y="410"/>
                  </a:lnTo>
                  <a:lnTo>
                    <a:pt x="34" y="360"/>
                  </a:lnTo>
                  <a:lnTo>
                    <a:pt x="0" y="31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88" name="Freeform 434">
              <a:extLst>
                <a:ext uri="{FF2B5EF4-FFF2-40B4-BE49-F238E27FC236}">
                  <a16:creationId xmlns:a16="http://schemas.microsoft.com/office/drawing/2014/main" id="{1E57D9CF-44EC-93C6-5EA0-06E51A16B9E2}"/>
                </a:ext>
              </a:extLst>
            </p:cNvPr>
            <p:cNvSpPr>
              <a:spLocks/>
            </p:cNvSpPr>
            <p:nvPr/>
          </p:nvSpPr>
          <p:spPr bwMode="auto">
            <a:xfrm>
              <a:off x="2049726" y="4065223"/>
              <a:ext cx="46682" cy="55692"/>
            </a:xfrm>
            <a:custGeom>
              <a:avLst/>
              <a:gdLst>
                <a:gd name="T0" fmla="*/ 0 w 69"/>
                <a:gd name="T1" fmla="*/ 0 h 88"/>
                <a:gd name="T2" fmla="*/ 0 w 69"/>
                <a:gd name="T3" fmla="*/ 1 h 88"/>
                <a:gd name="T4" fmla="*/ 1 w 69"/>
                <a:gd name="T5" fmla="*/ 2 h 88"/>
                <a:gd name="T6" fmla="*/ 1 w 69"/>
                <a:gd name="T7" fmla="*/ 1 h 88"/>
                <a:gd name="T8" fmla="*/ 1 w 69"/>
                <a:gd name="T9" fmla="*/ 0 h 88"/>
                <a:gd name="T10" fmla="*/ 0 w 69"/>
                <a:gd name="T11" fmla="*/ 0 h 88"/>
                <a:gd name="T12" fmla="*/ 0 60000 65536"/>
                <a:gd name="T13" fmla="*/ 0 60000 65536"/>
                <a:gd name="T14" fmla="*/ 0 60000 65536"/>
                <a:gd name="T15" fmla="*/ 0 60000 65536"/>
                <a:gd name="T16" fmla="*/ 0 60000 65536"/>
                <a:gd name="T17" fmla="*/ 0 60000 65536"/>
                <a:gd name="T18" fmla="*/ 0 w 69"/>
                <a:gd name="T19" fmla="*/ 0 h 88"/>
                <a:gd name="T20" fmla="*/ 69 w 69"/>
                <a:gd name="T21" fmla="*/ 88 h 88"/>
              </a:gdLst>
              <a:ahLst/>
              <a:cxnLst>
                <a:cxn ang="T12">
                  <a:pos x="T0" y="T1"/>
                </a:cxn>
                <a:cxn ang="T13">
                  <a:pos x="T2" y="T3"/>
                </a:cxn>
                <a:cxn ang="T14">
                  <a:pos x="T4" y="T5"/>
                </a:cxn>
                <a:cxn ang="T15">
                  <a:pos x="T6" y="T7"/>
                </a:cxn>
                <a:cxn ang="T16">
                  <a:pos x="T8" y="T9"/>
                </a:cxn>
                <a:cxn ang="T17">
                  <a:pos x="T10" y="T11"/>
                </a:cxn>
              </a:cxnLst>
              <a:rect l="T18" t="T19" r="T20" b="T21"/>
              <a:pathLst>
                <a:path w="69" h="88">
                  <a:moveTo>
                    <a:pt x="0" y="15"/>
                  </a:moveTo>
                  <a:lnTo>
                    <a:pt x="8" y="45"/>
                  </a:lnTo>
                  <a:lnTo>
                    <a:pt x="27" y="88"/>
                  </a:lnTo>
                  <a:lnTo>
                    <a:pt x="69" y="35"/>
                  </a:lnTo>
                  <a:lnTo>
                    <a:pt x="66" y="0"/>
                  </a:lnTo>
                  <a:lnTo>
                    <a:pt x="0" y="1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89" name="Freeform 435">
              <a:extLst>
                <a:ext uri="{FF2B5EF4-FFF2-40B4-BE49-F238E27FC236}">
                  <a16:creationId xmlns:a16="http://schemas.microsoft.com/office/drawing/2014/main" id="{05C50608-BA64-E038-ECC3-C9361E873DEF}"/>
                </a:ext>
              </a:extLst>
            </p:cNvPr>
            <p:cNvSpPr>
              <a:spLocks/>
            </p:cNvSpPr>
            <p:nvPr/>
          </p:nvSpPr>
          <p:spPr bwMode="auto">
            <a:xfrm>
              <a:off x="1499371" y="3624324"/>
              <a:ext cx="203926" cy="329513"/>
            </a:xfrm>
            <a:custGeom>
              <a:avLst/>
              <a:gdLst>
                <a:gd name="T0" fmla="*/ 0 w 294"/>
                <a:gd name="T1" fmla="*/ 8 h 498"/>
                <a:gd name="T2" fmla="*/ 1 w 294"/>
                <a:gd name="T3" fmla="*/ 6 h 498"/>
                <a:gd name="T4" fmla="*/ 3 w 294"/>
                <a:gd name="T5" fmla="*/ 6 h 498"/>
                <a:gd name="T6" fmla="*/ 4 w 294"/>
                <a:gd name="T7" fmla="*/ 2 h 498"/>
                <a:gd name="T8" fmla="*/ 5 w 294"/>
                <a:gd name="T9" fmla="*/ 1 h 498"/>
                <a:gd name="T10" fmla="*/ 5 w 294"/>
                <a:gd name="T11" fmla="*/ 0 h 498"/>
                <a:gd name="T12" fmla="*/ 5 w 294"/>
                <a:gd name="T13" fmla="*/ 0 h 498"/>
                <a:gd name="T14" fmla="*/ 6 w 294"/>
                <a:gd name="T15" fmla="*/ 3 h 498"/>
                <a:gd name="T16" fmla="*/ 5 w 294"/>
                <a:gd name="T17" fmla="*/ 3 h 498"/>
                <a:gd name="T18" fmla="*/ 6 w 294"/>
                <a:gd name="T19" fmla="*/ 5 h 498"/>
                <a:gd name="T20" fmla="*/ 5 w 294"/>
                <a:gd name="T21" fmla="*/ 8 h 498"/>
                <a:gd name="T22" fmla="*/ 6 w 294"/>
                <a:gd name="T23" fmla="*/ 10 h 498"/>
                <a:gd name="T24" fmla="*/ 6 w 294"/>
                <a:gd name="T25" fmla="*/ 11 h 498"/>
                <a:gd name="T26" fmla="*/ 4 w 294"/>
                <a:gd name="T27" fmla="*/ 11 h 498"/>
                <a:gd name="T28" fmla="*/ 2 w 294"/>
                <a:gd name="T29" fmla="*/ 11 h 498"/>
                <a:gd name="T30" fmla="*/ 1 w 294"/>
                <a:gd name="T31" fmla="*/ 11 h 498"/>
                <a:gd name="T32" fmla="*/ 1 w 294"/>
                <a:gd name="T33" fmla="*/ 9 h 498"/>
                <a:gd name="T34" fmla="*/ 0 w 294"/>
                <a:gd name="T35" fmla="*/ 8 h 49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94"/>
                <a:gd name="T55" fmla="*/ 0 h 498"/>
                <a:gd name="T56" fmla="*/ 294 w 294"/>
                <a:gd name="T57" fmla="*/ 498 h 49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94" h="498">
                  <a:moveTo>
                    <a:pt x="0" y="355"/>
                  </a:moveTo>
                  <a:lnTo>
                    <a:pt x="38" y="263"/>
                  </a:lnTo>
                  <a:lnTo>
                    <a:pt x="109" y="275"/>
                  </a:lnTo>
                  <a:lnTo>
                    <a:pt x="192" y="81"/>
                  </a:lnTo>
                  <a:lnTo>
                    <a:pt x="231" y="46"/>
                  </a:lnTo>
                  <a:lnTo>
                    <a:pt x="214" y="8"/>
                  </a:lnTo>
                  <a:lnTo>
                    <a:pt x="235" y="0"/>
                  </a:lnTo>
                  <a:lnTo>
                    <a:pt x="260" y="123"/>
                  </a:lnTo>
                  <a:lnTo>
                    <a:pt x="214" y="142"/>
                  </a:lnTo>
                  <a:lnTo>
                    <a:pt x="265" y="238"/>
                  </a:lnTo>
                  <a:lnTo>
                    <a:pt x="235" y="352"/>
                  </a:lnTo>
                  <a:lnTo>
                    <a:pt x="294" y="437"/>
                  </a:lnTo>
                  <a:lnTo>
                    <a:pt x="287" y="498"/>
                  </a:lnTo>
                  <a:lnTo>
                    <a:pt x="185" y="471"/>
                  </a:lnTo>
                  <a:lnTo>
                    <a:pt x="107" y="470"/>
                  </a:lnTo>
                  <a:lnTo>
                    <a:pt x="45" y="471"/>
                  </a:lnTo>
                  <a:lnTo>
                    <a:pt x="44" y="388"/>
                  </a:lnTo>
                  <a:lnTo>
                    <a:pt x="0" y="35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90" name="Freeform 436">
              <a:extLst>
                <a:ext uri="{FF2B5EF4-FFF2-40B4-BE49-F238E27FC236}">
                  <a16:creationId xmlns:a16="http://schemas.microsoft.com/office/drawing/2014/main" id="{D327A3BC-0960-2FB0-51A6-972F08957547}"/>
                </a:ext>
              </a:extLst>
            </p:cNvPr>
            <p:cNvSpPr>
              <a:spLocks/>
            </p:cNvSpPr>
            <p:nvPr/>
          </p:nvSpPr>
          <p:spPr bwMode="auto">
            <a:xfrm>
              <a:off x="1661528" y="3675376"/>
              <a:ext cx="348886" cy="236692"/>
            </a:xfrm>
            <a:custGeom>
              <a:avLst/>
              <a:gdLst>
                <a:gd name="T0" fmla="*/ 0 w 497"/>
                <a:gd name="T1" fmla="*/ 6 h 357"/>
                <a:gd name="T2" fmla="*/ 1 w 497"/>
                <a:gd name="T3" fmla="*/ 4 h 357"/>
                <a:gd name="T4" fmla="*/ 4 w 497"/>
                <a:gd name="T5" fmla="*/ 3 h 357"/>
                <a:gd name="T6" fmla="*/ 4 w 497"/>
                <a:gd name="T7" fmla="*/ 2 h 357"/>
                <a:gd name="T8" fmla="*/ 5 w 497"/>
                <a:gd name="T9" fmla="*/ 2 h 357"/>
                <a:gd name="T10" fmla="*/ 7 w 497"/>
                <a:gd name="T11" fmla="*/ 0 h 357"/>
                <a:gd name="T12" fmla="*/ 8 w 497"/>
                <a:gd name="T13" fmla="*/ 2 h 357"/>
                <a:gd name="T14" fmla="*/ 9 w 497"/>
                <a:gd name="T15" fmla="*/ 3 h 357"/>
                <a:gd name="T16" fmla="*/ 12 w 497"/>
                <a:gd name="T17" fmla="*/ 6 h 357"/>
                <a:gd name="T18" fmla="*/ 6 w 497"/>
                <a:gd name="T19" fmla="*/ 7 h 357"/>
                <a:gd name="T20" fmla="*/ 4 w 497"/>
                <a:gd name="T21" fmla="*/ 6 h 357"/>
                <a:gd name="T22" fmla="*/ 4 w 497"/>
                <a:gd name="T23" fmla="*/ 7 h 357"/>
                <a:gd name="T24" fmla="*/ 2 w 497"/>
                <a:gd name="T25" fmla="*/ 7 h 357"/>
                <a:gd name="T26" fmla="*/ 1 w 497"/>
                <a:gd name="T27" fmla="*/ 8 h 357"/>
                <a:gd name="T28" fmla="*/ 0 w 497"/>
                <a:gd name="T29" fmla="*/ 6 h 35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497"/>
                <a:gd name="T46" fmla="*/ 0 h 357"/>
                <a:gd name="T47" fmla="*/ 497 w 497"/>
                <a:gd name="T48" fmla="*/ 357 h 357"/>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497" h="357">
                  <a:moveTo>
                    <a:pt x="0" y="272"/>
                  </a:moveTo>
                  <a:lnTo>
                    <a:pt x="30" y="158"/>
                  </a:lnTo>
                  <a:lnTo>
                    <a:pt x="157" y="130"/>
                  </a:lnTo>
                  <a:lnTo>
                    <a:pt x="169" y="93"/>
                  </a:lnTo>
                  <a:lnTo>
                    <a:pt x="226" y="80"/>
                  </a:lnTo>
                  <a:lnTo>
                    <a:pt x="311" y="0"/>
                  </a:lnTo>
                  <a:lnTo>
                    <a:pt x="340" y="95"/>
                  </a:lnTo>
                  <a:lnTo>
                    <a:pt x="405" y="130"/>
                  </a:lnTo>
                  <a:lnTo>
                    <a:pt x="497" y="258"/>
                  </a:lnTo>
                  <a:lnTo>
                    <a:pt x="266" y="295"/>
                  </a:lnTo>
                  <a:lnTo>
                    <a:pt x="188" y="258"/>
                  </a:lnTo>
                  <a:lnTo>
                    <a:pt x="157" y="322"/>
                  </a:lnTo>
                  <a:lnTo>
                    <a:pt x="91" y="322"/>
                  </a:lnTo>
                  <a:lnTo>
                    <a:pt x="59" y="357"/>
                  </a:lnTo>
                  <a:lnTo>
                    <a:pt x="0" y="27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91" name="Freeform 437">
              <a:extLst>
                <a:ext uri="{FF2B5EF4-FFF2-40B4-BE49-F238E27FC236}">
                  <a16:creationId xmlns:a16="http://schemas.microsoft.com/office/drawing/2014/main" id="{9FC20545-A4F6-0FB4-8375-2F1D942AC094}"/>
                </a:ext>
              </a:extLst>
            </p:cNvPr>
            <p:cNvSpPr>
              <a:spLocks/>
            </p:cNvSpPr>
            <p:nvPr/>
          </p:nvSpPr>
          <p:spPr bwMode="auto">
            <a:xfrm>
              <a:off x="1632046" y="3301772"/>
              <a:ext cx="285005" cy="478027"/>
            </a:xfrm>
            <a:custGeom>
              <a:avLst/>
              <a:gdLst>
                <a:gd name="T0" fmla="*/ 0 w 409"/>
                <a:gd name="T1" fmla="*/ 10 h 725"/>
                <a:gd name="T2" fmla="*/ 1 w 409"/>
                <a:gd name="T3" fmla="*/ 10 h 725"/>
                <a:gd name="T4" fmla="*/ 1 w 409"/>
                <a:gd name="T5" fmla="*/ 11 h 725"/>
                <a:gd name="T6" fmla="*/ 2 w 409"/>
                <a:gd name="T7" fmla="*/ 14 h 725"/>
                <a:gd name="T8" fmla="*/ 1 w 409"/>
                <a:gd name="T9" fmla="*/ 14 h 725"/>
                <a:gd name="T10" fmla="*/ 2 w 409"/>
                <a:gd name="T11" fmla="*/ 17 h 725"/>
                <a:gd name="T12" fmla="*/ 5 w 409"/>
                <a:gd name="T13" fmla="*/ 16 h 725"/>
                <a:gd name="T14" fmla="*/ 5 w 409"/>
                <a:gd name="T15" fmla="*/ 15 h 725"/>
                <a:gd name="T16" fmla="*/ 6 w 409"/>
                <a:gd name="T17" fmla="*/ 15 h 725"/>
                <a:gd name="T18" fmla="*/ 8 w 409"/>
                <a:gd name="T19" fmla="*/ 13 h 725"/>
                <a:gd name="T20" fmla="*/ 7 w 409"/>
                <a:gd name="T21" fmla="*/ 11 h 725"/>
                <a:gd name="T22" fmla="*/ 8 w 409"/>
                <a:gd name="T23" fmla="*/ 8 h 725"/>
                <a:gd name="T24" fmla="*/ 9 w 409"/>
                <a:gd name="T25" fmla="*/ 8 h 725"/>
                <a:gd name="T26" fmla="*/ 9 w 409"/>
                <a:gd name="T27" fmla="*/ 4 h 725"/>
                <a:gd name="T28" fmla="*/ 2 w 409"/>
                <a:gd name="T29" fmla="*/ 0 h 725"/>
                <a:gd name="T30" fmla="*/ 1 w 409"/>
                <a:gd name="T31" fmla="*/ 1 h 725"/>
                <a:gd name="T32" fmla="*/ 1 w 409"/>
                <a:gd name="T33" fmla="*/ 2 h 725"/>
                <a:gd name="T34" fmla="*/ 2 w 409"/>
                <a:gd name="T35" fmla="*/ 3 h 725"/>
                <a:gd name="T36" fmla="*/ 2 w 409"/>
                <a:gd name="T37" fmla="*/ 7 h 725"/>
                <a:gd name="T38" fmla="*/ 0 w 409"/>
                <a:gd name="T39" fmla="*/ 10 h 725"/>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409"/>
                <a:gd name="T61" fmla="*/ 0 h 725"/>
                <a:gd name="T62" fmla="*/ 409 w 409"/>
                <a:gd name="T63" fmla="*/ 725 h 725"/>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409" h="725">
                  <a:moveTo>
                    <a:pt x="0" y="416"/>
                  </a:moveTo>
                  <a:lnTo>
                    <a:pt x="60" y="451"/>
                  </a:lnTo>
                  <a:lnTo>
                    <a:pt x="45" y="487"/>
                  </a:lnTo>
                  <a:lnTo>
                    <a:pt x="70" y="610"/>
                  </a:lnTo>
                  <a:lnTo>
                    <a:pt x="24" y="629"/>
                  </a:lnTo>
                  <a:lnTo>
                    <a:pt x="75" y="725"/>
                  </a:lnTo>
                  <a:lnTo>
                    <a:pt x="202" y="697"/>
                  </a:lnTo>
                  <a:lnTo>
                    <a:pt x="214" y="660"/>
                  </a:lnTo>
                  <a:lnTo>
                    <a:pt x="271" y="647"/>
                  </a:lnTo>
                  <a:lnTo>
                    <a:pt x="356" y="567"/>
                  </a:lnTo>
                  <a:lnTo>
                    <a:pt x="326" y="478"/>
                  </a:lnTo>
                  <a:lnTo>
                    <a:pt x="368" y="361"/>
                  </a:lnTo>
                  <a:lnTo>
                    <a:pt x="408" y="352"/>
                  </a:lnTo>
                  <a:lnTo>
                    <a:pt x="409" y="184"/>
                  </a:lnTo>
                  <a:lnTo>
                    <a:pt x="103" y="0"/>
                  </a:lnTo>
                  <a:lnTo>
                    <a:pt x="64" y="21"/>
                  </a:lnTo>
                  <a:lnTo>
                    <a:pt x="64" y="90"/>
                  </a:lnTo>
                  <a:lnTo>
                    <a:pt x="103" y="140"/>
                  </a:lnTo>
                  <a:lnTo>
                    <a:pt x="75" y="298"/>
                  </a:lnTo>
                  <a:lnTo>
                    <a:pt x="0" y="41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92" name="Freeform 438">
              <a:extLst>
                <a:ext uri="{FF2B5EF4-FFF2-40B4-BE49-F238E27FC236}">
                  <a16:creationId xmlns:a16="http://schemas.microsoft.com/office/drawing/2014/main" id="{8D1B1B68-982C-DFD3-5DAA-92568F904719}"/>
                </a:ext>
              </a:extLst>
            </p:cNvPr>
            <p:cNvSpPr>
              <a:spLocks/>
            </p:cNvSpPr>
            <p:nvPr/>
          </p:nvSpPr>
          <p:spPr bwMode="auto">
            <a:xfrm>
              <a:off x="1570623" y="3888863"/>
              <a:ext cx="201469" cy="255257"/>
            </a:xfrm>
            <a:custGeom>
              <a:avLst/>
              <a:gdLst>
                <a:gd name="T0" fmla="*/ 0 w 289"/>
                <a:gd name="T1" fmla="*/ 8 h 385"/>
                <a:gd name="T2" fmla="*/ 1 w 289"/>
                <a:gd name="T3" fmla="*/ 9 h 385"/>
                <a:gd name="T4" fmla="*/ 2 w 289"/>
                <a:gd name="T5" fmla="*/ 9 h 385"/>
                <a:gd name="T6" fmla="*/ 3 w 289"/>
                <a:gd name="T7" fmla="*/ 9 h 385"/>
                <a:gd name="T8" fmla="*/ 4 w 289"/>
                <a:gd name="T9" fmla="*/ 8 h 385"/>
                <a:gd name="T10" fmla="*/ 5 w 289"/>
                <a:gd name="T11" fmla="*/ 6 h 385"/>
                <a:gd name="T12" fmla="*/ 6 w 289"/>
                <a:gd name="T13" fmla="*/ 5 h 385"/>
                <a:gd name="T14" fmla="*/ 7 w 289"/>
                <a:gd name="T15" fmla="*/ 0 h 385"/>
                <a:gd name="T16" fmla="*/ 5 w 289"/>
                <a:gd name="T17" fmla="*/ 0 h 385"/>
                <a:gd name="T18" fmla="*/ 4 w 289"/>
                <a:gd name="T19" fmla="*/ 1 h 385"/>
                <a:gd name="T20" fmla="*/ 4 w 289"/>
                <a:gd name="T21" fmla="*/ 2 h 385"/>
                <a:gd name="T22" fmla="*/ 2 w 289"/>
                <a:gd name="T23" fmla="*/ 2 h 385"/>
                <a:gd name="T24" fmla="*/ 2 w 289"/>
                <a:gd name="T25" fmla="*/ 3 h 385"/>
                <a:gd name="T26" fmla="*/ 3 w 289"/>
                <a:gd name="T27" fmla="*/ 3 h 385"/>
                <a:gd name="T28" fmla="*/ 3 w 289"/>
                <a:gd name="T29" fmla="*/ 6 h 385"/>
                <a:gd name="T30" fmla="*/ 1 w 289"/>
                <a:gd name="T31" fmla="*/ 6 h 385"/>
                <a:gd name="T32" fmla="*/ 0 w 289"/>
                <a:gd name="T33" fmla="*/ 8 h 38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9"/>
                <a:gd name="T52" fmla="*/ 0 h 385"/>
                <a:gd name="T53" fmla="*/ 289 w 289"/>
                <a:gd name="T54" fmla="*/ 385 h 38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9" h="385">
                  <a:moveTo>
                    <a:pt x="0" y="335"/>
                  </a:moveTo>
                  <a:lnTo>
                    <a:pt x="30" y="385"/>
                  </a:lnTo>
                  <a:lnTo>
                    <a:pt x="70" y="369"/>
                  </a:lnTo>
                  <a:lnTo>
                    <a:pt x="130" y="372"/>
                  </a:lnTo>
                  <a:lnTo>
                    <a:pt x="183" y="333"/>
                  </a:lnTo>
                  <a:lnTo>
                    <a:pt x="199" y="257"/>
                  </a:lnTo>
                  <a:lnTo>
                    <a:pt x="251" y="192"/>
                  </a:lnTo>
                  <a:lnTo>
                    <a:pt x="289" y="0"/>
                  </a:lnTo>
                  <a:lnTo>
                    <a:pt x="223" y="0"/>
                  </a:lnTo>
                  <a:lnTo>
                    <a:pt x="191" y="35"/>
                  </a:lnTo>
                  <a:lnTo>
                    <a:pt x="184" y="96"/>
                  </a:lnTo>
                  <a:lnTo>
                    <a:pt x="82" y="69"/>
                  </a:lnTo>
                  <a:lnTo>
                    <a:pt x="78" y="110"/>
                  </a:lnTo>
                  <a:lnTo>
                    <a:pt x="121" y="111"/>
                  </a:lnTo>
                  <a:lnTo>
                    <a:pt x="107" y="264"/>
                  </a:lnTo>
                  <a:lnTo>
                    <a:pt x="59" y="246"/>
                  </a:lnTo>
                  <a:lnTo>
                    <a:pt x="0" y="33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93" name="Freeform 439">
              <a:extLst>
                <a:ext uri="{FF2B5EF4-FFF2-40B4-BE49-F238E27FC236}">
                  <a16:creationId xmlns:a16="http://schemas.microsoft.com/office/drawing/2014/main" id="{A70F6BF5-0E43-D8C1-E5D1-50DC06B33E05}"/>
                </a:ext>
              </a:extLst>
            </p:cNvPr>
            <p:cNvSpPr>
              <a:spLocks/>
            </p:cNvSpPr>
            <p:nvPr/>
          </p:nvSpPr>
          <p:spPr bwMode="auto">
            <a:xfrm>
              <a:off x="1602562" y="3847094"/>
              <a:ext cx="506130" cy="536039"/>
            </a:xfrm>
            <a:custGeom>
              <a:avLst/>
              <a:gdLst>
                <a:gd name="T0" fmla="*/ 0 w 722"/>
                <a:gd name="T1" fmla="*/ 11 h 811"/>
                <a:gd name="T2" fmla="*/ 0 w 722"/>
                <a:gd name="T3" fmla="*/ 12 h 811"/>
                <a:gd name="T4" fmla="*/ 3 w 722"/>
                <a:gd name="T5" fmla="*/ 11 h 811"/>
                <a:gd name="T6" fmla="*/ 5 w 722"/>
                <a:gd name="T7" fmla="*/ 13 h 811"/>
                <a:gd name="T8" fmla="*/ 6 w 722"/>
                <a:gd name="T9" fmla="*/ 13 h 811"/>
                <a:gd name="T10" fmla="*/ 6 w 722"/>
                <a:gd name="T11" fmla="*/ 12 h 811"/>
                <a:gd name="T12" fmla="*/ 7 w 722"/>
                <a:gd name="T13" fmla="*/ 12 h 811"/>
                <a:gd name="T14" fmla="*/ 8 w 722"/>
                <a:gd name="T15" fmla="*/ 13 h 811"/>
                <a:gd name="T16" fmla="*/ 9 w 722"/>
                <a:gd name="T17" fmla="*/ 17 h 811"/>
                <a:gd name="T18" fmla="*/ 11 w 722"/>
                <a:gd name="T19" fmla="*/ 17 h 811"/>
                <a:gd name="T20" fmla="*/ 15 w 722"/>
                <a:gd name="T21" fmla="*/ 19 h 811"/>
                <a:gd name="T22" fmla="*/ 15 w 722"/>
                <a:gd name="T23" fmla="*/ 18 h 811"/>
                <a:gd name="T24" fmla="*/ 15 w 722"/>
                <a:gd name="T25" fmla="*/ 17 h 811"/>
                <a:gd name="T26" fmla="*/ 15 w 722"/>
                <a:gd name="T27" fmla="*/ 15 h 811"/>
                <a:gd name="T28" fmla="*/ 16 w 722"/>
                <a:gd name="T29" fmla="*/ 14 h 811"/>
                <a:gd name="T30" fmla="*/ 15 w 722"/>
                <a:gd name="T31" fmla="*/ 12 h 811"/>
                <a:gd name="T32" fmla="*/ 15 w 722"/>
                <a:gd name="T33" fmla="*/ 9 h 811"/>
                <a:gd name="T34" fmla="*/ 15 w 722"/>
                <a:gd name="T35" fmla="*/ 8 h 811"/>
                <a:gd name="T36" fmla="*/ 15 w 722"/>
                <a:gd name="T37" fmla="*/ 7 h 811"/>
                <a:gd name="T38" fmla="*/ 16 w 722"/>
                <a:gd name="T39" fmla="*/ 4 h 811"/>
                <a:gd name="T40" fmla="*/ 17 w 722"/>
                <a:gd name="T41" fmla="*/ 3 h 811"/>
                <a:gd name="T42" fmla="*/ 17 w 722"/>
                <a:gd name="T43" fmla="*/ 1 h 811"/>
                <a:gd name="T44" fmla="*/ 13 w 722"/>
                <a:gd name="T45" fmla="*/ 0 h 811"/>
                <a:gd name="T46" fmla="*/ 8 w 722"/>
                <a:gd name="T47" fmla="*/ 1 h 811"/>
                <a:gd name="T48" fmla="*/ 6 w 722"/>
                <a:gd name="T49" fmla="*/ 0 h 811"/>
                <a:gd name="T50" fmla="*/ 6 w 722"/>
                <a:gd name="T51" fmla="*/ 1 h 811"/>
                <a:gd name="T52" fmla="*/ 5 w 722"/>
                <a:gd name="T53" fmla="*/ 6 h 811"/>
                <a:gd name="T54" fmla="*/ 3 w 722"/>
                <a:gd name="T55" fmla="*/ 7 h 811"/>
                <a:gd name="T56" fmla="*/ 3 w 722"/>
                <a:gd name="T57" fmla="*/ 9 h 811"/>
                <a:gd name="T58" fmla="*/ 2 w 722"/>
                <a:gd name="T59" fmla="*/ 10 h 811"/>
                <a:gd name="T60" fmla="*/ 1 w 722"/>
                <a:gd name="T61" fmla="*/ 10 h 811"/>
                <a:gd name="T62" fmla="*/ 0 w 722"/>
                <a:gd name="T63" fmla="*/ 11 h 81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22"/>
                <a:gd name="T97" fmla="*/ 0 h 811"/>
                <a:gd name="T98" fmla="*/ 722 w 722"/>
                <a:gd name="T99" fmla="*/ 811 h 81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22" h="811">
                  <a:moveTo>
                    <a:pt x="0" y="481"/>
                  </a:moveTo>
                  <a:lnTo>
                    <a:pt x="1" y="504"/>
                  </a:lnTo>
                  <a:lnTo>
                    <a:pt x="146" y="481"/>
                  </a:lnTo>
                  <a:lnTo>
                    <a:pt x="206" y="583"/>
                  </a:lnTo>
                  <a:lnTo>
                    <a:pt x="261" y="577"/>
                  </a:lnTo>
                  <a:lnTo>
                    <a:pt x="272" y="533"/>
                  </a:lnTo>
                  <a:lnTo>
                    <a:pt x="323" y="529"/>
                  </a:lnTo>
                  <a:lnTo>
                    <a:pt x="358" y="558"/>
                  </a:lnTo>
                  <a:lnTo>
                    <a:pt x="366" y="717"/>
                  </a:lnTo>
                  <a:lnTo>
                    <a:pt x="447" y="708"/>
                  </a:lnTo>
                  <a:lnTo>
                    <a:pt x="666" y="811"/>
                  </a:lnTo>
                  <a:lnTo>
                    <a:pt x="664" y="763"/>
                  </a:lnTo>
                  <a:lnTo>
                    <a:pt x="620" y="742"/>
                  </a:lnTo>
                  <a:lnTo>
                    <a:pt x="626" y="628"/>
                  </a:lnTo>
                  <a:lnTo>
                    <a:pt x="695" y="586"/>
                  </a:lnTo>
                  <a:lnTo>
                    <a:pt x="655" y="509"/>
                  </a:lnTo>
                  <a:lnTo>
                    <a:pt x="645" y="374"/>
                  </a:lnTo>
                  <a:lnTo>
                    <a:pt x="637" y="344"/>
                  </a:lnTo>
                  <a:lnTo>
                    <a:pt x="666" y="284"/>
                  </a:lnTo>
                  <a:lnTo>
                    <a:pt x="695" y="174"/>
                  </a:lnTo>
                  <a:lnTo>
                    <a:pt x="722" y="132"/>
                  </a:lnTo>
                  <a:lnTo>
                    <a:pt x="709" y="67"/>
                  </a:lnTo>
                  <a:lnTo>
                    <a:pt x="581" y="0"/>
                  </a:lnTo>
                  <a:lnTo>
                    <a:pt x="350" y="37"/>
                  </a:lnTo>
                  <a:lnTo>
                    <a:pt x="272" y="0"/>
                  </a:lnTo>
                  <a:lnTo>
                    <a:pt x="241" y="64"/>
                  </a:lnTo>
                  <a:lnTo>
                    <a:pt x="203" y="256"/>
                  </a:lnTo>
                  <a:lnTo>
                    <a:pt x="151" y="321"/>
                  </a:lnTo>
                  <a:lnTo>
                    <a:pt x="135" y="397"/>
                  </a:lnTo>
                  <a:lnTo>
                    <a:pt x="82" y="436"/>
                  </a:lnTo>
                  <a:lnTo>
                    <a:pt x="22" y="433"/>
                  </a:lnTo>
                  <a:lnTo>
                    <a:pt x="0" y="48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94" name="Freeform 440">
              <a:extLst>
                <a:ext uri="{FF2B5EF4-FFF2-40B4-BE49-F238E27FC236}">
                  <a16:creationId xmlns:a16="http://schemas.microsoft.com/office/drawing/2014/main" id="{B6939912-09D8-C74D-F061-5CD4102DC6AD}"/>
                </a:ext>
              </a:extLst>
            </p:cNvPr>
            <p:cNvSpPr>
              <a:spLocks/>
            </p:cNvSpPr>
            <p:nvPr/>
          </p:nvSpPr>
          <p:spPr bwMode="auto">
            <a:xfrm>
              <a:off x="2138176" y="2914246"/>
              <a:ext cx="61423" cy="34808"/>
            </a:xfrm>
            <a:custGeom>
              <a:avLst/>
              <a:gdLst>
                <a:gd name="T0" fmla="*/ 0 w 89"/>
                <a:gd name="T1" fmla="*/ 1 h 54"/>
                <a:gd name="T2" fmla="*/ 1 w 89"/>
                <a:gd name="T3" fmla="*/ 1 h 54"/>
                <a:gd name="T4" fmla="*/ 2 w 89"/>
                <a:gd name="T5" fmla="*/ 0 h 54"/>
                <a:gd name="T6" fmla="*/ 0 w 89"/>
                <a:gd name="T7" fmla="*/ 1 h 54"/>
                <a:gd name="T8" fmla="*/ 0 60000 65536"/>
                <a:gd name="T9" fmla="*/ 0 60000 65536"/>
                <a:gd name="T10" fmla="*/ 0 60000 65536"/>
                <a:gd name="T11" fmla="*/ 0 60000 65536"/>
                <a:gd name="T12" fmla="*/ 0 w 89"/>
                <a:gd name="T13" fmla="*/ 0 h 54"/>
                <a:gd name="T14" fmla="*/ 89 w 89"/>
                <a:gd name="T15" fmla="*/ 54 h 54"/>
              </a:gdLst>
              <a:ahLst/>
              <a:cxnLst>
                <a:cxn ang="T8">
                  <a:pos x="T0" y="T1"/>
                </a:cxn>
                <a:cxn ang="T9">
                  <a:pos x="T2" y="T3"/>
                </a:cxn>
                <a:cxn ang="T10">
                  <a:pos x="T4" y="T5"/>
                </a:cxn>
                <a:cxn ang="T11">
                  <a:pos x="T6" y="T7"/>
                </a:cxn>
              </a:cxnLst>
              <a:rect l="T12" t="T13" r="T14" b="T15"/>
              <a:pathLst>
                <a:path w="89" h="54">
                  <a:moveTo>
                    <a:pt x="0" y="30"/>
                  </a:moveTo>
                  <a:lnTo>
                    <a:pt x="32" y="54"/>
                  </a:lnTo>
                  <a:lnTo>
                    <a:pt x="89" y="0"/>
                  </a:lnTo>
                  <a:lnTo>
                    <a:pt x="0" y="3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95" name="Freeform 441">
              <a:extLst>
                <a:ext uri="{FF2B5EF4-FFF2-40B4-BE49-F238E27FC236}">
                  <a16:creationId xmlns:a16="http://schemas.microsoft.com/office/drawing/2014/main" id="{60AF0BF4-4557-879A-9AA2-9E59DA22BC15}"/>
                </a:ext>
              </a:extLst>
            </p:cNvPr>
            <p:cNvSpPr>
              <a:spLocks/>
            </p:cNvSpPr>
            <p:nvPr/>
          </p:nvSpPr>
          <p:spPr bwMode="auto">
            <a:xfrm>
              <a:off x="1297901" y="3633607"/>
              <a:ext cx="71251" cy="181000"/>
            </a:xfrm>
            <a:custGeom>
              <a:avLst/>
              <a:gdLst>
                <a:gd name="T0" fmla="*/ 0 w 102"/>
                <a:gd name="T1" fmla="*/ 1 h 274"/>
                <a:gd name="T2" fmla="*/ 1 w 102"/>
                <a:gd name="T3" fmla="*/ 6 h 274"/>
                <a:gd name="T4" fmla="*/ 2 w 102"/>
                <a:gd name="T5" fmla="*/ 6 h 274"/>
                <a:gd name="T6" fmla="*/ 2 w 102"/>
                <a:gd name="T7" fmla="*/ 1 h 274"/>
                <a:gd name="T8" fmla="*/ 2 w 102"/>
                <a:gd name="T9" fmla="*/ 0 h 274"/>
                <a:gd name="T10" fmla="*/ 1 w 102"/>
                <a:gd name="T11" fmla="*/ 0 h 274"/>
                <a:gd name="T12" fmla="*/ 0 w 102"/>
                <a:gd name="T13" fmla="*/ 1 h 274"/>
                <a:gd name="T14" fmla="*/ 0 60000 65536"/>
                <a:gd name="T15" fmla="*/ 0 60000 65536"/>
                <a:gd name="T16" fmla="*/ 0 60000 65536"/>
                <a:gd name="T17" fmla="*/ 0 60000 65536"/>
                <a:gd name="T18" fmla="*/ 0 60000 65536"/>
                <a:gd name="T19" fmla="*/ 0 60000 65536"/>
                <a:gd name="T20" fmla="*/ 0 60000 65536"/>
                <a:gd name="T21" fmla="*/ 0 w 102"/>
                <a:gd name="T22" fmla="*/ 0 h 274"/>
                <a:gd name="T23" fmla="*/ 102 w 102"/>
                <a:gd name="T24" fmla="*/ 274 h 27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2" h="274">
                  <a:moveTo>
                    <a:pt x="0" y="65"/>
                  </a:moveTo>
                  <a:lnTo>
                    <a:pt x="41" y="274"/>
                  </a:lnTo>
                  <a:lnTo>
                    <a:pt x="73" y="270"/>
                  </a:lnTo>
                  <a:lnTo>
                    <a:pt x="102" y="30"/>
                  </a:lnTo>
                  <a:lnTo>
                    <a:pt x="73" y="0"/>
                  </a:lnTo>
                  <a:lnTo>
                    <a:pt x="52" y="19"/>
                  </a:lnTo>
                  <a:lnTo>
                    <a:pt x="0" y="6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96" name="Freeform 442">
              <a:extLst>
                <a:ext uri="{FF2B5EF4-FFF2-40B4-BE49-F238E27FC236}">
                  <a16:creationId xmlns:a16="http://schemas.microsoft.com/office/drawing/2014/main" id="{9480860E-ACFC-FCFC-ABF2-B8454EAE7977}"/>
                </a:ext>
              </a:extLst>
            </p:cNvPr>
            <p:cNvSpPr>
              <a:spLocks/>
            </p:cNvSpPr>
            <p:nvPr/>
          </p:nvSpPr>
          <p:spPr bwMode="auto">
            <a:xfrm>
              <a:off x="1523940" y="3932954"/>
              <a:ext cx="49138" cy="37128"/>
            </a:xfrm>
            <a:custGeom>
              <a:avLst/>
              <a:gdLst>
                <a:gd name="T0" fmla="*/ 0 w 69"/>
                <a:gd name="T1" fmla="*/ 2 h 52"/>
                <a:gd name="T2" fmla="*/ 0 w 69"/>
                <a:gd name="T3" fmla="*/ 0 h 52"/>
                <a:gd name="T4" fmla="*/ 2 w 69"/>
                <a:gd name="T5" fmla="*/ 0 h 52"/>
                <a:gd name="T6" fmla="*/ 2 w 69"/>
                <a:gd name="T7" fmla="*/ 1 h 52"/>
                <a:gd name="T8" fmla="*/ 0 w 69"/>
                <a:gd name="T9" fmla="*/ 2 h 52"/>
                <a:gd name="T10" fmla="*/ 0 60000 65536"/>
                <a:gd name="T11" fmla="*/ 0 60000 65536"/>
                <a:gd name="T12" fmla="*/ 0 60000 65536"/>
                <a:gd name="T13" fmla="*/ 0 60000 65536"/>
                <a:gd name="T14" fmla="*/ 0 60000 65536"/>
                <a:gd name="T15" fmla="*/ 0 w 69"/>
                <a:gd name="T16" fmla="*/ 0 h 52"/>
                <a:gd name="T17" fmla="*/ 69 w 69"/>
                <a:gd name="T18" fmla="*/ 52 h 52"/>
              </a:gdLst>
              <a:ahLst/>
              <a:cxnLst>
                <a:cxn ang="T10">
                  <a:pos x="T0" y="T1"/>
                </a:cxn>
                <a:cxn ang="T11">
                  <a:pos x="T2" y="T3"/>
                </a:cxn>
                <a:cxn ang="T12">
                  <a:pos x="T4" y="T5"/>
                </a:cxn>
                <a:cxn ang="T13">
                  <a:pos x="T6" y="T7"/>
                </a:cxn>
                <a:cxn ang="T14">
                  <a:pos x="T8" y="T9"/>
                </a:cxn>
              </a:cxnLst>
              <a:rect l="T15" t="T16" r="T17" b="T18"/>
              <a:pathLst>
                <a:path w="69" h="52">
                  <a:moveTo>
                    <a:pt x="0" y="52"/>
                  </a:moveTo>
                  <a:lnTo>
                    <a:pt x="7" y="1"/>
                  </a:lnTo>
                  <a:lnTo>
                    <a:pt x="69" y="0"/>
                  </a:lnTo>
                  <a:lnTo>
                    <a:pt x="69" y="46"/>
                  </a:lnTo>
                  <a:lnTo>
                    <a:pt x="0" y="5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97" name="Freeform 443">
              <a:extLst>
                <a:ext uri="{FF2B5EF4-FFF2-40B4-BE49-F238E27FC236}">
                  <a16:creationId xmlns:a16="http://schemas.microsoft.com/office/drawing/2014/main" id="{B13D16FB-F431-AB5B-9017-F67710E2DCAF}"/>
                </a:ext>
              </a:extLst>
            </p:cNvPr>
            <p:cNvSpPr>
              <a:spLocks/>
            </p:cNvSpPr>
            <p:nvPr/>
          </p:nvSpPr>
          <p:spPr bwMode="auto">
            <a:xfrm>
              <a:off x="2155374" y="3464209"/>
              <a:ext cx="402939" cy="431616"/>
            </a:xfrm>
            <a:custGeom>
              <a:avLst/>
              <a:gdLst>
                <a:gd name="T0" fmla="*/ 0 w 576"/>
                <a:gd name="T1" fmla="*/ 11 h 650"/>
                <a:gd name="T2" fmla="*/ 1 w 576"/>
                <a:gd name="T3" fmla="*/ 10 h 650"/>
                <a:gd name="T4" fmla="*/ 1 w 576"/>
                <a:gd name="T5" fmla="*/ 8 h 650"/>
                <a:gd name="T6" fmla="*/ 3 w 576"/>
                <a:gd name="T7" fmla="*/ 5 h 650"/>
                <a:gd name="T8" fmla="*/ 3 w 576"/>
                <a:gd name="T9" fmla="*/ 1 h 650"/>
                <a:gd name="T10" fmla="*/ 5 w 576"/>
                <a:gd name="T11" fmla="*/ 0 h 650"/>
                <a:gd name="T12" fmla="*/ 6 w 576"/>
                <a:gd name="T13" fmla="*/ 3 h 650"/>
                <a:gd name="T14" fmla="*/ 9 w 576"/>
                <a:gd name="T15" fmla="*/ 6 h 650"/>
                <a:gd name="T16" fmla="*/ 8 w 576"/>
                <a:gd name="T17" fmla="*/ 7 h 650"/>
                <a:gd name="T18" fmla="*/ 9 w 576"/>
                <a:gd name="T19" fmla="*/ 8 h 650"/>
                <a:gd name="T20" fmla="*/ 10 w 576"/>
                <a:gd name="T21" fmla="*/ 9 h 650"/>
                <a:gd name="T22" fmla="*/ 13 w 576"/>
                <a:gd name="T23" fmla="*/ 11 h 650"/>
                <a:gd name="T24" fmla="*/ 11 w 576"/>
                <a:gd name="T25" fmla="*/ 14 h 650"/>
                <a:gd name="T26" fmla="*/ 8 w 576"/>
                <a:gd name="T27" fmla="*/ 15 h 650"/>
                <a:gd name="T28" fmla="*/ 5 w 576"/>
                <a:gd name="T29" fmla="*/ 15 h 650"/>
                <a:gd name="T30" fmla="*/ 3 w 576"/>
                <a:gd name="T31" fmla="*/ 14 h 650"/>
                <a:gd name="T32" fmla="*/ 1 w 576"/>
                <a:gd name="T33" fmla="*/ 12 h 650"/>
                <a:gd name="T34" fmla="*/ 0 w 576"/>
                <a:gd name="T35" fmla="*/ 11 h 65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76"/>
                <a:gd name="T55" fmla="*/ 0 h 650"/>
                <a:gd name="T56" fmla="*/ 576 w 576"/>
                <a:gd name="T57" fmla="*/ 650 h 65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76" h="650">
                  <a:moveTo>
                    <a:pt x="0" y="454"/>
                  </a:moveTo>
                  <a:lnTo>
                    <a:pt x="43" y="422"/>
                  </a:lnTo>
                  <a:lnTo>
                    <a:pt x="51" y="342"/>
                  </a:lnTo>
                  <a:lnTo>
                    <a:pt x="121" y="232"/>
                  </a:lnTo>
                  <a:lnTo>
                    <a:pt x="152" y="43"/>
                  </a:lnTo>
                  <a:lnTo>
                    <a:pt x="211" y="0"/>
                  </a:lnTo>
                  <a:lnTo>
                    <a:pt x="255" y="131"/>
                  </a:lnTo>
                  <a:lnTo>
                    <a:pt x="380" y="241"/>
                  </a:lnTo>
                  <a:lnTo>
                    <a:pt x="336" y="308"/>
                  </a:lnTo>
                  <a:lnTo>
                    <a:pt x="379" y="324"/>
                  </a:lnTo>
                  <a:lnTo>
                    <a:pt x="423" y="404"/>
                  </a:lnTo>
                  <a:lnTo>
                    <a:pt x="576" y="449"/>
                  </a:lnTo>
                  <a:lnTo>
                    <a:pt x="459" y="581"/>
                  </a:lnTo>
                  <a:lnTo>
                    <a:pt x="340" y="630"/>
                  </a:lnTo>
                  <a:lnTo>
                    <a:pt x="229" y="650"/>
                  </a:lnTo>
                  <a:lnTo>
                    <a:pt x="109" y="602"/>
                  </a:lnTo>
                  <a:lnTo>
                    <a:pt x="65" y="510"/>
                  </a:lnTo>
                  <a:lnTo>
                    <a:pt x="0" y="45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98" name="Freeform 444">
              <a:extLst>
                <a:ext uri="{FF2B5EF4-FFF2-40B4-BE49-F238E27FC236}">
                  <a16:creationId xmlns:a16="http://schemas.microsoft.com/office/drawing/2014/main" id="{D45EDF3F-54C0-89FA-B600-9A737E9E4CBF}"/>
                </a:ext>
              </a:extLst>
            </p:cNvPr>
            <p:cNvSpPr>
              <a:spLocks/>
            </p:cNvSpPr>
            <p:nvPr/>
          </p:nvSpPr>
          <p:spPr bwMode="auto">
            <a:xfrm>
              <a:off x="2391240" y="3624324"/>
              <a:ext cx="41768" cy="55692"/>
            </a:xfrm>
            <a:custGeom>
              <a:avLst/>
              <a:gdLst>
                <a:gd name="T0" fmla="*/ 0 w 60"/>
                <a:gd name="T1" fmla="*/ 1 h 83"/>
                <a:gd name="T2" fmla="*/ 1 w 60"/>
                <a:gd name="T3" fmla="*/ 2 h 83"/>
                <a:gd name="T4" fmla="*/ 1 w 60"/>
                <a:gd name="T5" fmla="*/ 1 h 83"/>
                <a:gd name="T6" fmla="*/ 1 w 60"/>
                <a:gd name="T7" fmla="*/ 1 h 83"/>
                <a:gd name="T8" fmla="*/ 1 w 60"/>
                <a:gd name="T9" fmla="*/ 1 h 83"/>
                <a:gd name="T10" fmla="*/ 1 w 60"/>
                <a:gd name="T11" fmla="*/ 0 h 83"/>
                <a:gd name="T12" fmla="*/ 0 w 60"/>
                <a:gd name="T13" fmla="*/ 1 h 83"/>
                <a:gd name="T14" fmla="*/ 0 60000 65536"/>
                <a:gd name="T15" fmla="*/ 0 60000 65536"/>
                <a:gd name="T16" fmla="*/ 0 60000 65536"/>
                <a:gd name="T17" fmla="*/ 0 60000 65536"/>
                <a:gd name="T18" fmla="*/ 0 60000 65536"/>
                <a:gd name="T19" fmla="*/ 0 60000 65536"/>
                <a:gd name="T20" fmla="*/ 0 60000 65536"/>
                <a:gd name="T21" fmla="*/ 0 w 60"/>
                <a:gd name="T22" fmla="*/ 0 h 83"/>
                <a:gd name="T23" fmla="*/ 60 w 60"/>
                <a:gd name="T24" fmla="*/ 83 h 8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0" h="83">
                  <a:moveTo>
                    <a:pt x="0" y="67"/>
                  </a:moveTo>
                  <a:lnTo>
                    <a:pt x="43" y="83"/>
                  </a:lnTo>
                  <a:lnTo>
                    <a:pt x="56" y="58"/>
                  </a:lnTo>
                  <a:lnTo>
                    <a:pt x="30" y="52"/>
                  </a:lnTo>
                  <a:lnTo>
                    <a:pt x="60" y="32"/>
                  </a:lnTo>
                  <a:lnTo>
                    <a:pt x="44" y="0"/>
                  </a:lnTo>
                  <a:lnTo>
                    <a:pt x="0" y="6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99" name="Freeform 445">
              <a:extLst>
                <a:ext uri="{FF2B5EF4-FFF2-40B4-BE49-F238E27FC236}">
                  <a16:creationId xmlns:a16="http://schemas.microsoft.com/office/drawing/2014/main" id="{96EBB38C-45FA-C325-5461-BB169CF86DEB}"/>
                </a:ext>
              </a:extLst>
            </p:cNvPr>
            <p:cNvSpPr>
              <a:spLocks/>
            </p:cNvSpPr>
            <p:nvPr/>
          </p:nvSpPr>
          <p:spPr bwMode="auto">
            <a:xfrm>
              <a:off x="1504285" y="3932954"/>
              <a:ext cx="149873" cy="176360"/>
            </a:xfrm>
            <a:custGeom>
              <a:avLst/>
              <a:gdLst>
                <a:gd name="T0" fmla="*/ 0 w 214"/>
                <a:gd name="T1" fmla="*/ 3 h 267"/>
                <a:gd name="T2" fmla="*/ 1 w 214"/>
                <a:gd name="T3" fmla="*/ 2 h 267"/>
                <a:gd name="T4" fmla="*/ 1 w 214"/>
                <a:gd name="T5" fmla="*/ 2 h 267"/>
                <a:gd name="T6" fmla="*/ 1 w 214"/>
                <a:gd name="T7" fmla="*/ 1 h 267"/>
                <a:gd name="T8" fmla="*/ 2 w 214"/>
                <a:gd name="T9" fmla="*/ 1 h 267"/>
                <a:gd name="T10" fmla="*/ 2 w 214"/>
                <a:gd name="T11" fmla="*/ 0 h 267"/>
                <a:gd name="T12" fmla="*/ 4 w 214"/>
                <a:gd name="T13" fmla="*/ 0 h 267"/>
                <a:gd name="T14" fmla="*/ 4 w 214"/>
                <a:gd name="T15" fmla="*/ 1 h 267"/>
                <a:gd name="T16" fmla="*/ 5 w 214"/>
                <a:gd name="T17" fmla="*/ 1 h 267"/>
                <a:gd name="T18" fmla="*/ 5 w 214"/>
                <a:gd name="T19" fmla="*/ 5 h 267"/>
                <a:gd name="T20" fmla="*/ 3 w 214"/>
                <a:gd name="T21" fmla="*/ 4 h 267"/>
                <a:gd name="T22" fmla="*/ 2 w 214"/>
                <a:gd name="T23" fmla="*/ 6 h 267"/>
                <a:gd name="T24" fmla="*/ 0 w 214"/>
                <a:gd name="T25" fmla="*/ 3 h 26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14"/>
                <a:gd name="T40" fmla="*/ 0 h 267"/>
                <a:gd name="T41" fmla="*/ 214 w 214"/>
                <a:gd name="T42" fmla="*/ 267 h 26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14" h="267">
                  <a:moveTo>
                    <a:pt x="0" y="125"/>
                  </a:moveTo>
                  <a:lnTo>
                    <a:pt x="25" y="83"/>
                  </a:lnTo>
                  <a:lnTo>
                    <a:pt x="41" y="88"/>
                  </a:lnTo>
                  <a:lnTo>
                    <a:pt x="28" y="52"/>
                  </a:lnTo>
                  <a:lnTo>
                    <a:pt x="97" y="46"/>
                  </a:lnTo>
                  <a:lnTo>
                    <a:pt x="97" y="0"/>
                  </a:lnTo>
                  <a:lnTo>
                    <a:pt x="175" y="1"/>
                  </a:lnTo>
                  <a:lnTo>
                    <a:pt x="171" y="42"/>
                  </a:lnTo>
                  <a:lnTo>
                    <a:pt x="214" y="43"/>
                  </a:lnTo>
                  <a:lnTo>
                    <a:pt x="200" y="196"/>
                  </a:lnTo>
                  <a:lnTo>
                    <a:pt x="152" y="178"/>
                  </a:lnTo>
                  <a:lnTo>
                    <a:pt x="93" y="267"/>
                  </a:lnTo>
                  <a:lnTo>
                    <a:pt x="0" y="12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00" name="Freeform 446">
              <a:extLst>
                <a:ext uri="{FF2B5EF4-FFF2-40B4-BE49-F238E27FC236}">
                  <a16:creationId xmlns:a16="http://schemas.microsoft.com/office/drawing/2014/main" id="{80B5B1D5-2FCB-4AC5-4653-063A7100DD9E}"/>
                </a:ext>
              </a:extLst>
            </p:cNvPr>
            <p:cNvSpPr>
              <a:spLocks/>
            </p:cNvSpPr>
            <p:nvPr/>
          </p:nvSpPr>
          <p:spPr bwMode="auto">
            <a:xfrm>
              <a:off x="823713" y="3598799"/>
              <a:ext cx="81079" cy="16243"/>
            </a:xfrm>
            <a:custGeom>
              <a:avLst/>
              <a:gdLst>
                <a:gd name="T0" fmla="*/ 0 w 114"/>
                <a:gd name="T1" fmla="*/ 1 h 26"/>
                <a:gd name="T2" fmla="*/ 0 w 114"/>
                <a:gd name="T3" fmla="*/ 0 h 26"/>
                <a:gd name="T4" fmla="*/ 3 w 114"/>
                <a:gd name="T5" fmla="*/ 0 h 26"/>
                <a:gd name="T6" fmla="*/ 0 w 114"/>
                <a:gd name="T7" fmla="*/ 1 h 26"/>
                <a:gd name="T8" fmla="*/ 0 60000 65536"/>
                <a:gd name="T9" fmla="*/ 0 60000 65536"/>
                <a:gd name="T10" fmla="*/ 0 60000 65536"/>
                <a:gd name="T11" fmla="*/ 0 60000 65536"/>
                <a:gd name="T12" fmla="*/ 0 w 114"/>
                <a:gd name="T13" fmla="*/ 0 h 26"/>
                <a:gd name="T14" fmla="*/ 114 w 114"/>
                <a:gd name="T15" fmla="*/ 26 h 26"/>
              </a:gdLst>
              <a:ahLst/>
              <a:cxnLst>
                <a:cxn ang="T8">
                  <a:pos x="T0" y="T1"/>
                </a:cxn>
                <a:cxn ang="T9">
                  <a:pos x="T2" y="T3"/>
                </a:cxn>
                <a:cxn ang="T10">
                  <a:pos x="T4" y="T5"/>
                </a:cxn>
                <a:cxn ang="T11">
                  <a:pos x="T6" y="T7"/>
                </a:cxn>
              </a:cxnLst>
              <a:rect l="T12" t="T13" r="T14" b="T15"/>
              <a:pathLst>
                <a:path w="114" h="26">
                  <a:moveTo>
                    <a:pt x="0" y="26"/>
                  </a:moveTo>
                  <a:lnTo>
                    <a:pt x="7" y="0"/>
                  </a:lnTo>
                  <a:lnTo>
                    <a:pt x="114" y="9"/>
                  </a:lnTo>
                  <a:lnTo>
                    <a:pt x="0" y="2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01" name="Freeform 447">
              <a:extLst>
                <a:ext uri="{FF2B5EF4-FFF2-40B4-BE49-F238E27FC236}">
                  <a16:creationId xmlns:a16="http://schemas.microsoft.com/office/drawing/2014/main" id="{B751C6B3-C50E-BFC5-6A4C-8F999B613CA8}"/>
                </a:ext>
              </a:extLst>
            </p:cNvPr>
            <p:cNvSpPr>
              <a:spLocks/>
            </p:cNvSpPr>
            <p:nvPr/>
          </p:nvSpPr>
          <p:spPr bwMode="auto">
            <a:xfrm>
              <a:off x="1192253" y="3670735"/>
              <a:ext cx="113019" cy="187961"/>
            </a:xfrm>
            <a:custGeom>
              <a:avLst/>
              <a:gdLst>
                <a:gd name="T0" fmla="*/ 0 w 163"/>
                <a:gd name="T1" fmla="*/ 6 h 285"/>
                <a:gd name="T2" fmla="*/ 1 w 163"/>
                <a:gd name="T3" fmla="*/ 2 h 285"/>
                <a:gd name="T4" fmla="*/ 0 w 163"/>
                <a:gd name="T5" fmla="*/ 0 h 285"/>
                <a:gd name="T6" fmla="*/ 3 w 163"/>
                <a:gd name="T7" fmla="*/ 0 h 285"/>
                <a:gd name="T8" fmla="*/ 4 w 163"/>
                <a:gd name="T9" fmla="*/ 5 h 285"/>
                <a:gd name="T10" fmla="*/ 1 w 163"/>
                <a:gd name="T11" fmla="*/ 7 h 285"/>
                <a:gd name="T12" fmla="*/ 0 w 163"/>
                <a:gd name="T13" fmla="*/ 6 h 285"/>
                <a:gd name="T14" fmla="*/ 0 60000 65536"/>
                <a:gd name="T15" fmla="*/ 0 60000 65536"/>
                <a:gd name="T16" fmla="*/ 0 60000 65536"/>
                <a:gd name="T17" fmla="*/ 0 60000 65536"/>
                <a:gd name="T18" fmla="*/ 0 60000 65536"/>
                <a:gd name="T19" fmla="*/ 0 60000 65536"/>
                <a:gd name="T20" fmla="*/ 0 60000 65536"/>
                <a:gd name="T21" fmla="*/ 0 w 163"/>
                <a:gd name="T22" fmla="*/ 0 h 285"/>
                <a:gd name="T23" fmla="*/ 163 w 163"/>
                <a:gd name="T24" fmla="*/ 285 h 28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63" h="285">
                  <a:moveTo>
                    <a:pt x="0" y="269"/>
                  </a:moveTo>
                  <a:lnTo>
                    <a:pt x="20" y="71"/>
                  </a:lnTo>
                  <a:lnTo>
                    <a:pt x="10" y="10"/>
                  </a:lnTo>
                  <a:lnTo>
                    <a:pt x="110" y="0"/>
                  </a:lnTo>
                  <a:lnTo>
                    <a:pt x="163" y="227"/>
                  </a:lnTo>
                  <a:lnTo>
                    <a:pt x="40" y="285"/>
                  </a:lnTo>
                  <a:lnTo>
                    <a:pt x="0" y="26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02" name="Freeform 448">
              <a:extLst>
                <a:ext uri="{FF2B5EF4-FFF2-40B4-BE49-F238E27FC236}">
                  <a16:creationId xmlns:a16="http://schemas.microsoft.com/office/drawing/2014/main" id="{0B6C1067-6F8D-9F95-55F2-E5F9EE1B0B65}"/>
                </a:ext>
              </a:extLst>
            </p:cNvPr>
            <p:cNvSpPr>
              <a:spLocks/>
            </p:cNvSpPr>
            <p:nvPr/>
          </p:nvSpPr>
          <p:spPr bwMode="auto">
            <a:xfrm>
              <a:off x="870395" y="3624324"/>
              <a:ext cx="196555" cy="157795"/>
            </a:xfrm>
            <a:custGeom>
              <a:avLst/>
              <a:gdLst>
                <a:gd name="T0" fmla="*/ 0 w 281"/>
                <a:gd name="T1" fmla="*/ 2 h 238"/>
                <a:gd name="T2" fmla="*/ 1 w 281"/>
                <a:gd name="T3" fmla="*/ 1 h 238"/>
                <a:gd name="T4" fmla="*/ 1 w 281"/>
                <a:gd name="T5" fmla="*/ 0 h 238"/>
                <a:gd name="T6" fmla="*/ 3 w 281"/>
                <a:gd name="T7" fmla="*/ 0 h 238"/>
                <a:gd name="T8" fmla="*/ 4 w 281"/>
                <a:gd name="T9" fmla="*/ 1 h 238"/>
                <a:gd name="T10" fmla="*/ 5 w 281"/>
                <a:gd name="T11" fmla="*/ 0 h 238"/>
                <a:gd name="T12" fmla="*/ 6 w 281"/>
                <a:gd name="T13" fmla="*/ 3 h 238"/>
                <a:gd name="T14" fmla="*/ 7 w 281"/>
                <a:gd name="T15" fmla="*/ 5 h 238"/>
                <a:gd name="T16" fmla="*/ 6 w 281"/>
                <a:gd name="T17" fmla="*/ 4 h 238"/>
                <a:gd name="T18" fmla="*/ 6 w 281"/>
                <a:gd name="T19" fmla="*/ 5 h 238"/>
                <a:gd name="T20" fmla="*/ 5 w 281"/>
                <a:gd name="T21" fmla="*/ 5 h 238"/>
                <a:gd name="T22" fmla="*/ 5 w 281"/>
                <a:gd name="T23" fmla="*/ 5 h 238"/>
                <a:gd name="T24" fmla="*/ 4 w 281"/>
                <a:gd name="T25" fmla="*/ 4 h 238"/>
                <a:gd name="T26" fmla="*/ 3 w 281"/>
                <a:gd name="T27" fmla="*/ 3 h 238"/>
                <a:gd name="T28" fmla="*/ 2 w 281"/>
                <a:gd name="T29" fmla="*/ 4 h 238"/>
                <a:gd name="T30" fmla="*/ 0 w 281"/>
                <a:gd name="T31" fmla="*/ 2 h 23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81"/>
                <a:gd name="T49" fmla="*/ 0 h 238"/>
                <a:gd name="T50" fmla="*/ 281 w 281"/>
                <a:gd name="T51" fmla="*/ 238 h 238"/>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81" h="238">
                  <a:moveTo>
                    <a:pt x="0" y="79"/>
                  </a:moveTo>
                  <a:lnTo>
                    <a:pt x="46" y="44"/>
                  </a:lnTo>
                  <a:lnTo>
                    <a:pt x="49" y="0"/>
                  </a:lnTo>
                  <a:lnTo>
                    <a:pt x="140" y="9"/>
                  </a:lnTo>
                  <a:lnTo>
                    <a:pt x="167" y="32"/>
                  </a:lnTo>
                  <a:lnTo>
                    <a:pt x="231" y="6"/>
                  </a:lnTo>
                  <a:lnTo>
                    <a:pt x="269" y="113"/>
                  </a:lnTo>
                  <a:lnTo>
                    <a:pt x="281" y="193"/>
                  </a:lnTo>
                  <a:lnTo>
                    <a:pt x="258" y="186"/>
                  </a:lnTo>
                  <a:lnTo>
                    <a:pt x="252" y="231"/>
                  </a:lnTo>
                  <a:lnTo>
                    <a:pt x="211" y="238"/>
                  </a:lnTo>
                  <a:lnTo>
                    <a:pt x="208" y="193"/>
                  </a:lnTo>
                  <a:lnTo>
                    <a:pt x="187" y="190"/>
                  </a:lnTo>
                  <a:lnTo>
                    <a:pt x="147" y="124"/>
                  </a:lnTo>
                  <a:lnTo>
                    <a:pt x="71" y="161"/>
                  </a:lnTo>
                  <a:lnTo>
                    <a:pt x="0" y="7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03" name="Freeform 449">
              <a:extLst>
                <a:ext uri="{FF2B5EF4-FFF2-40B4-BE49-F238E27FC236}">
                  <a16:creationId xmlns:a16="http://schemas.microsoft.com/office/drawing/2014/main" id="{391B2123-0DA9-F64B-6074-041D9889760B}"/>
                </a:ext>
              </a:extLst>
            </p:cNvPr>
            <p:cNvSpPr>
              <a:spLocks/>
            </p:cNvSpPr>
            <p:nvPr/>
          </p:nvSpPr>
          <p:spPr bwMode="auto">
            <a:xfrm>
              <a:off x="2472319" y="3123093"/>
              <a:ext cx="44225" cy="13923"/>
            </a:xfrm>
            <a:custGeom>
              <a:avLst/>
              <a:gdLst>
                <a:gd name="T0" fmla="*/ 0 w 66"/>
                <a:gd name="T1" fmla="*/ 0 h 22"/>
                <a:gd name="T2" fmla="*/ 1 w 66"/>
                <a:gd name="T3" fmla="*/ 1 h 22"/>
                <a:gd name="T4" fmla="*/ 1 w 66"/>
                <a:gd name="T5" fmla="*/ 0 h 22"/>
                <a:gd name="T6" fmla="*/ 0 w 66"/>
                <a:gd name="T7" fmla="*/ 0 h 22"/>
                <a:gd name="T8" fmla="*/ 0 60000 65536"/>
                <a:gd name="T9" fmla="*/ 0 60000 65536"/>
                <a:gd name="T10" fmla="*/ 0 60000 65536"/>
                <a:gd name="T11" fmla="*/ 0 60000 65536"/>
                <a:gd name="T12" fmla="*/ 0 w 66"/>
                <a:gd name="T13" fmla="*/ 0 h 22"/>
                <a:gd name="T14" fmla="*/ 66 w 66"/>
                <a:gd name="T15" fmla="*/ 22 h 22"/>
              </a:gdLst>
              <a:ahLst/>
              <a:cxnLst>
                <a:cxn ang="T8">
                  <a:pos x="T0" y="T1"/>
                </a:cxn>
                <a:cxn ang="T9">
                  <a:pos x="T2" y="T3"/>
                </a:cxn>
                <a:cxn ang="T10">
                  <a:pos x="T4" y="T5"/>
                </a:cxn>
                <a:cxn ang="T11">
                  <a:pos x="T6" y="T7"/>
                </a:cxn>
              </a:cxnLst>
              <a:rect l="T12" t="T13" r="T14" b="T15"/>
              <a:pathLst>
                <a:path w="66" h="22">
                  <a:moveTo>
                    <a:pt x="0" y="0"/>
                  </a:moveTo>
                  <a:lnTo>
                    <a:pt x="32" y="22"/>
                  </a:lnTo>
                  <a:lnTo>
                    <a:pt x="66" y="6"/>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04" name="Freeform 450">
              <a:extLst>
                <a:ext uri="{FF2B5EF4-FFF2-40B4-BE49-F238E27FC236}">
                  <a16:creationId xmlns:a16="http://schemas.microsoft.com/office/drawing/2014/main" id="{A59333C9-FF12-0EB8-DC16-99A5D2C7C2E7}"/>
                </a:ext>
              </a:extLst>
            </p:cNvPr>
            <p:cNvSpPr>
              <a:spLocks/>
            </p:cNvSpPr>
            <p:nvPr/>
          </p:nvSpPr>
          <p:spPr bwMode="auto">
            <a:xfrm>
              <a:off x="2182401" y="2993145"/>
              <a:ext cx="41768" cy="125308"/>
            </a:xfrm>
            <a:custGeom>
              <a:avLst/>
              <a:gdLst>
                <a:gd name="T0" fmla="*/ 0 w 61"/>
                <a:gd name="T1" fmla="*/ 2 h 188"/>
                <a:gd name="T2" fmla="*/ 1 w 61"/>
                <a:gd name="T3" fmla="*/ 5 h 188"/>
                <a:gd name="T4" fmla="*/ 1 w 61"/>
                <a:gd name="T5" fmla="*/ 4 h 188"/>
                <a:gd name="T6" fmla="*/ 1 w 61"/>
                <a:gd name="T7" fmla="*/ 2 h 188"/>
                <a:gd name="T8" fmla="*/ 1 w 61"/>
                <a:gd name="T9" fmla="*/ 2 h 188"/>
                <a:gd name="T10" fmla="*/ 1 w 61"/>
                <a:gd name="T11" fmla="*/ 1 h 188"/>
                <a:gd name="T12" fmla="*/ 1 w 61"/>
                <a:gd name="T13" fmla="*/ 1 h 188"/>
                <a:gd name="T14" fmla="*/ 1 w 61"/>
                <a:gd name="T15" fmla="*/ 0 h 188"/>
                <a:gd name="T16" fmla="*/ 1 w 61"/>
                <a:gd name="T17" fmla="*/ 0 h 188"/>
                <a:gd name="T18" fmla="*/ 0 w 61"/>
                <a:gd name="T19" fmla="*/ 2 h 18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1"/>
                <a:gd name="T31" fmla="*/ 0 h 188"/>
                <a:gd name="T32" fmla="*/ 61 w 61"/>
                <a:gd name="T33" fmla="*/ 188 h 18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1" h="188">
                  <a:moveTo>
                    <a:pt x="0" y="95"/>
                  </a:moveTo>
                  <a:lnTo>
                    <a:pt x="31" y="188"/>
                  </a:lnTo>
                  <a:lnTo>
                    <a:pt x="37" y="185"/>
                  </a:lnTo>
                  <a:lnTo>
                    <a:pt x="55" y="85"/>
                  </a:lnTo>
                  <a:lnTo>
                    <a:pt x="30" y="92"/>
                  </a:lnTo>
                  <a:lnTo>
                    <a:pt x="37" y="47"/>
                  </a:lnTo>
                  <a:lnTo>
                    <a:pt x="56" y="26"/>
                  </a:lnTo>
                  <a:lnTo>
                    <a:pt x="61" y="0"/>
                  </a:lnTo>
                  <a:lnTo>
                    <a:pt x="38" y="3"/>
                  </a:lnTo>
                  <a:lnTo>
                    <a:pt x="0" y="9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05" name="Freeform 451">
              <a:extLst>
                <a:ext uri="{FF2B5EF4-FFF2-40B4-BE49-F238E27FC236}">
                  <a16:creationId xmlns:a16="http://schemas.microsoft.com/office/drawing/2014/main" id="{44F87909-9F8E-5DB9-C320-AE1E00B8E717}"/>
                </a:ext>
              </a:extLst>
            </p:cNvPr>
            <p:cNvSpPr>
              <a:spLocks/>
            </p:cNvSpPr>
            <p:nvPr/>
          </p:nvSpPr>
          <p:spPr bwMode="auto">
            <a:xfrm>
              <a:off x="1044837" y="3684658"/>
              <a:ext cx="159701" cy="183321"/>
            </a:xfrm>
            <a:custGeom>
              <a:avLst/>
              <a:gdLst>
                <a:gd name="T0" fmla="*/ 0 w 229"/>
                <a:gd name="T1" fmla="*/ 4 h 278"/>
                <a:gd name="T2" fmla="*/ 0 w 229"/>
                <a:gd name="T3" fmla="*/ 3 h 278"/>
                <a:gd name="T4" fmla="*/ 0 w 229"/>
                <a:gd name="T5" fmla="*/ 2 h 278"/>
                <a:gd name="T6" fmla="*/ 1 w 229"/>
                <a:gd name="T7" fmla="*/ 3 h 278"/>
                <a:gd name="T8" fmla="*/ 1 w 229"/>
                <a:gd name="T9" fmla="*/ 1 h 278"/>
                <a:gd name="T10" fmla="*/ 2 w 229"/>
                <a:gd name="T11" fmla="*/ 0 h 278"/>
                <a:gd name="T12" fmla="*/ 3 w 229"/>
                <a:gd name="T13" fmla="*/ 0 h 278"/>
                <a:gd name="T14" fmla="*/ 3 w 229"/>
                <a:gd name="T15" fmla="*/ 1 h 278"/>
                <a:gd name="T16" fmla="*/ 5 w 229"/>
                <a:gd name="T17" fmla="*/ 1 h 278"/>
                <a:gd name="T18" fmla="*/ 5 w 229"/>
                <a:gd name="T19" fmla="*/ 6 h 278"/>
                <a:gd name="T20" fmla="*/ 1 w 229"/>
                <a:gd name="T21" fmla="*/ 6 h 278"/>
                <a:gd name="T22" fmla="*/ 1 w 229"/>
                <a:gd name="T23" fmla="*/ 5 h 278"/>
                <a:gd name="T24" fmla="*/ 0 w 229"/>
                <a:gd name="T25" fmla="*/ 4 h 2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29"/>
                <a:gd name="T40" fmla="*/ 0 h 278"/>
                <a:gd name="T41" fmla="*/ 229 w 229"/>
                <a:gd name="T42" fmla="*/ 278 h 27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29" h="278">
                  <a:moveTo>
                    <a:pt x="0" y="184"/>
                  </a:moveTo>
                  <a:lnTo>
                    <a:pt x="4" y="142"/>
                  </a:lnTo>
                  <a:lnTo>
                    <a:pt x="10" y="97"/>
                  </a:lnTo>
                  <a:lnTo>
                    <a:pt x="33" y="104"/>
                  </a:lnTo>
                  <a:lnTo>
                    <a:pt x="21" y="24"/>
                  </a:lnTo>
                  <a:lnTo>
                    <a:pt x="89" y="0"/>
                  </a:lnTo>
                  <a:lnTo>
                    <a:pt x="127" y="16"/>
                  </a:lnTo>
                  <a:lnTo>
                    <a:pt x="150" y="42"/>
                  </a:lnTo>
                  <a:lnTo>
                    <a:pt x="229" y="51"/>
                  </a:lnTo>
                  <a:lnTo>
                    <a:pt x="209" y="249"/>
                  </a:lnTo>
                  <a:lnTo>
                    <a:pt x="35" y="278"/>
                  </a:lnTo>
                  <a:lnTo>
                    <a:pt x="38" y="216"/>
                  </a:lnTo>
                  <a:lnTo>
                    <a:pt x="0" y="18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06" name="Freeform 452">
              <a:extLst>
                <a:ext uri="{FF2B5EF4-FFF2-40B4-BE49-F238E27FC236}">
                  <a16:creationId xmlns:a16="http://schemas.microsoft.com/office/drawing/2014/main" id="{7C3102BF-5111-44E9-9066-084A04C7AC05}"/>
                </a:ext>
              </a:extLst>
            </p:cNvPr>
            <p:cNvSpPr>
              <a:spLocks/>
            </p:cNvSpPr>
            <p:nvPr/>
          </p:nvSpPr>
          <p:spPr bwMode="auto">
            <a:xfrm>
              <a:off x="2202056" y="2988503"/>
              <a:ext cx="115476" cy="136911"/>
            </a:xfrm>
            <a:custGeom>
              <a:avLst/>
              <a:gdLst>
                <a:gd name="T0" fmla="*/ 0 w 166"/>
                <a:gd name="T1" fmla="*/ 2 h 207"/>
                <a:gd name="T2" fmla="*/ 0 w 166"/>
                <a:gd name="T3" fmla="*/ 1 h 207"/>
                <a:gd name="T4" fmla="*/ 1 w 166"/>
                <a:gd name="T5" fmla="*/ 1 h 207"/>
                <a:gd name="T6" fmla="*/ 1 w 166"/>
                <a:gd name="T7" fmla="*/ 1 h 207"/>
                <a:gd name="T8" fmla="*/ 3 w 166"/>
                <a:gd name="T9" fmla="*/ 0 h 207"/>
                <a:gd name="T10" fmla="*/ 4 w 166"/>
                <a:gd name="T11" fmla="*/ 1 h 207"/>
                <a:gd name="T12" fmla="*/ 2 w 166"/>
                <a:gd name="T13" fmla="*/ 2 h 207"/>
                <a:gd name="T14" fmla="*/ 3 w 166"/>
                <a:gd name="T15" fmla="*/ 3 h 207"/>
                <a:gd name="T16" fmla="*/ 2 w 166"/>
                <a:gd name="T17" fmla="*/ 4 h 207"/>
                <a:gd name="T18" fmla="*/ 1 w 166"/>
                <a:gd name="T19" fmla="*/ 5 h 207"/>
                <a:gd name="T20" fmla="*/ 0 w 166"/>
                <a:gd name="T21" fmla="*/ 5 h 207"/>
                <a:gd name="T22" fmla="*/ 1 w 166"/>
                <a:gd name="T23" fmla="*/ 2 h 207"/>
                <a:gd name="T24" fmla="*/ 0 w 166"/>
                <a:gd name="T25" fmla="*/ 2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6"/>
                <a:gd name="T40" fmla="*/ 0 h 207"/>
                <a:gd name="T41" fmla="*/ 166 w 166"/>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6" h="207">
                  <a:moveTo>
                    <a:pt x="0" y="100"/>
                  </a:moveTo>
                  <a:lnTo>
                    <a:pt x="7" y="55"/>
                  </a:lnTo>
                  <a:lnTo>
                    <a:pt x="26" y="34"/>
                  </a:lnTo>
                  <a:lnTo>
                    <a:pt x="64" y="53"/>
                  </a:lnTo>
                  <a:lnTo>
                    <a:pt x="148" y="0"/>
                  </a:lnTo>
                  <a:lnTo>
                    <a:pt x="166" y="58"/>
                  </a:lnTo>
                  <a:lnTo>
                    <a:pt x="80" y="90"/>
                  </a:lnTo>
                  <a:lnTo>
                    <a:pt x="125" y="136"/>
                  </a:lnTo>
                  <a:lnTo>
                    <a:pt x="102" y="165"/>
                  </a:lnTo>
                  <a:lnTo>
                    <a:pt x="49" y="207"/>
                  </a:lnTo>
                  <a:lnTo>
                    <a:pt x="7" y="193"/>
                  </a:lnTo>
                  <a:lnTo>
                    <a:pt x="25" y="93"/>
                  </a:lnTo>
                  <a:lnTo>
                    <a:pt x="0" y="10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07" name="Freeform 453">
              <a:extLst>
                <a:ext uri="{FF2B5EF4-FFF2-40B4-BE49-F238E27FC236}">
                  <a16:creationId xmlns:a16="http://schemas.microsoft.com/office/drawing/2014/main" id="{1502DB80-5595-D85F-BE78-8EF5C69C1EC7}"/>
                </a:ext>
              </a:extLst>
            </p:cNvPr>
            <p:cNvSpPr>
              <a:spLocks/>
            </p:cNvSpPr>
            <p:nvPr/>
          </p:nvSpPr>
          <p:spPr bwMode="auto">
            <a:xfrm>
              <a:off x="2182401" y="3863337"/>
              <a:ext cx="211297" cy="269180"/>
            </a:xfrm>
            <a:custGeom>
              <a:avLst/>
              <a:gdLst>
                <a:gd name="T0" fmla="*/ 0 w 303"/>
                <a:gd name="T1" fmla="*/ 1 h 407"/>
                <a:gd name="T2" fmla="*/ 1 w 303"/>
                <a:gd name="T3" fmla="*/ 3 h 407"/>
                <a:gd name="T4" fmla="*/ 0 w 303"/>
                <a:gd name="T5" fmla="*/ 4 h 407"/>
                <a:gd name="T6" fmla="*/ 1 w 303"/>
                <a:gd name="T7" fmla="*/ 5 h 407"/>
                <a:gd name="T8" fmla="*/ 0 w 303"/>
                <a:gd name="T9" fmla="*/ 6 h 407"/>
                <a:gd name="T10" fmla="*/ 5 w 303"/>
                <a:gd name="T11" fmla="*/ 9 h 407"/>
                <a:gd name="T12" fmla="*/ 7 w 303"/>
                <a:gd name="T13" fmla="*/ 7 h 407"/>
                <a:gd name="T14" fmla="*/ 6 w 303"/>
                <a:gd name="T15" fmla="*/ 5 h 407"/>
                <a:gd name="T16" fmla="*/ 6 w 303"/>
                <a:gd name="T17" fmla="*/ 2 h 407"/>
                <a:gd name="T18" fmla="*/ 7 w 303"/>
                <a:gd name="T19" fmla="*/ 1 h 407"/>
                <a:gd name="T20" fmla="*/ 4 w 303"/>
                <a:gd name="T21" fmla="*/ 1 h 407"/>
                <a:gd name="T22" fmla="*/ 2 w 303"/>
                <a:gd name="T23" fmla="*/ 0 h 407"/>
                <a:gd name="T24" fmla="*/ 0 w 303"/>
                <a:gd name="T25" fmla="*/ 1 h 4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03"/>
                <a:gd name="T40" fmla="*/ 0 h 407"/>
                <a:gd name="T41" fmla="*/ 303 w 303"/>
                <a:gd name="T42" fmla="*/ 407 h 4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03" h="407">
                  <a:moveTo>
                    <a:pt x="0" y="25"/>
                  </a:moveTo>
                  <a:lnTo>
                    <a:pt x="39" y="112"/>
                  </a:lnTo>
                  <a:lnTo>
                    <a:pt x="0" y="190"/>
                  </a:lnTo>
                  <a:lnTo>
                    <a:pt x="31" y="213"/>
                  </a:lnTo>
                  <a:lnTo>
                    <a:pt x="14" y="242"/>
                  </a:lnTo>
                  <a:lnTo>
                    <a:pt x="206" y="407"/>
                  </a:lnTo>
                  <a:lnTo>
                    <a:pt x="291" y="276"/>
                  </a:lnTo>
                  <a:lnTo>
                    <a:pt x="271" y="239"/>
                  </a:lnTo>
                  <a:lnTo>
                    <a:pt x="271" y="77"/>
                  </a:lnTo>
                  <a:lnTo>
                    <a:pt x="303" y="28"/>
                  </a:lnTo>
                  <a:lnTo>
                    <a:pt x="192" y="48"/>
                  </a:lnTo>
                  <a:lnTo>
                    <a:pt x="72" y="0"/>
                  </a:lnTo>
                  <a:lnTo>
                    <a:pt x="0" y="2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08" name="Freeform 454">
              <a:extLst>
                <a:ext uri="{FF2B5EF4-FFF2-40B4-BE49-F238E27FC236}">
                  <a16:creationId xmlns:a16="http://schemas.microsoft.com/office/drawing/2014/main" id="{05815F57-17BF-89CC-B836-5102C594E4F2}"/>
                </a:ext>
              </a:extLst>
            </p:cNvPr>
            <p:cNvSpPr>
              <a:spLocks/>
            </p:cNvSpPr>
            <p:nvPr/>
          </p:nvSpPr>
          <p:spPr bwMode="auto">
            <a:xfrm>
              <a:off x="2516544" y="3097568"/>
              <a:ext cx="49138" cy="44089"/>
            </a:xfrm>
            <a:custGeom>
              <a:avLst/>
              <a:gdLst>
                <a:gd name="T0" fmla="*/ 0 w 70"/>
                <a:gd name="T1" fmla="*/ 1 h 67"/>
                <a:gd name="T2" fmla="*/ 1 w 70"/>
                <a:gd name="T3" fmla="*/ 0 h 67"/>
                <a:gd name="T4" fmla="*/ 2 w 70"/>
                <a:gd name="T5" fmla="*/ 1 h 67"/>
                <a:gd name="T6" fmla="*/ 0 w 70"/>
                <a:gd name="T7" fmla="*/ 1 h 67"/>
                <a:gd name="T8" fmla="*/ 0 60000 65536"/>
                <a:gd name="T9" fmla="*/ 0 60000 65536"/>
                <a:gd name="T10" fmla="*/ 0 60000 65536"/>
                <a:gd name="T11" fmla="*/ 0 60000 65536"/>
                <a:gd name="T12" fmla="*/ 0 w 70"/>
                <a:gd name="T13" fmla="*/ 0 h 67"/>
                <a:gd name="T14" fmla="*/ 70 w 70"/>
                <a:gd name="T15" fmla="*/ 67 h 67"/>
              </a:gdLst>
              <a:ahLst/>
              <a:cxnLst>
                <a:cxn ang="T8">
                  <a:pos x="T0" y="T1"/>
                </a:cxn>
                <a:cxn ang="T9">
                  <a:pos x="T2" y="T3"/>
                </a:cxn>
                <a:cxn ang="T10">
                  <a:pos x="T4" y="T5"/>
                </a:cxn>
                <a:cxn ang="T11">
                  <a:pos x="T6" y="T7"/>
                </a:cxn>
              </a:cxnLst>
              <a:rect l="T12" t="T13" r="T14" b="T15"/>
              <a:pathLst>
                <a:path w="70" h="67">
                  <a:moveTo>
                    <a:pt x="0" y="42"/>
                  </a:moveTo>
                  <a:lnTo>
                    <a:pt x="59" y="0"/>
                  </a:lnTo>
                  <a:lnTo>
                    <a:pt x="70" y="67"/>
                  </a:lnTo>
                  <a:lnTo>
                    <a:pt x="0" y="4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09" name="Freeform 455">
              <a:extLst>
                <a:ext uri="{FF2B5EF4-FFF2-40B4-BE49-F238E27FC236}">
                  <a16:creationId xmlns:a16="http://schemas.microsoft.com/office/drawing/2014/main" id="{4F08B6C4-ED27-1D40-D6A6-E7E3F126585B}"/>
                </a:ext>
              </a:extLst>
            </p:cNvPr>
            <p:cNvSpPr>
              <a:spLocks/>
            </p:cNvSpPr>
            <p:nvPr/>
          </p:nvSpPr>
          <p:spPr bwMode="auto">
            <a:xfrm>
              <a:off x="2209427" y="2944413"/>
              <a:ext cx="41768" cy="51051"/>
            </a:xfrm>
            <a:custGeom>
              <a:avLst/>
              <a:gdLst>
                <a:gd name="T0" fmla="*/ 0 w 61"/>
                <a:gd name="T1" fmla="*/ 2 h 76"/>
                <a:gd name="T2" fmla="*/ 1 w 61"/>
                <a:gd name="T3" fmla="*/ 2 h 76"/>
                <a:gd name="T4" fmla="*/ 1 w 61"/>
                <a:gd name="T5" fmla="*/ 1 h 76"/>
                <a:gd name="T6" fmla="*/ 1 w 61"/>
                <a:gd name="T7" fmla="*/ 0 h 76"/>
                <a:gd name="T8" fmla="*/ 0 w 61"/>
                <a:gd name="T9" fmla="*/ 2 h 76"/>
                <a:gd name="T10" fmla="*/ 0 60000 65536"/>
                <a:gd name="T11" fmla="*/ 0 60000 65536"/>
                <a:gd name="T12" fmla="*/ 0 60000 65536"/>
                <a:gd name="T13" fmla="*/ 0 60000 65536"/>
                <a:gd name="T14" fmla="*/ 0 60000 65536"/>
                <a:gd name="T15" fmla="*/ 0 w 61"/>
                <a:gd name="T16" fmla="*/ 0 h 76"/>
                <a:gd name="T17" fmla="*/ 61 w 61"/>
                <a:gd name="T18" fmla="*/ 76 h 76"/>
              </a:gdLst>
              <a:ahLst/>
              <a:cxnLst>
                <a:cxn ang="T10">
                  <a:pos x="T0" y="T1"/>
                </a:cxn>
                <a:cxn ang="T11">
                  <a:pos x="T2" y="T3"/>
                </a:cxn>
                <a:cxn ang="T12">
                  <a:pos x="T4" y="T5"/>
                </a:cxn>
                <a:cxn ang="T13">
                  <a:pos x="T6" y="T7"/>
                </a:cxn>
                <a:cxn ang="T14">
                  <a:pos x="T8" y="T9"/>
                </a:cxn>
              </a:cxnLst>
              <a:rect l="T15" t="T16" r="T17" b="T18"/>
              <a:pathLst>
                <a:path w="61" h="76">
                  <a:moveTo>
                    <a:pt x="0" y="76"/>
                  </a:moveTo>
                  <a:lnTo>
                    <a:pt x="23" y="73"/>
                  </a:lnTo>
                  <a:lnTo>
                    <a:pt x="61" y="21"/>
                  </a:lnTo>
                  <a:lnTo>
                    <a:pt x="40" y="0"/>
                  </a:lnTo>
                  <a:lnTo>
                    <a:pt x="0" y="7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10" name="Freeform 456">
              <a:extLst>
                <a:ext uri="{FF2B5EF4-FFF2-40B4-BE49-F238E27FC236}">
                  <a16:creationId xmlns:a16="http://schemas.microsoft.com/office/drawing/2014/main" id="{42A66276-6E56-A855-FAFC-FE65DBD4DA9C}"/>
                </a:ext>
              </a:extLst>
            </p:cNvPr>
            <p:cNvSpPr>
              <a:spLocks/>
            </p:cNvSpPr>
            <p:nvPr/>
          </p:nvSpPr>
          <p:spPr bwMode="auto">
            <a:xfrm>
              <a:off x="966215" y="3751953"/>
              <a:ext cx="105648" cy="116026"/>
            </a:xfrm>
            <a:custGeom>
              <a:avLst/>
              <a:gdLst>
                <a:gd name="T0" fmla="*/ 0 w 148"/>
                <a:gd name="T1" fmla="*/ 1 h 177"/>
                <a:gd name="T2" fmla="*/ 1 w 148"/>
                <a:gd name="T3" fmla="*/ 0 h 177"/>
                <a:gd name="T4" fmla="*/ 2 w 148"/>
                <a:gd name="T5" fmla="*/ 0 h 177"/>
                <a:gd name="T6" fmla="*/ 2 w 148"/>
                <a:gd name="T7" fmla="*/ 1 h 177"/>
                <a:gd name="T8" fmla="*/ 3 w 148"/>
                <a:gd name="T9" fmla="*/ 1 h 177"/>
                <a:gd name="T10" fmla="*/ 3 w 148"/>
                <a:gd name="T11" fmla="*/ 2 h 177"/>
                <a:gd name="T12" fmla="*/ 3 w 148"/>
                <a:gd name="T13" fmla="*/ 3 h 177"/>
                <a:gd name="T14" fmla="*/ 3 w 148"/>
                <a:gd name="T15" fmla="*/ 4 h 177"/>
                <a:gd name="T16" fmla="*/ 0 w 148"/>
                <a:gd name="T17" fmla="*/ 1 h 17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8"/>
                <a:gd name="T28" fmla="*/ 0 h 177"/>
                <a:gd name="T29" fmla="*/ 148 w 148"/>
                <a:gd name="T30" fmla="*/ 177 h 17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8" h="177">
                  <a:moveTo>
                    <a:pt x="0" y="67"/>
                  </a:moveTo>
                  <a:lnTo>
                    <a:pt x="49" y="0"/>
                  </a:lnTo>
                  <a:lnTo>
                    <a:pt x="70" y="3"/>
                  </a:lnTo>
                  <a:lnTo>
                    <a:pt x="73" y="48"/>
                  </a:lnTo>
                  <a:lnTo>
                    <a:pt x="114" y="41"/>
                  </a:lnTo>
                  <a:lnTo>
                    <a:pt x="110" y="83"/>
                  </a:lnTo>
                  <a:lnTo>
                    <a:pt x="148" y="115"/>
                  </a:lnTo>
                  <a:lnTo>
                    <a:pt x="145" y="177"/>
                  </a:lnTo>
                  <a:lnTo>
                    <a:pt x="0" y="6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11" name="Freeform 457">
              <a:extLst>
                <a:ext uri="{FF2B5EF4-FFF2-40B4-BE49-F238E27FC236}">
                  <a16:creationId xmlns:a16="http://schemas.microsoft.com/office/drawing/2014/main" id="{0C171345-0910-2887-C15F-B527C3827C99}"/>
                </a:ext>
              </a:extLst>
            </p:cNvPr>
            <p:cNvSpPr>
              <a:spLocks/>
            </p:cNvSpPr>
            <p:nvPr/>
          </p:nvSpPr>
          <p:spPr bwMode="auto">
            <a:xfrm>
              <a:off x="1521483" y="2995465"/>
              <a:ext cx="417680" cy="429296"/>
            </a:xfrm>
            <a:custGeom>
              <a:avLst/>
              <a:gdLst>
                <a:gd name="T0" fmla="*/ 0 w 597"/>
                <a:gd name="T1" fmla="*/ 8 h 646"/>
                <a:gd name="T2" fmla="*/ 0 w 597"/>
                <a:gd name="T3" fmla="*/ 3 h 646"/>
                <a:gd name="T4" fmla="*/ 2 w 597"/>
                <a:gd name="T5" fmla="*/ 0 h 646"/>
                <a:gd name="T6" fmla="*/ 5 w 597"/>
                <a:gd name="T7" fmla="*/ 1 h 646"/>
                <a:gd name="T8" fmla="*/ 6 w 597"/>
                <a:gd name="T9" fmla="*/ 2 h 646"/>
                <a:gd name="T10" fmla="*/ 8 w 597"/>
                <a:gd name="T11" fmla="*/ 3 h 646"/>
                <a:gd name="T12" fmla="*/ 9 w 597"/>
                <a:gd name="T13" fmla="*/ 3 h 646"/>
                <a:gd name="T14" fmla="*/ 9 w 597"/>
                <a:gd name="T15" fmla="*/ 1 h 646"/>
                <a:gd name="T16" fmla="*/ 10 w 597"/>
                <a:gd name="T17" fmla="*/ 0 h 646"/>
                <a:gd name="T18" fmla="*/ 14 w 597"/>
                <a:gd name="T19" fmla="*/ 2 h 646"/>
                <a:gd name="T20" fmla="*/ 13 w 597"/>
                <a:gd name="T21" fmla="*/ 3 h 646"/>
                <a:gd name="T22" fmla="*/ 14 w 597"/>
                <a:gd name="T23" fmla="*/ 12 h 646"/>
                <a:gd name="T24" fmla="*/ 14 w 597"/>
                <a:gd name="T25" fmla="*/ 15 h 646"/>
                <a:gd name="T26" fmla="*/ 13 w 597"/>
                <a:gd name="T27" fmla="*/ 15 h 646"/>
                <a:gd name="T28" fmla="*/ 13 w 597"/>
                <a:gd name="T29" fmla="*/ 15 h 646"/>
                <a:gd name="T30" fmla="*/ 6 w 597"/>
                <a:gd name="T31" fmla="*/ 11 h 646"/>
                <a:gd name="T32" fmla="*/ 5 w 597"/>
                <a:gd name="T33" fmla="*/ 11 h 646"/>
                <a:gd name="T34" fmla="*/ 2 w 597"/>
                <a:gd name="T35" fmla="*/ 11 h 646"/>
                <a:gd name="T36" fmla="*/ 0 w 597"/>
                <a:gd name="T37" fmla="*/ 8 h 64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597"/>
                <a:gd name="T58" fmla="*/ 0 h 646"/>
                <a:gd name="T59" fmla="*/ 597 w 597"/>
                <a:gd name="T60" fmla="*/ 646 h 64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597" h="646">
                  <a:moveTo>
                    <a:pt x="0" y="336"/>
                  </a:moveTo>
                  <a:lnTo>
                    <a:pt x="1" y="139"/>
                  </a:lnTo>
                  <a:lnTo>
                    <a:pt x="74" y="0"/>
                  </a:lnTo>
                  <a:lnTo>
                    <a:pt x="219" y="42"/>
                  </a:lnTo>
                  <a:lnTo>
                    <a:pt x="246" y="89"/>
                  </a:lnTo>
                  <a:lnTo>
                    <a:pt x="363" y="139"/>
                  </a:lnTo>
                  <a:lnTo>
                    <a:pt x="398" y="123"/>
                  </a:lnTo>
                  <a:lnTo>
                    <a:pt x="402" y="52"/>
                  </a:lnTo>
                  <a:lnTo>
                    <a:pt x="440" y="19"/>
                  </a:lnTo>
                  <a:lnTo>
                    <a:pt x="597" y="75"/>
                  </a:lnTo>
                  <a:lnTo>
                    <a:pt x="580" y="150"/>
                  </a:lnTo>
                  <a:lnTo>
                    <a:pt x="597" y="529"/>
                  </a:lnTo>
                  <a:lnTo>
                    <a:pt x="597" y="618"/>
                  </a:lnTo>
                  <a:lnTo>
                    <a:pt x="564" y="619"/>
                  </a:lnTo>
                  <a:lnTo>
                    <a:pt x="564" y="646"/>
                  </a:lnTo>
                  <a:lnTo>
                    <a:pt x="258" y="462"/>
                  </a:lnTo>
                  <a:lnTo>
                    <a:pt x="219" y="483"/>
                  </a:lnTo>
                  <a:lnTo>
                    <a:pt x="89" y="460"/>
                  </a:lnTo>
                  <a:lnTo>
                    <a:pt x="0" y="33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12" name="Freeform 458">
              <a:extLst>
                <a:ext uri="{FF2B5EF4-FFF2-40B4-BE49-F238E27FC236}">
                  <a16:creationId xmlns:a16="http://schemas.microsoft.com/office/drawing/2014/main" id="{860FD8D6-1BE9-1F7D-9F15-44ECDED6EC83}"/>
                </a:ext>
              </a:extLst>
            </p:cNvPr>
            <p:cNvSpPr>
              <a:spLocks/>
            </p:cNvSpPr>
            <p:nvPr/>
          </p:nvSpPr>
          <p:spPr bwMode="auto">
            <a:xfrm>
              <a:off x="2423181" y="4352967"/>
              <a:ext cx="189185" cy="406090"/>
            </a:xfrm>
            <a:custGeom>
              <a:avLst/>
              <a:gdLst>
                <a:gd name="T0" fmla="*/ 0 w 270"/>
                <a:gd name="T1" fmla="*/ 10 h 616"/>
                <a:gd name="T2" fmla="*/ 1 w 270"/>
                <a:gd name="T3" fmla="*/ 13 h 616"/>
                <a:gd name="T4" fmla="*/ 2 w 270"/>
                <a:gd name="T5" fmla="*/ 14 h 616"/>
                <a:gd name="T6" fmla="*/ 4 w 270"/>
                <a:gd name="T7" fmla="*/ 13 h 616"/>
                <a:gd name="T8" fmla="*/ 6 w 270"/>
                <a:gd name="T9" fmla="*/ 3 h 616"/>
                <a:gd name="T10" fmla="*/ 6 w 270"/>
                <a:gd name="T11" fmla="*/ 4 h 616"/>
                <a:gd name="T12" fmla="*/ 5 w 270"/>
                <a:gd name="T13" fmla="*/ 0 h 616"/>
                <a:gd name="T14" fmla="*/ 4 w 270"/>
                <a:gd name="T15" fmla="*/ 1 h 616"/>
                <a:gd name="T16" fmla="*/ 4 w 270"/>
                <a:gd name="T17" fmla="*/ 3 h 616"/>
                <a:gd name="T18" fmla="*/ 3 w 270"/>
                <a:gd name="T19" fmla="*/ 4 h 616"/>
                <a:gd name="T20" fmla="*/ 1 w 270"/>
                <a:gd name="T21" fmla="*/ 4 h 616"/>
                <a:gd name="T22" fmla="*/ 1 w 270"/>
                <a:gd name="T23" fmla="*/ 5 h 616"/>
                <a:gd name="T24" fmla="*/ 1 w 270"/>
                <a:gd name="T25" fmla="*/ 8 h 616"/>
                <a:gd name="T26" fmla="*/ 0 w 270"/>
                <a:gd name="T27" fmla="*/ 10 h 6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70"/>
                <a:gd name="T43" fmla="*/ 0 h 616"/>
                <a:gd name="T44" fmla="*/ 270 w 270"/>
                <a:gd name="T45" fmla="*/ 616 h 61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70" h="616">
                  <a:moveTo>
                    <a:pt x="0" y="441"/>
                  </a:moveTo>
                  <a:lnTo>
                    <a:pt x="26" y="567"/>
                  </a:lnTo>
                  <a:lnTo>
                    <a:pt x="76" y="616"/>
                  </a:lnTo>
                  <a:lnTo>
                    <a:pt x="161" y="567"/>
                  </a:lnTo>
                  <a:lnTo>
                    <a:pt x="254" y="144"/>
                  </a:lnTo>
                  <a:lnTo>
                    <a:pt x="270" y="161"/>
                  </a:lnTo>
                  <a:lnTo>
                    <a:pt x="232" y="0"/>
                  </a:lnTo>
                  <a:lnTo>
                    <a:pt x="182" y="68"/>
                  </a:lnTo>
                  <a:lnTo>
                    <a:pt x="182" y="115"/>
                  </a:lnTo>
                  <a:lnTo>
                    <a:pt x="122" y="165"/>
                  </a:lnTo>
                  <a:lnTo>
                    <a:pt x="47" y="186"/>
                  </a:lnTo>
                  <a:lnTo>
                    <a:pt x="29" y="240"/>
                  </a:lnTo>
                  <a:lnTo>
                    <a:pt x="47" y="348"/>
                  </a:lnTo>
                  <a:lnTo>
                    <a:pt x="0" y="44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13" name="Freeform 459">
              <a:extLst>
                <a:ext uri="{FF2B5EF4-FFF2-40B4-BE49-F238E27FC236}">
                  <a16:creationId xmlns:a16="http://schemas.microsoft.com/office/drawing/2014/main" id="{3AF7A15A-22EB-F427-AF70-222E7E0695FD}"/>
                </a:ext>
              </a:extLst>
            </p:cNvPr>
            <p:cNvSpPr>
              <a:spLocks/>
            </p:cNvSpPr>
            <p:nvPr/>
          </p:nvSpPr>
          <p:spPr bwMode="auto">
            <a:xfrm>
              <a:off x="2148004" y="4271749"/>
              <a:ext cx="88450" cy="229732"/>
            </a:xfrm>
            <a:custGeom>
              <a:avLst/>
              <a:gdLst>
                <a:gd name="T0" fmla="*/ 0 w 124"/>
                <a:gd name="T1" fmla="*/ 4 h 346"/>
                <a:gd name="T2" fmla="*/ 0 w 124"/>
                <a:gd name="T3" fmla="*/ 5 h 346"/>
                <a:gd name="T4" fmla="*/ 2 w 124"/>
                <a:gd name="T5" fmla="*/ 5 h 346"/>
                <a:gd name="T6" fmla="*/ 1 w 124"/>
                <a:gd name="T7" fmla="*/ 7 h 346"/>
                <a:gd name="T8" fmla="*/ 2 w 124"/>
                <a:gd name="T9" fmla="*/ 8 h 346"/>
                <a:gd name="T10" fmla="*/ 3 w 124"/>
                <a:gd name="T11" fmla="*/ 6 h 346"/>
                <a:gd name="T12" fmla="*/ 2 w 124"/>
                <a:gd name="T13" fmla="*/ 4 h 346"/>
                <a:gd name="T14" fmla="*/ 2 w 124"/>
                <a:gd name="T15" fmla="*/ 5 h 346"/>
                <a:gd name="T16" fmla="*/ 2 w 124"/>
                <a:gd name="T17" fmla="*/ 5 h 346"/>
                <a:gd name="T18" fmla="*/ 1 w 124"/>
                <a:gd name="T19" fmla="*/ 3 h 346"/>
                <a:gd name="T20" fmla="*/ 1 w 124"/>
                <a:gd name="T21" fmla="*/ 0 h 346"/>
                <a:gd name="T22" fmla="*/ 0 w 124"/>
                <a:gd name="T23" fmla="*/ 0 h 346"/>
                <a:gd name="T24" fmla="*/ 1 w 124"/>
                <a:gd name="T25" fmla="*/ 1 h 346"/>
                <a:gd name="T26" fmla="*/ 0 w 124"/>
                <a:gd name="T27" fmla="*/ 4 h 34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24"/>
                <a:gd name="T43" fmla="*/ 0 h 346"/>
                <a:gd name="T44" fmla="*/ 124 w 124"/>
                <a:gd name="T45" fmla="*/ 346 h 34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24" h="346">
                  <a:moveTo>
                    <a:pt x="0" y="189"/>
                  </a:moveTo>
                  <a:lnTo>
                    <a:pt x="16" y="209"/>
                  </a:lnTo>
                  <a:lnTo>
                    <a:pt x="64" y="228"/>
                  </a:lnTo>
                  <a:lnTo>
                    <a:pt x="61" y="292"/>
                  </a:lnTo>
                  <a:lnTo>
                    <a:pt x="100" y="346"/>
                  </a:lnTo>
                  <a:lnTo>
                    <a:pt x="124" y="248"/>
                  </a:lnTo>
                  <a:lnTo>
                    <a:pt x="84" y="182"/>
                  </a:lnTo>
                  <a:lnTo>
                    <a:pt x="95" y="219"/>
                  </a:lnTo>
                  <a:lnTo>
                    <a:pt x="72" y="217"/>
                  </a:lnTo>
                  <a:lnTo>
                    <a:pt x="47" y="128"/>
                  </a:lnTo>
                  <a:lnTo>
                    <a:pt x="46" y="9"/>
                  </a:lnTo>
                  <a:lnTo>
                    <a:pt x="10" y="0"/>
                  </a:lnTo>
                  <a:lnTo>
                    <a:pt x="38" y="58"/>
                  </a:lnTo>
                  <a:lnTo>
                    <a:pt x="0" y="18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14" name="Freeform 460">
              <a:extLst>
                <a:ext uri="{FF2B5EF4-FFF2-40B4-BE49-F238E27FC236}">
                  <a16:creationId xmlns:a16="http://schemas.microsoft.com/office/drawing/2014/main" id="{9884D136-25A4-977A-8278-71E59A05FD5A}"/>
                </a:ext>
              </a:extLst>
            </p:cNvPr>
            <p:cNvSpPr>
              <a:spLocks/>
            </p:cNvSpPr>
            <p:nvPr/>
          </p:nvSpPr>
          <p:spPr bwMode="auto">
            <a:xfrm>
              <a:off x="949017" y="3255363"/>
              <a:ext cx="434878" cy="443219"/>
            </a:xfrm>
            <a:custGeom>
              <a:avLst/>
              <a:gdLst>
                <a:gd name="T0" fmla="*/ 0 w 618"/>
                <a:gd name="T1" fmla="*/ 11 h 673"/>
                <a:gd name="T2" fmla="*/ 1 w 618"/>
                <a:gd name="T3" fmla="*/ 10 h 673"/>
                <a:gd name="T4" fmla="*/ 1 w 618"/>
                <a:gd name="T5" fmla="*/ 10 h 673"/>
                <a:gd name="T6" fmla="*/ 6 w 618"/>
                <a:gd name="T7" fmla="*/ 10 h 673"/>
                <a:gd name="T8" fmla="*/ 5 w 618"/>
                <a:gd name="T9" fmla="*/ 0 h 673"/>
                <a:gd name="T10" fmla="*/ 7 w 618"/>
                <a:gd name="T11" fmla="*/ 0 h 673"/>
                <a:gd name="T12" fmla="*/ 14 w 618"/>
                <a:gd name="T13" fmla="*/ 5 h 673"/>
                <a:gd name="T14" fmla="*/ 14 w 618"/>
                <a:gd name="T15" fmla="*/ 6 h 673"/>
                <a:gd name="T16" fmla="*/ 15 w 618"/>
                <a:gd name="T17" fmla="*/ 6 h 673"/>
                <a:gd name="T18" fmla="*/ 15 w 618"/>
                <a:gd name="T19" fmla="*/ 9 h 673"/>
                <a:gd name="T20" fmla="*/ 14 w 618"/>
                <a:gd name="T21" fmla="*/ 10 h 673"/>
                <a:gd name="T22" fmla="*/ 11 w 618"/>
                <a:gd name="T23" fmla="*/ 11 h 673"/>
                <a:gd name="T24" fmla="*/ 7 w 618"/>
                <a:gd name="T25" fmla="*/ 12 h 673"/>
                <a:gd name="T26" fmla="*/ 6 w 618"/>
                <a:gd name="T27" fmla="*/ 15 h 673"/>
                <a:gd name="T28" fmla="*/ 5 w 618"/>
                <a:gd name="T29" fmla="*/ 15 h 673"/>
                <a:gd name="T30" fmla="*/ 4 w 618"/>
                <a:gd name="T31" fmla="*/ 15 h 673"/>
                <a:gd name="T32" fmla="*/ 3 w 618"/>
                <a:gd name="T33" fmla="*/ 13 h 673"/>
                <a:gd name="T34" fmla="*/ 1 w 618"/>
                <a:gd name="T35" fmla="*/ 14 h 673"/>
                <a:gd name="T36" fmla="*/ 1 w 618"/>
                <a:gd name="T37" fmla="*/ 13 h 673"/>
                <a:gd name="T38" fmla="*/ 0 w 618"/>
                <a:gd name="T39" fmla="*/ 11 h 67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618"/>
                <a:gd name="T61" fmla="*/ 0 h 673"/>
                <a:gd name="T62" fmla="*/ 618 w 618"/>
                <a:gd name="T63" fmla="*/ 673 h 67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618" h="673">
                  <a:moveTo>
                    <a:pt x="0" y="468"/>
                  </a:moveTo>
                  <a:lnTo>
                    <a:pt x="26" y="418"/>
                  </a:lnTo>
                  <a:lnTo>
                    <a:pt x="56" y="450"/>
                  </a:lnTo>
                  <a:lnTo>
                    <a:pt x="248" y="435"/>
                  </a:lnTo>
                  <a:lnTo>
                    <a:pt x="208" y="0"/>
                  </a:lnTo>
                  <a:lnTo>
                    <a:pt x="279" y="0"/>
                  </a:lnTo>
                  <a:lnTo>
                    <a:pt x="583" y="236"/>
                  </a:lnTo>
                  <a:lnTo>
                    <a:pt x="585" y="275"/>
                  </a:lnTo>
                  <a:lnTo>
                    <a:pt x="617" y="271"/>
                  </a:lnTo>
                  <a:lnTo>
                    <a:pt x="618" y="409"/>
                  </a:lnTo>
                  <a:lnTo>
                    <a:pt x="591" y="439"/>
                  </a:lnTo>
                  <a:lnTo>
                    <a:pt x="467" y="458"/>
                  </a:lnTo>
                  <a:lnTo>
                    <a:pt x="310" y="537"/>
                  </a:lnTo>
                  <a:lnTo>
                    <a:pt x="261" y="665"/>
                  </a:lnTo>
                  <a:lnTo>
                    <a:pt x="223" y="649"/>
                  </a:lnTo>
                  <a:lnTo>
                    <a:pt x="155" y="673"/>
                  </a:lnTo>
                  <a:lnTo>
                    <a:pt x="117" y="566"/>
                  </a:lnTo>
                  <a:lnTo>
                    <a:pt x="53" y="592"/>
                  </a:lnTo>
                  <a:lnTo>
                    <a:pt x="26" y="569"/>
                  </a:lnTo>
                  <a:lnTo>
                    <a:pt x="0" y="46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15" name="Freeform 461">
              <a:extLst>
                <a:ext uri="{FF2B5EF4-FFF2-40B4-BE49-F238E27FC236}">
                  <a16:creationId xmlns:a16="http://schemas.microsoft.com/office/drawing/2014/main" id="{EE16C56A-9703-0EFF-67EA-8CAB887104F9}"/>
                </a:ext>
              </a:extLst>
            </p:cNvPr>
            <p:cNvSpPr>
              <a:spLocks/>
            </p:cNvSpPr>
            <p:nvPr/>
          </p:nvSpPr>
          <p:spPr bwMode="auto">
            <a:xfrm>
              <a:off x="818798" y="3183426"/>
              <a:ext cx="326773" cy="380564"/>
            </a:xfrm>
            <a:custGeom>
              <a:avLst/>
              <a:gdLst>
                <a:gd name="T0" fmla="*/ 0 w 467"/>
                <a:gd name="T1" fmla="*/ 7 h 575"/>
                <a:gd name="T2" fmla="*/ 1 w 467"/>
                <a:gd name="T3" fmla="*/ 7 h 575"/>
                <a:gd name="T4" fmla="*/ 1 w 467"/>
                <a:gd name="T5" fmla="*/ 9 h 575"/>
                <a:gd name="T6" fmla="*/ 0 w 467"/>
                <a:gd name="T7" fmla="*/ 12 h 575"/>
                <a:gd name="T8" fmla="*/ 2 w 467"/>
                <a:gd name="T9" fmla="*/ 11 h 575"/>
                <a:gd name="T10" fmla="*/ 4 w 467"/>
                <a:gd name="T11" fmla="*/ 13 h 575"/>
                <a:gd name="T12" fmla="*/ 5 w 467"/>
                <a:gd name="T13" fmla="*/ 12 h 575"/>
                <a:gd name="T14" fmla="*/ 6 w 467"/>
                <a:gd name="T15" fmla="*/ 13 h 575"/>
                <a:gd name="T16" fmla="*/ 10 w 467"/>
                <a:gd name="T17" fmla="*/ 13 h 575"/>
                <a:gd name="T18" fmla="*/ 9 w 467"/>
                <a:gd name="T19" fmla="*/ 3 h 575"/>
                <a:gd name="T20" fmla="*/ 11 w 467"/>
                <a:gd name="T21" fmla="*/ 3 h 575"/>
                <a:gd name="T22" fmla="*/ 7 w 467"/>
                <a:gd name="T23" fmla="*/ 0 h 575"/>
                <a:gd name="T24" fmla="*/ 7 w 467"/>
                <a:gd name="T25" fmla="*/ 1 h 575"/>
                <a:gd name="T26" fmla="*/ 5 w 467"/>
                <a:gd name="T27" fmla="*/ 1 h 575"/>
                <a:gd name="T28" fmla="*/ 5 w 467"/>
                <a:gd name="T29" fmla="*/ 4 h 575"/>
                <a:gd name="T30" fmla="*/ 3 w 467"/>
                <a:gd name="T31" fmla="*/ 5 h 575"/>
                <a:gd name="T32" fmla="*/ 4 w 467"/>
                <a:gd name="T33" fmla="*/ 6 h 575"/>
                <a:gd name="T34" fmla="*/ 0 w 467"/>
                <a:gd name="T35" fmla="*/ 7 h 57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467"/>
                <a:gd name="T55" fmla="*/ 0 h 575"/>
                <a:gd name="T56" fmla="*/ 467 w 467"/>
                <a:gd name="T57" fmla="*/ 575 h 57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467" h="575">
                  <a:moveTo>
                    <a:pt x="0" y="288"/>
                  </a:moveTo>
                  <a:lnTo>
                    <a:pt x="30" y="320"/>
                  </a:lnTo>
                  <a:lnTo>
                    <a:pt x="36" y="408"/>
                  </a:lnTo>
                  <a:lnTo>
                    <a:pt x="13" y="515"/>
                  </a:lnTo>
                  <a:lnTo>
                    <a:pt x="101" y="492"/>
                  </a:lnTo>
                  <a:lnTo>
                    <a:pt x="188" y="575"/>
                  </a:lnTo>
                  <a:lnTo>
                    <a:pt x="214" y="525"/>
                  </a:lnTo>
                  <a:lnTo>
                    <a:pt x="244" y="557"/>
                  </a:lnTo>
                  <a:lnTo>
                    <a:pt x="436" y="542"/>
                  </a:lnTo>
                  <a:lnTo>
                    <a:pt x="396" y="107"/>
                  </a:lnTo>
                  <a:lnTo>
                    <a:pt x="467" y="107"/>
                  </a:lnTo>
                  <a:lnTo>
                    <a:pt x="322" y="0"/>
                  </a:lnTo>
                  <a:lnTo>
                    <a:pt x="317" y="58"/>
                  </a:lnTo>
                  <a:lnTo>
                    <a:pt x="197" y="54"/>
                  </a:lnTo>
                  <a:lnTo>
                    <a:pt x="196" y="176"/>
                  </a:lnTo>
                  <a:lnTo>
                    <a:pt x="152" y="199"/>
                  </a:lnTo>
                  <a:lnTo>
                    <a:pt x="156" y="270"/>
                  </a:lnTo>
                  <a:lnTo>
                    <a:pt x="0" y="28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16" name="Freeform 462">
              <a:extLst>
                <a:ext uri="{FF2B5EF4-FFF2-40B4-BE49-F238E27FC236}">
                  <a16:creationId xmlns:a16="http://schemas.microsoft.com/office/drawing/2014/main" id="{2F388C66-7CD1-8F08-1141-642612AD4451}"/>
                </a:ext>
              </a:extLst>
            </p:cNvPr>
            <p:cNvSpPr>
              <a:spLocks/>
            </p:cNvSpPr>
            <p:nvPr/>
          </p:nvSpPr>
          <p:spPr bwMode="auto">
            <a:xfrm>
              <a:off x="926904" y="2914246"/>
              <a:ext cx="312032" cy="257578"/>
            </a:xfrm>
            <a:custGeom>
              <a:avLst/>
              <a:gdLst>
                <a:gd name="T0" fmla="*/ 0 w 447"/>
                <a:gd name="T1" fmla="*/ 9 h 392"/>
                <a:gd name="T2" fmla="*/ 3 w 447"/>
                <a:gd name="T3" fmla="*/ 7 h 392"/>
                <a:gd name="T4" fmla="*/ 3 w 447"/>
                <a:gd name="T5" fmla="*/ 3 h 392"/>
                <a:gd name="T6" fmla="*/ 6 w 447"/>
                <a:gd name="T7" fmla="*/ 2 h 392"/>
                <a:gd name="T8" fmla="*/ 6 w 447"/>
                <a:gd name="T9" fmla="*/ 0 h 392"/>
                <a:gd name="T10" fmla="*/ 9 w 447"/>
                <a:gd name="T11" fmla="*/ 1 h 392"/>
                <a:gd name="T12" fmla="*/ 10 w 447"/>
                <a:gd name="T13" fmla="*/ 4 h 392"/>
                <a:gd name="T14" fmla="*/ 9 w 447"/>
                <a:gd name="T15" fmla="*/ 4 h 392"/>
                <a:gd name="T16" fmla="*/ 8 w 447"/>
                <a:gd name="T17" fmla="*/ 4 h 392"/>
                <a:gd name="T18" fmla="*/ 8 w 447"/>
                <a:gd name="T19" fmla="*/ 5 h 392"/>
                <a:gd name="T20" fmla="*/ 4 w 447"/>
                <a:gd name="T21" fmla="*/ 7 h 392"/>
                <a:gd name="T22" fmla="*/ 4 w 447"/>
                <a:gd name="T23" fmla="*/ 9 h 392"/>
                <a:gd name="T24" fmla="*/ 0 w 447"/>
                <a:gd name="T25" fmla="*/ 9 h 39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47"/>
                <a:gd name="T40" fmla="*/ 0 h 392"/>
                <a:gd name="T41" fmla="*/ 447 w 447"/>
                <a:gd name="T42" fmla="*/ 392 h 39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47" h="392">
                  <a:moveTo>
                    <a:pt x="0" y="387"/>
                  </a:moveTo>
                  <a:lnTo>
                    <a:pt x="109" y="311"/>
                  </a:lnTo>
                  <a:lnTo>
                    <a:pt x="149" y="157"/>
                  </a:lnTo>
                  <a:lnTo>
                    <a:pt x="242" y="77"/>
                  </a:lnTo>
                  <a:lnTo>
                    <a:pt x="273" y="0"/>
                  </a:lnTo>
                  <a:lnTo>
                    <a:pt x="409" y="26"/>
                  </a:lnTo>
                  <a:lnTo>
                    <a:pt x="447" y="172"/>
                  </a:lnTo>
                  <a:lnTo>
                    <a:pt x="387" y="175"/>
                  </a:lnTo>
                  <a:lnTo>
                    <a:pt x="352" y="192"/>
                  </a:lnTo>
                  <a:lnTo>
                    <a:pt x="359" y="230"/>
                  </a:lnTo>
                  <a:lnTo>
                    <a:pt x="184" y="317"/>
                  </a:lnTo>
                  <a:lnTo>
                    <a:pt x="163" y="392"/>
                  </a:lnTo>
                  <a:lnTo>
                    <a:pt x="0" y="38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17" name="Freeform 463">
              <a:extLst>
                <a:ext uri="{FF2B5EF4-FFF2-40B4-BE49-F238E27FC236}">
                  <a16:creationId xmlns:a16="http://schemas.microsoft.com/office/drawing/2014/main" id="{656AE40D-F6EC-9911-CACA-158A59DB2F0B}"/>
                </a:ext>
              </a:extLst>
            </p:cNvPr>
            <p:cNvSpPr>
              <a:spLocks/>
            </p:cNvSpPr>
            <p:nvPr/>
          </p:nvSpPr>
          <p:spPr bwMode="auto">
            <a:xfrm>
              <a:off x="2076752" y="4301915"/>
              <a:ext cx="280090" cy="489630"/>
            </a:xfrm>
            <a:custGeom>
              <a:avLst/>
              <a:gdLst>
                <a:gd name="T0" fmla="*/ 0 w 398"/>
                <a:gd name="T1" fmla="*/ 5 h 739"/>
                <a:gd name="T2" fmla="*/ 0 w 398"/>
                <a:gd name="T3" fmla="*/ 5 h 739"/>
                <a:gd name="T4" fmla="*/ 2 w 398"/>
                <a:gd name="T5" fmla="*/ 6 h 739"/>
                <a:gd name="T6" fmla="*/ 3 w 398"/>
                <a:gd name="T7" fmla="*/ 7 h 739"/>
                <a:gd name="T8" fmla="*/ 3 w 398"/>
                <a:gd name="T9" fmla="*/ 10 h 739"/>
                <a:gd name="T10" fmla="*/ 1 w 398"/>
                <a:gd name="T11" fmla="*/ 13 h 739"/>
                <a:gd name="T12" fmla="*/ 2 w 398"/>
                <a:gd name="T13" fmla="*/ 16 h 739"/>
                <a:gd name="T14" fmla="*/ 2 w 398"/>
                <a:gd name="T15" fmla="*/ 17 h 739"/>
                <a:gd name="T16" fmla="*/ 3 w 398"/>
                <a:gd name="T17" fmla="*/ 17 h 739"/>
                <a:gd name="T18" fmla="*/ 3 w 398"/>
                <a:gd name="T19" fmla="*/ 16 h 739"/>
                <a:gd name="T20" fmla="*/ 5 w 398"/>
                <a:gd name="T21" fmla="*/ 15 h 739"/>
                <a:gd name="T22" fmla="*/ 4 w 398"/>
                <a:gd name="T23" fmla="*/ 10 h 739"/>
                <a:gd name="T24" fmla="*/ 9 w 398"/>
                <a:gd name="T25" fmla="*/ 5 h 739"/>
                <a:gd name="T26" fmla="*/ 9 w 398"/>
                <a:gd name="T27" fmla="*/ 0 h 739"/>
                <a:gd name="T28" fmla="*/ 8 w 398"/>
                <a:gd name="T29" fmla="*/ 1 h 739"/>
                <a:gd name="T30" fmla="*/ 4 w 398"/>
                <a:gd name="T31" fmla="*/ 1 h 739"/>
                <a:gd name="T32" fmla="*/ 4 w 398"/>
                <a:gd name="T33" fmla="*/ 3 h 739"/>
                <a:gd name="T34" fmla="*/ 5 w 398"/>
                <a:gd name="T35" fmla="*/ 5 h 739"/>
                <a:gd name="T36" fmla="*/ 5 w 398"/>
                <a:gd name="T37" fmla="*/ 7 h 739"/>
                <a:gd name="T38" fmla="*/ 4 w 398"/>
                <a:gd name="T39" fmla="*/ 6 h 739"/>
                <a:gd name="T40" fmla="*/ 4 w 398"/>
                <a:gd name="T41" fmla="*/ 4 h 739"/>
                <a:gd name="T42" fmla="*/ 3 w 398"/>
                <a:gd name="T43" fmla="*/ 4 h 739"/>
                <a:gd name="T44" fmla="*/ 0 w 398"/>
                <a:gd name="T45" fmla="*/ 5 h 739"/>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98"/>
                <a:gd name="T70" fmla="*/ 0 h 739"/>
                <a:gd name="T71" fmla="*/ 398 w 398"/>
                <a:gd name="T72" fmla="*/ 739 h 739"/>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98" h="739">
                  <a:moveTo>
                    <a:pt x="0" y="206"/>
                  </a:moveTo>
                  <a:lnTo>
                    <a:pt x="8" y="230"/>
                  </a:lnTo>
                  <a:lnTo>
                    <a:pt x="102" y="263"/>
                  </a:lnTo>
                  <a:lnTo>
                    <a:pt x="113" y="310"/>
                  </a:lnTo>
                  <a:lnTo>
                    <a:pt x="105" y="428"/>
                  </a:lnTo>
                  <a:lnTo>
                    <a:pt x="57" y="549"/>
                  </a:lnTo>
                  <a:lnTo>
                    <a:pt x="73" y="693"/>
                  </a:lnTo>
                  <a:lnTo>
                    <a:pt x="77" y="739"/>
                  </a:lnTo>
                  <a:lnTo>
                    <a:pt x="104" y="739"/>
                  </a:lnTo>
                  <a:lnTo>
                    <a:pt x="104" y="689"/>
                  </a:lnTo>
                  <a:lnTo>
                    <a:pt x="205" y="622"/>
                  </a:lnTo>
                  <a:lnTo>
                    <a:pt x="175" y="428"/>
                  </a:lnTo>
                  <a:lnTo>
                    <a:pt x="396" y="229"/>
                  </a:lnTo>
                  <a:lnTo>
                    <a:pt x="398" y="0"/>
                  </a:lnTo>
                  <a:lnTo>
                    <a:pt x="342" y="39"/>
                  </a:lnTo>
                  <a:lnTo>
                    <a:pt x="188" y="52"/>
                  </a:lnTo>
                  <a:lnTo>
                    <a:pt x="187" y="134"/>
                  </a:lnTo>
                  <a:lnTo>
                    <a:pt x="227" y="200"/>
                  </a:lnTo>
                  <a:lnTo>
                    <a:pt x="203" y="298"/>
                  </a:lnTo>
                  <a:lnTo>
                    <a:pt x="164" y="244"/>
                  </a:lnTo>
                  <a:lnTo>
                    <a:pt x="167" y="180"/>
                  </a:lnTo>
                  <a:lnTo>
                    <a:pt x="119" y="161"/>
                  </a:lnTo>
                  <a:lnTo>
                    <a:pt x="0" y="20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18" name="Freeform 464">
              <a:extLst>
                <a:ext uri="{FF2B5EF4-FFF2-40B4-BE49-F238E27FC236}">
                  <a16:creationId xmlns:a16="http://schemas.microsoft.com/office/drawing/2014/main" id="{05802250-376F-2238-4E48-DE11D858B8F9}"/>
                </a:ext>
              </a:extLst>
            </p:cNvPr>
            <p:cNvSpPr>
              <a:spLocks/>
            </p:cNvSpPr>
            <p:nvPr/>
          </p:nvSpPr>
          <p:spPr bwMode="auto">
            <a:xfrm>
              <a:off x="1278247" y="3301772"/>
              <a:ext cx="425050" cy="352718"/>
            </a:xfrm>
            <a:custGeom>
              <a:avLst/>
              <a:gdLst>
                <a:gd name="T0" fmla="*/ 0 w 607"/>
                <a:gd name="T1" fmla="*/ 9 h 535"/>
                <a:gd name="T2" fmla="*/ 0 w 607"/>
                <a:gd name="T3" fmla="*/ 10 h 535"/>
                <a:gd name="T4" fmla="*/ 2 w 607"/>
                <a:gd name="T5" fmla="*/ 12 h 535"/>
                <a:gd name="T6" fmla="*/ 2 w 607"/>
                <a:gd name="T7" fmla="*/ 12 h 535"/>
                <a:gd name="T8" fmla="*/ 3 w 607"/>
                <a:gd name="T9" fmla="*/ 12 h 535"/>
                <a:gd name="T10" fmla="*/ 4 w 607"/>
                <a:gd name="T11" fmla="*/ 10 h 535"/>
                <a:gd name="T12" fmla="*/ 8 w 607"/>
                <a:gd name="T13" fmla="*/ 11 h 535"/>
                <a:gd name="T14" fmla="*/ 11 w 607"/>
                <a:gd name="T15" fmla="*/ 10 h 535"/>
                <a:gd name="T16" fmla="*/ 12 w 607"/>
                <a:gd name="T17" fmla="*/ 10 h 535"/>
                <a:gd name="T18" fmla="*/ 13 w 607"/>
                <a:gd name="T19" fmla="*/ 7 h 535"/>
                <a:gd name="T20" fmla="*/ 14 w 607"/>
                <a:gd name="T21" fmla="*/ 3 h 535"/>
                <a:gd name="T22" fmla="*/ 13 w 607"/>
                <a:gd name="T23" fmla="*/ 2 h 535"/>
                <a:gd name="T24" fmla="*/ 13 w 607"/>
                <a:gd name="T25" fmla="*/ 1 h 535"/>
                <a:gd name="T26" fmla="*/ 10 w 607"/>
                <a:gd name="T27" fmla="*/ 0 h 535"/>
                <a:gd name="T28" fmla="*/ 5 w 607"/>
                <a:gd name="T29" fmla="*/ 4 h 535"/>
                <a:gd name="T30" fmla="*/ 3 w 607"/>
                <a:gd name="T31" fmla="*/ 5 h 535"/>
                <a:gd name="T32" fmla="*/ 3 w 607"/>
                <a:gd name="T33" fmla="*/ 8 h 535"/>
                <a:gd name="T34" fmla="*/ 3 w 607"/>
                <a:gd name="T35" fmla="*/ 9 h 535"/>
                <a:gd name="T36" fmla="*/ 0 w 607"/>
                <a:gd name="T37" fmla="*/ 9 h 53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607"/>
                <a:gd name="T58" fmla="*/ 0 h 535"/>
                <a:gd name="T59" fmla="*/ 607 w 607"/>
                <a:gd name="T60" fmla="*/ 535 h 53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607" h="535">
                  <a:moveTo>
                    <a:pt x="0" y="389"/>
                  </a:moveTo>
                  <a:lnTo>
                    <a:pt x="8" y="431"/>
                  </a:lnTo>
                  <a:lnTo>
                    <a:pt x="79" y="524"/>
                  </a:lnTo>
                  <a:lnTo>
                    <a:pt x="100" y="505"/>
                  </a:lnTo>
                  <a:lnTo>
                    <a:pt x="129" y="535"/>
                  </a:lnTo>
                  <a:lnTo>
                    <a:pt x="178" y="442"/>
                  </a:lnTo>
                  <a:lnTo>
                    <a:pt x="349" y="489"/>
                  </a:lnTo>
                  <a:lnTo>
                    <a:pt x="498" y="440"/>
                  </a:lnTo>
                  <a:lnTo>
                    <a:pt x="504" y="418"/>
                  </a:lnTo>
                  <a:lnTo>
                    <a:pt x="579" y="300"/>
                  </a:lnTo>
                  <a:lnTo>
                    <a:pt x="607" y="142"/>
                  </a:lnTo>
                  <a:lnTo>
                    <a:pt x="568" y="92"/>
                  </a:lnTo>
                  <a:lnTo>
                    <a:pt x="568" y="23"/>
                  </a:lnTo>
                  <a:lnTo>
                    <a:pt x="438" y="0"/>
                  </a:lnTo>
                  <a:lnTo>
                    <a:pt x="209" y="185"/>
                  </a:lnTo>
                  <a:lnTo>
                    <a:pt x="150" y="202"/>
                  </a:lnTo>
                  <a:lnTo>
                    <a:pt x="151" y="340"/>
                  </a:lnTo>
                  <a:lnTo>
                    <a:pt x="124" y="370"/>
                  </a:lnTo>
                  <a:lnTo>
                    <a:pt x="0" y="38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19" name="Freeform 465">
              <a:extLst>
                <a:ext uri="{FF2B5EF4-FFF2-40B4-BE49-F238E27FC236}">
                  <a16:creationId xmlns:a16="http://schemas.microsoft.com/office/drawing/2014/main" id="{2592E2CD-15F6-1FB6-603F-B71D260455C1}"/>
                </a:ext>
              </a:extLst>
            </p:cNvPr>
            <p:cNvSpPr>
              <a:spLocks/>
            </p:cNvSpPr>
            <p:nvPr/>
          </p:nvSpPr>
          <p:spPr bwMode="auto">
            <a:xfrm>
              <a:off x="1347041" y="3589516"/>
              <a:ext cx="312032" cy="285424"/>
            </a:xfrm>
            <a:custGeom>
              <a:avLst/>
              <a:gdLst>
                <a:gd name="T0" fmla="*/ 0 w 445"/>
                <a:gd name="T1" fmla="*/ 8 h 429"/>
                <a:gd name="T2" fmla="*/ 1 w 445"/>
                <a:gd name="T3" fmla="*/ 2 h 429"/>
                <a:gd name="T4" fmla="*/ 2 w 445"/>
                <a:gd name="T5" fmla="*/ 0 h 429"/>
                <a:gd name="T6" fmla="*/ 6 w 445"/>
                <a:gd name="T7" fmla="*/ 1 h 429"/>
                <a:gd name="T8" fmla="*/ 9 w 445"/>
                <a:gd name="T9" fmla="*/ 0 h 429"/>
                <a:gd name="T10" fmla="*/ 10 w 445"/>
                <a:gd name="T11" fmla="*/ 1 h 429"/>
                <a:gd name="T12" fmla="*/ 10 w 445"/>
                <a:gd name="T13" fmla="*/ 2 h 429"/>
                <a:gd name="T14" fmla="*/ 9 w 445"/>
                <a:gd name="T15" fmla="*/ 3 h 429"/>
                <a:gd name="T16" fmla="*/ 7 w 445"/>
                <a:gd name="T17" fmla="*/ 8 h 429"/>
                <a:gd name="T18" fmla="*/ 6 w 445"/>
                <a:gd name="T19" fmla="*/ 7 h 429"/>
                <a:gd name="T20" fmla="*/ 5 w 445"/>
                <a:gd name="T21" fmla="*/ 9 h 429"/>
                <a:gd name="T22" fmla="*/ 3 w 445"/>
                <a:gd name="T23" fmla="*/ 10 h 429"/>
                <a:gd name="T24" fmla="*/ 2 w 445"/>
                <a:gd name="T25" fmla="*/ 8 h 429"/>
                <a:gd name="T26" fmla="*/ 0 w 445"/>
                <a:gd name="T27" fmla="*/ 8 h 42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445"/>
                <a:gd name="T43" fmla="*/ 0 h 429"/>
                <a:gd name="T44" fmla="*/ 445 w 445"/>
                <a:gd name="T45" fmla="*/ 429 h 42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445" h="429">
                  <a:moveTo>
                    <a:pt x="0" y="335"/>
                  </a:moveTo>
                  <a:lnTo>
                    <a:pt x="29" y="95"/>
                  </a:lnTo>
                  <a:lnTo>
                    <a:pt x="78" y="2"/>
                  </a:lnTo>
                  <a:lnTo>
                    <a:pt x="249" y="49"/>
                  </a:lnTo>
                  <a:lnTo>
                    <a:pt x="398" y="0"/>
                  </a:lnTo>
                  <a:lnTo>
                    <a:pt x="428" y="57"/>
                  </a:lnTo>
                  <a:lnTo>
                    <a:pt x="445" y="95"/>
                  </a:lnTo>
                  <a:lnTo>
                    <a:pt x="406" y="130"/>
                  </a:lnTo>
                  <a:lnTo>
                    <a:pt x="323" y="324"/>
                  </a:lnTo>
                  <a:lnTo>
                    <a:pt x="252" y="312"/>
                  </a:lnTo>
                  <a:lnTo>
                    <a:pt x="214" y="404"/>
                  </a:lnTo>
                  <a:lnTo>
                    <a:pt x="128" y="429"/>
                  </a:lnTo>
                  <a:lnTo>
                    <a:pt x="78" y="347"/>
                  </a:lnTo>
                  <a:lnTo>
                    <a:pt x="0" y="33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20" name="Freeform 466">
              <a:extLst>
                <a:ext uri="{FF2B5EF4-FFF2-40B4-BE49-F238E27FC236}">
                  <a16:creationId xmlns:a16="http://schemas.microsoft.com/office/drawing/2014/main" id="{B7EF76A9-504E-C0D4-DDCF-B2DF3275153C}"/>
                </a:ext>
              </a:extLst>
            </p:cNvPr>
            <p:cNvSpPr>
              <a:spLocks/>
            </p:cNvSpPr>
            <p:nvPr/>
          </p:nvSpPr>
          <p:spPr bwMode="auto">
            <a:xfrm>
              <a:off x="823713" y="3624324"/>
              <a:ext cx="81079" cy="53372"/>
            </a:xfrm>
            <a:custGeom>
              <a:avLst/>
              <a:gdLst>
                <a:gd name="T0" fmla="*/ 0 w 117"/>
                <a:gd name="T1" fmla="*/ 0 h 79"/>
                <a:gd name="T2" fmla="*/ 1 w 117"/>
                <a:gd name="T3" fmla="*/ 1 h 79"/>
                <a:gd name="T4" fmla="*/ 2 w 117"/>
                <a:gd name="T5" fmla="*/ 1 h 79"/>
                <a:gd name="T6" fmla="*/ 1 w 117"/>
                <a:gd name="T7" fmla="*/ 1 h 79"/>
                <a:gd name="T8" fmla="*/ 1 w 117"/>
                <a:gd name="T9" fmla="*/ 2 h 79"/>
                <a:gd name="T10" fmla="*/ 3 w 117"/>
                <a:gd name="T11" fmla="*/ 1 h 79"/>
                <a:gd name="T12" fmla="*/ 3 w 117"/>
                <a:gd name="T13" fmla="*/ 0 h 79"/>
                <a:gd name="T14" fmla="*/ 0 w 117"/>
                <a:gd name="T15" fmla="*/ 0 h 79"/>
                <a:gd name="T16" fmla="*/ 0 60000 65536"/>
                <a:gd name="T17" fmla="*/ 0 60000 65536"/>
                <a:gd name="T18" fmla="*/ 0 60000 65536"/>
                <a:gd name="T19" fmla="*/ 0 60000 65536"/>
                <a:gd name="T20" fmla="*/ 0 60000 65536"/>
                <a:gd name="T21" fmla="*/ 0 60000 65536"/>
                <a:gd name="T22" fmla="*/ 0 60000 65536"/>
                <a:gd name="T23" fmla="*/ 0 60000 65536"/>
                <a:gd name="T24" fmla="*/ 0 w 117"/>
                <a:gd name="T25" fmla="*/ 0 h 79"/>
                <a:gd name="T26" fmla="*/ 117 w 117"/>
                <a:gd name="T27" fmla="*/ 79 h 7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17" h="79">
                  <a:moveTo>
                    <a:pt x="0" y="9"/>
                  </a:moveTo>
                  <a:lnTo>
                    <a:pt x="38" y="44"/>
                  </a:lnTo>
                  <a:lnTo>
                    <a:pt x="72" y="33"/>
                  </a:lnTo>
                  <a:lnTo>
                    <a:pt x="54" y="44"/>
                  </a:lnTo>
                  <a:lnTo>
                    <a:pt x="68" y="79"/>
                  </a:lnTo>
                  <a:lnTo>
                    <a:pt x="114" y="44"/>
                  </a:lnTo>
                  <a:lnTo>
                    <a:pt x="117" y="0"/>
                  </a:lnTo>
                  <a:lnTo>
                    <a:pt x="0" y="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21" name="Freeform 467">
              <a:extLst>
                <a:ext uri="{FF2B5EF4-FFF2-40B4-BE49-F238E27FC236}">
                  <a16:creationId xmlns:a16="http://schemas.microsoft.com/office/drawing/2014/main" id="{4669F69D-E7F2-0ED9-A8E0-D831BC4EED62}"/>
                </a:ext>
              </a:extLst>
            </p:cNvPr>
            <p:cNvSpPr>
              <a:spLocks/>
            </p:cNvSpPr>
            <p:nvPr/>
          </p:nvSpPr>
          <p:spPr bwMode="auto">
            <a:xfrm>
              <a:off x="2632020" y="3218234"/>
              <a:ext cx="14741" cy="51051"/>
            </a:xfrm>
            <a:custGeom>
              <a:avLst/>
              <a:gdLst>
                <a:gd name="T0" fmla="*/ 0 w 22"/>
                <a:gd name="T1" fmla="*/ 1 h 74"/>
                <a:gd name="T2" fmla="*/ 0 w 22"/>
                <a:gd name="T3" fmla="*/ 2 h 74"/>
                <a:gd name="T4" fmla="*/ 1 w 22"/>
                <a:gd name="T5" fmla="*/ 2 h 74"/>
                <a:gd name="T6" fmla="*/ 0 w 22"/>
                <a:gd name="T7" fmla="*/ 0 h 74"/>
                <a:gd name="T8" fmla="*/ 0 w 22"/>
                <a:gd name="T9" fmla="*/ 1 h 74"/>
                <a:gd name="T10" fmla="*/ 0 60000 65536"/>
                <a:gd name="T11" fmla="*/ 0 60000 65536"/>
                <a:gd name="T12" fmla="*/ 0 60000 65536"/>
                <a:gd name="T13" fmla="*/ 0 60000 65536"/>
                <a:gd name="T14" fmla="*/ 0 60000 65536"/>
                <a:gd name="T15" fmla="*/ 0 w 22"/>
                <a:gd name="T16" fmla="*/ 0 h 74"/>
                <a:gd name="T17" fmla="*/ 22 w 22"/>
                <a:gd name="T18" fmla="*/ 74 h 74"/>
              </a:gdLst>
              <a:ahLst/>
              <a:cxnLst>
                <a:cxn ang="T10">
                  <a:pos x="T0" y="T1"/>
                </a:cxn>
                <a:cxn ang="T11">
                  <a:pos x="T2" y="T3"/>
                </a:cxn>
                <a:cxn ang="T12">
                  <a:pos x="T4" y="T5"/>
                </a:cxn>
                <a:cxn ang="T13">
                  <a:pos x="T6" y="T7"/>
                </a:cxn>
                <a:cxn ang="T14">
                  <a:pos x="T8" y="T9"/>
                </a:cxn>
              </a:cxnLst>
              <a:rect l="T15" t="T16" r="T17" b="T18"/>
              <a:pathLst>
                <a:path w="22" h="74">
                  <a:moveTo>
                    <a:pt x="0" y="61"/>
                  </a:moveTo>
                  <a:lnTo>
                    <a:pt x="10" y="74"/>
                  </a:lnTo>
                  <a:lnTo>
                    <a:pt x="22" y="70"/>
                  </a:lnTo>
                  <a:lnTo>
                    <a:pt x="12" y="0"/>
                  </a:lnTo>
                  <a:lnTo>
                    <a:pt x="0" y="6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22" name="Freeform 468">
              <a:extLst>
                <a:ext uri="{FF2B5EF4-FFF2-40B4-BE49-F238E27FC236}">
                  <a16:creationId xmlns:a16="http://schemas.microsoft.com/office/drawing/2014/main" id="{2FAAB728-F545-7EAE-60B4-FE61D83E024B}"/>
                </a:ext>
              </a:extLst>
            </p:cNvPr>
            <p:cNvSpPr>
              <a:spLocks/>
            </p:cNvSpPr>
            <p:nvPr/>
          </p:nvSpPr>
          <p:spPr bwMode="auto">
            <a:xfrm>
              <a:off x="2049726" y="4025774"/>
              <a:ext cx="46682" cy="48731"/>
            </a:xfrm>
            <a:custGeom>
              <a:avLst/>
              <a:gdLst>
                <a:gd name="T0" fmla="*/ 0 w 66"/>
                <a:gd name="T1" fmla="*/ 2 h 72"/>
                <a:gd name="T2" fmla="*/ 1 w 66"/>
                <a:gd name="T3" fmla="*/ 0 h 72"/>
                <a:gd name="T4" fmla="*/ 1 w 66"/>
                <a:gd name="T5" fmla="*/ 0 h 72"/>
                <a:gd name="T6" fmla="*/ 1 w 66"/>
                <a:gd name="T7" fmla="*/ 1 h 72"/>
                <a:gd name="T8" fmla="*/ 0 w 66"/>
                <a:gd name="T9" fmla="*/ 2 h 72"/>
                <a:gd name="T10" fmla="*/ 0 60000 65536"/>
                <a:gd name="T11" fmla="*/ 0 60000 65536"/>
                <a:gd name="T12" fmla="*/ 0 60000 65536"/>
                <a:gd name="T13" fmla="*/ 0 60000 65536"/>
                <a:gd name="T14" fmla="*/ 0 60000 65536"/>
                <a:gd name="T15" fmla="*/ 0 w 66"/>
                <a:gd name="T16" fmla="*/ 0 h 72"/>
                <a:gd name="T17" fmla="*/ 66 w 66"/>
                <a:gd name="T18" fmla="*/ 72 h 72"/>
              </a:gdLst>
              <a:ahLst/>
              <a:cxnLst>
                <a:cxn ang="T10">
                  <a:pos x="T0" y="T1"/>
                </a:cxn>
                <a:cxn ang="T11">
                  <a:pos x="T2" y="T3"/>
                </a:cxn>
                <a:cxn ang="T12">
                  <a:pos x="T4" y="T5"/>
                </a:cxn>
                <a:cxn ang="T13">
                  <a:pos x="T6" y="T7"/>
                </a:cxn>
                <a:cxn ang="T14">
                  <a:pos x="T8" y="T9"/>
                </a:cxn>
              </a:cxnLst>
              <a:rect l="T15" t="T16" r="T17" b="T18"/>
              <a:pathLst>
                <a:path w="66" h="72">
                  <a:moveTo>
                    <a:pt x="0" y="72"/>
                  </a:moveTo>
                  <a:lnTo>
                    <a:pt x="29" y="12"/>
                  </a:lnTo>
                  <a:lnTo>
                    <a:pt x="56" y="0"/>
                  </a:lnTo>
                  <a:lnTo>
                    <a:pt x="66" y="57"/>
                  </a:lnTo>
                  <a:lnTo>
                    <a:pt x="0" y="7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23" name="Freeform 469">
              <a:extLst>
                <a:ext uri="{FF2B5EF4-FFF2-40B4-BE49-F238E27FC236}">
                  <a16:creationId xmlns:a16="http://schemas.microsoft.com/office/drawing/2014/main" id="{4CE1BAC6-0282-E774-237F-8BA1549B06D0}"/>
                </a:ext>
              </a:extLst>
            </p:cNvPr>
            <p:cNvSpPr>
              <a:spLocks/>
            </p:cNvSpPr>
            <p:nvPr/>
          </p:nvSpPr>
          <p:spPr bwMode="auto">
            <a:xfrm>
              <a:off x="804057" y="3508298"/>
              <a:ext cx="164614" cy="120666"/>
            </a:xfrm>
            <a:custGeom>
              <a:avLst/>
              <a:gdLst>
                <a:gd name="T0" fmla="*/ 0 w 233"/>
                <a:gd name="T1" fmla="*/ 2 h 184"/>
                <a:gd name="T2" fmla="*/ 1 w 233"/>
                <a:gd name="T3" fmla="*/ 3 h 184"/>
                <a:gd name="T4" fmla="*/ 3 w 233"/>
                <a:gd name="T5" fmla="*/ 3 h 184"/>
                <a:gd name="T6" fmla="*/ 1 w 233"/>
                <a:gd name="T7" fmla="*/ 4 h 184"/>
                <a:gd name="T8" fmla="*/ 1 w 233"/>
                <a:gd name="T9" fmla="*/ 4 h 184"/>
                <a:gd name="T10" fmla="*/ 3 w 233"/>
                <a:gd name="T11" fmla="*/ 4 h 184"/>
                <a:gd name="T12" fmla="*/ 5 w 233"/>
                <a:gd name="T13" fmla="*/ 4 h 184"/>
                <a:gd name="T14" fmla="*/ 5 w 233"/>
                <a:gd name="T15" fmla="*/ 2 h 184"/>
                <a:gd name="T16" fmla="*/ 3 w 233"/>
                <a:gd name="T17" fmla="*/ 0 h 184"/>
                <a:gd name="T18" fmla="*/ 1 w 233"/>
                <a:gd name="T19" fmla="*/ 1 h 184"/>
                <a:gd name="T20" fmla="*/ 0 w 233"/>
                <a:gd name="T21" fmla="*/ 2 h 18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3"/>
                <a:gd name="T34" fmla="*/ 0 h 184"/>
                <a:gd name="T35" fmla="*/ 233 w 233"/>
                <a:gd name="T36" fmla="*/ 184 h 18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3" h="184">
                  <a:moveTo>
                    <a:pt x="0" y="83"/>
                  </a:moveTo>
                  <a:lnTo>
                    <a:pt x="32" y="134"/>
                  </a:lnTo>
                  <a:lnTo>
                    <a:pt x="139" y="143"/>
                  </a:lnTo>
                  <a:lnTo>
                    <a:pt x="25" y="160"/>
                  </a:lnTo>
                  <a:lnTo>
                    <a:pt x="25" y="184"/>
                  </a:lnTo>
                  <a:lnTo>
                    <a:pt x="142" y="175"/>
                  </a:lnTo>
                  <a:lnTo>
                    <a:pt x="233" y="184"/>
                  </a:lnTo>
                  <a:lnTo>
                    <a:pt x="207" y="83"/>
                  </a:lnTo>
                  <a:lnTo>
                    <a:pt x="120" y="0"/>
                  </a:lnTo>
                  <a:lnTo>
                    <a:pt x="32" y="23"/>
                  </a:lnTo>
                  <a:lnTo>
                    <a:pt x="0" y="8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24" name="Freeform 470">
              <a:extLst>
                <a:ext uri="{FF2B5EF4-FFF2-40B4-BE49-F238E27FC236}">
                  <a16:creationId xmlns:a16="http://schemas.microsoft.com/office/drawing/2014/main" id="{5326119F-E4BA-649A-BE20-AACF75E1E4EE}"/>
                </a:ext>
              </a:extLst>
            </p:cNvPr>
            <p:cNvSpPr>
              <a:spLocks/>
            </p:cNvSpPr>
            <p:nvPr/>
          </p:nvSpPr>
          <p:spPr bwMode="auto">
            <a:xfrm>
              <a:off x="919533" y="3707862"/>
              <a:ext cx="83537" cy="85860"/>
            </a:xfrm>
            <a:custGeom>
              <a:avLst/>
              <a:gdLst>
                <a:gd name="T0" fmla="*/ 0 w 116"/>
                <a:gd name="T1" fmla="*/ 1 h 133"/>
                <a:gd name="T2" fmla="*/ 0 w 116"/>
                <a:gd name="T3" fmla="*/ 2 h 133"/>
                <a:gd name="T4" fmla="*/ 2 w 116"/>
                <a:gd name="T5" fmla="*/ 3 h 133"/>
                <a:gd name="T6" fmla="*/ 3 w 116"/>
                <a:gd name="T7" fmla="*/ 1 h 133"/>
                <a:gd name="T8" fmla="*/ 2 w 116"/>
                <a:gd name="T9" fmla="*/ 0 h 133"/>
                <a:gd name="T10" fmla="*/ 0 w 116"/>
                <a:gd name="T11" fmla="*/ 1 h 133"/>
                <a:gd name="T12" fmla="*/ 0 60000 65536"/>
                <a:gd name="T13" fmla="*/ 0 60000 65536"/>
                <a:gd name="T14" fmla="*/ 0 60000 65536"/>
                <a:gd name="T15" fmla="*/ 0 60000 65536"/>
                <a:gd name="T16" fmla="*/ 0 60000 65536"/>
                <a:gd name="T17" fmla="*/ 0 60000 65536"/>
                <a:gd name="T18" fmla="*/ 0 w 116"/>
                <a:gd name="T19" fmla="*/ 0 h 133"/>
                <a:gd name="T20" fmla="*/ 116 w 116"/>
                <a:gd name="T21" fmla="*/ 133 h 133"/>
              </a:gdLst>
              <a:ahLst/>
              <a:cxnLst>
                <a:cxn ang="T12">
                  <a:pos x="T0" y="T1"/>
                </a:cxn>
                <a:cxn ang="T13">
                  <a:pos x="T2" y="T3"/>
                </a:cxn>
                <a:cxn ang="T14">
                  <a:pos x="T4" y="T5"/>
                </a:cxn>
                <a:cxn ang="T15">
                  <a:pos x="T6" y="T7"/>
                </a:cxn>
                <a:cxn ang="T16">
                  <a:pos x="T8" y="T9"/>
                </a:cxn>
                <a:cxn ang="T17">
                  <a:pos x="T10" y="T11"/>
                </a:cxn>
              </a:cxnLst>
              <a:rect l="T18" t="T19" r="T20" b="T21"/>
              <a:pathLst>
                <a:path w="116" h="133">
                  <a:moveTo>
                    <a:pt x="0" y="37"/>
                  </a:moveTo>
                  <a:lnTo>
                    <a:pt x="11" y="89"/>
                  </a:lnTo>
                  <a:lnTo>
                    <a:pt x="67" y="133"/>
                  </a:lnTo>
                  <a:lnTo>
                    <a:pt x="116" y="66"/>
                  </a:lnTo>
                  <a:lnTo>
                    <a:pt x="76" y="0"/>
                  </a:lnTo>
                  <a:lnTo>
                    <a:pt x="0" y="3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25" name="Freeform 471">
              <a:extLst>
                <a:ext uri="{FF2B5EF4-FFF2-40B4-BE49-F238E27FC236}">
                  <a16:creationId xmlns:a16="http://schemas.microsoft.com/office/drawing/2014/main" id="{2718E545-2A8B-EF35-0895-1648436A884C}"/>
                </a:ext>
              </a:extLst>
            </p:cNvPr>
            <p:cNvSpPr>
              <a:spLocks/>
            </p:cNvSpPr>
            <p:nvPr/>
          </p:nvSpPr>
          <p:spPr bwMode="auto">
            <a:xfrm>
              <a:off x="2371584" y="3647530"/>
              <a:ext cx="272720" cy="399129"/>
            </a:xfrm>
            <a:custGeom>
              <a:avLst/>
              <a:gdLst>
                <a:gd name="T0" fmla="*/ 0 w 390"/>
                <a:gd name="T1" fmla="*/ 13 h 602"/>
                <a:gd name="T2" fmla="*/ 0 w 390"/>
                <a:gd name="T3" fmla="*/ 9 h 602"/>
                <a:gd name="T4" fmla="*/ 1 w 390"/>
                <a:gd name="T5" fmla="*/ 8 h 602"/>
                <a:gd name="T6" fmla="*/ 3 w 390"/>
                <a:gd name="T7" fmla="*/ 7 h 602"/>
                <a:gd name="T8" fmla="*/ 6 w 390"/>
                <a:gd name="T9" fmla="*/ 4 h 602"/>
                <a:gd name="T10" fmla="*/ 3 w 390"/>
                <a:gd name="T11" fmla="*/ 3 h 602"/>
                <a:gd name="T12" fmla="*/ 2 w 390"/>
                <a:gd name="T13" fmla="*/ 1 h 602"/>
                <a:gd name="T14" fmla="*/ 2 w 390"/>
                <a:gd name="T15" fmla="*/ 1 h 602"/>
                <a:gd name="T16" fmla="*/ 3 w 390"/>
                <a:gd name="T17" fmla="*/ 2 h 602"/>
                <a:gd name="T18" fmla="*/ 9 w 390"/>
                <a:gd name="T19" fmla="*/ 0 h 602"/>
                <a:gd name="T20" fmla="*/ 9 w 390"/>
                <a:gd name="T21" fmla="*/ 2 h 602"/>
                <a:gd name="T22" fmla="*/ 6 w 390"/>
                <a:gd name="T23" fmla="*/ 8 h 602"/>
                <a:gd name="T24" fmla="*/ 1 w 390"/>
                <a:gd name="T25" fmla="*/ 14 h 602"/>
                <a:gd name="T26" fmla="*/ 0 w 390"/>
                <a:gd name="T27" fmla="*/ 13 h 60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90"/>
                <a:gd name="T43" fmla="*/ 0 h 602"/>
                <a:gd name="T44" fmla="*/ 390 w 390"/>
                <a:gd name="T45" fmla="*/ 602 h 60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90" h="602">
                  <a:moveTo>
                    <a:pt x="0" y="565"/>
                  </a:moveTo>
                  <a:lnTo>
                    <a:pt x="0" y="403"/>
                  </a:lnTo>
                  <a:lnTo>
                    <a:pt x="32" y="354"/>
                  </a:lnTo>
                  <a:lnTo>
                    <a:pt x="151" y="305"/>
                  </a:lnTo>
                  <a:lnTo>
                    <a:pt x="268" y="173"/>
                  </a:lnTo>
                  <a:lnTo>
                    <a:pt x="115" y="128"/>
                  </a:lnTo>
                  <a:lnTo>
                    <a:pt x="71" y="48"/>
                  </a:lnTo>
                  <a:lnTo>
                    <a:pt x="84" y="23"/>
                  </a:lnTo>
                  <a:lnTo>
                    <a:pt x="145" y="70"/>
                  </a:lnTo>
                  <a:lnTo>
                    <a:pt x="373" y="0"/>
                  </a:lnTo>
                  <a:lnTo>
                    <a:pt x="390" y="70"/>
                  </a:lnTo>
                  <a:lnTo>
                    <a:pt x="255" y="351"/>
                  </a:lnTo>
                  <a:lnTo>
                    <a:pt x="20" y="602"/>
                  </a:lnTo>
                  <a:lnTo>
                    <a:pt x="0" y="56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26" name="Freeform 472">
              <a:extLst>
                <a:ext uri="{FF2B5EF4-FFF2-40B4-BE49-F238E27FC236}">
                  <a16:creationId xmlns:a16="http://schemas.microsoft.com/office/drawing/2014/main" id="{19508866-8366-741F-1782-BAF654F75996}"/>
                </a:ext>
              </a:extLst>
            </p:cNvPr>
            <p:cNvSpPr>
              <a:spLocks/>
            </p:cNvSpPr>
            <p:nvPr/>
          </p:nvSpPr>
          <p:spPr bwMode="auto">
            <a:xfrm>
              <a:off x="1944078" y="4455070"/>
              <a:ext cx="211297" cy="211167"/>
            </a:xfrm>
            <a:custGeom>
              <a:avLst/>
              <a:gdLst>
                <a:gd name="T0" fmla="*/ 0 w 301"/>
                <a:gd name="T1" fmla="*/ 2 h 319"/>
                <a:gd name="T2" fmla="*/ 1 w 301"/>
                <a:gd name="T3" fmla="*/ 2 h 319"/>
                <a:gd name="T4" fmla="*/ 3 w 301"/>
                <a:gd name="T5" fmla="*/ 1 h 319"/>
                <a:gd name="T6" fmla="*/ 3 w 301"/>
                <a:gd name="T7" fmla="*/ 0 h 319"/>
                <a:gd name="T8" fmla="*/ 5 w 301"/>
                <a:gd name="T9" fmla="*/ 0 h 319"/>
                <a:gd name="T10" fmla="*/ 7 w 301"/>
                <a:gd name="T11" fmla="*/ 1 h 319"/>
                <a:gd name="T12" fmla="*/ 7 w 301"/>
                <a:gd name="T13" fmla="*/ 2 h 319"/>
                <a:gd name="T14" fmla="*/ 7 w 301"/>
                <a:gd name="T15" fmla="*/ 5 h 319"/>
                <a:gd name="T16" fmla="*/ 6 w 301"/>
                <a:gd name="T17" fmla="*/ 7 h 319"/>
                <a:gd name="T18" fmla="*/ 4 w 301"/>
                <a:gd name="T19" fmla="*/ 7 h 319"/>
                <a:gd name="T20" fmla="*/ 3 w 301"/>
                <a:gd name="T21" fmla="*/ 6 h 319"/>
                <a:gd name="T22" fmla="*/ 0 w 301"/>
                <a:gd name="T23" fmla="*/ 2 h 31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01"/>
                <a:gd name="T37" fmla="*/ 0 h 319"/>
                <a:gd name="T38" fmla="*/ 301 w 301"/>
                <a:gd name="T39" fmla="*/ 319 h 31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1" h="319">
                  <a:moveTo>
                    <a:pt x="0" y="99"/>
                  </a:moveTo>
                  <a:lnTo>
                    <a:pt x="66" y="100"/>
                  </a:lnTo>
                  <a:lnTo>
                    <a:pt x="133" y="41"/>
                  </a:lnTo>
                  <a:lnTo>
                    <a:pt x="135" y="14"/>
                  </a:lnTo>
                  <a:lnTo>
                    <a:pt x="196" y="0"/>
                  </a:lnTo>
                  <a:lnTo>
                    <a:pt x="290" y="33"/>
                  </a:lnTo>
                  <a:lnTo>
                    <a:pt x="301" y="80"/>
                  </a:lnTo>
                  <a:lnTo>
                    <a:pt x="293" y="198"/>
                  </a:lnTo>
                  <a:lnTo>
                    <a:pt x="245" y="319"/>
                  </a:lnTo>
                  <a:lnTo>
                    <a:pt x="157" y="296"/>
                  </a:lnTo>
                  <a:lnTo>
                    <a:pt x="105" y="268"/>
                  </a:lnTo>
                  <a:lnTo>
                    <a:pt x="0" y="9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27" name="Freeform 473">
              <a:extLst>
                <a:ext uri="{FF2B5EF4-FFF2-40B4-BE49-F238E27FC236}">
                  <a16:creationId xmlns:a16="http://schemas.microsoft.com/office/drawing/2014/main" id="{002CCB7E-05C5-D9B7-CF02-CABB7CBD0629}"/>
                </a:ext>
              </a:extLst>
            </p:cNvPr>
            <p:cNvSpPr>
              <a:spLocks/>
            </p:cNvSpPr>
            <p:nvPr/>
          </p:nvSpPr>
          <p:spPr bwMode="auto">
            <a:xfrm>
              <a:off x="1580451" y="4492198"/>
              <a:ext cx="363627" cy="373604"/>
            </a:xfrm>
            <a:custGeom>
              <a:avLst/>
              <a:gdLst>
                <a:gd name="T0" fmla="*/ 0 w 520"/>
                <a:gd name="T1" fmla="*/ 0 h 565"/>
                <a:gd name="T2" fmla="*/ 1 w 520"/>
                <a:gd name="T3" fmla="*/ 0 h 565"/>
                <a:gd name="T4" fmla="*/ 9 w 520"/>
                <a:gd name="T5" fmla="*/ 1 h 565"/>
                <a:gd name="T6" fmla="*/ 10 w 520"/>
                <a:gd name="T7" fmla="*/ 1 h 565"/>
                <a:gd name="T8" fmla="*/ 12 w 520"/>
                <a:gd name="T9" fmla="*/ 1 h 565"/>
                <a:gd name="T10" fmla="*/ 11 w 520"/>
                <a:gd name="T11" fmla="*/ 2 h 565"/>
                <a:gd name="T12" fmla="*/ 10 w 520"/>
                <a:gd name="T13" fmla="*/ 1 h 565"/>
                <a:gd name="T14" fmla="*/ 8 w 520"/>
                <a:gd name="T15" fmla="*/ 2 h 565"/>
                <a:gd name="T16" fmla="*/ 8 w 520"/>
                <a:gd name="T17" fmla="*/ 5 h 565"/>
                <a:gd name="T18" fmla="*/ 7 w 520"/>
                <a:gd name="T19" fmla="*/ 5 h 565"/>
                <a:gd name="T20" fmla="*/ 7 w 520"/>
                <a:gd name="T21" fmla="*/ 8 h 565"/>
                <a:gd name="T22" fmla="*/ 7 w 520"/>
                <a:gd name="T23" fmla="*/ 13 h 565"/>
                <a:gd name="T24" fmla="*/ 7 w 520"/>
                <a:gd name="T25" fmla="*/ 13 h 565"/>
                <a:gd name="T26" fmla="*/ 5 w 520"/>
                <a:gd name="T27" fmla="*/ 13 h 565"/>
                <a:gd name="T28" fmla="*/ 5 w 520"/>
                <a:gd name="T29" fmla="*/ 12 h 565"/>
                <a:gd name="T30" fmla="*/ 4 w 520"/>
                <a:gd name="T31" fmla="*/ 13 h 565"/>
                <a:gd name="T32" fmla="*/ 3 w 520"/>
                <a:gd name="T33" fmla="*/ 11 h 565"/>
                <a:gd name="T34" fmla="*/ 3 w 520"/>
                <a:gd name="T35" fmla="*/ 7 h 565"/>
                <a:gd name="T36" fmla="*/ 3 w 520"/>
                <a:gd name="T37" fmla="*/ 6 h 565"/>
                <a:gd name="T38" fmla="*/ 0 w 520"/>
                <a:gd name="T39" fmla="*/ 0 h 565"/>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520"/>
                <a:gd name="T61" fmla="*/ 0 h 565"/>
                <a:gd name="T62" fmla="*/ 520 w 520"/>
                <a:gd name="T63" fmla="*/ 565 h 565"/>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520" h="565">
                  <a:moveTo>
                    <a:pt x="0" y="19"/>
                  </a:moveTo>
                  <a:lnTo>
                    <a:pt x="63" y="0"/>
                  </a:lnTo>
                  <a:lnTo>
                    <a:pt x="376" y="54"/>
                  </a:lnTo>
                  <a:lnTo>
                    <a:pt x="446" y="28"/>
                  </a:lnTo>
                  <a:lnTo>
                    <a:pt x="520" y="42"/>
                  </a:lnTo>
                  <a:lnTo>
                    <a:pt x="457" y="81"/>
                  </a:lnTo>
                  <a:lnTo>
                    <a:pt x="434" y="54"/>
                  </a:lnTo>
                  <a:lnTo>
                    <a:pt x="359" y="72"/>
                  </a:lnTo>
                  <a:lnTo>
                    <a:pt x="359" y="230"/>
                  </a:lnTo>
                  <a:lnTo>
                    <a:pt x="319" y="233"/>
                  </a:lnTo>
                  <a:lnTo>
                    <a:pt x="319" y="356"/>
                  </a:lnTo>
                  <a:lnTo>
                    <a:pt x="319" y="537"/>
                  </a:lnTo>
                  <a:lnTo>
                    <a:pt x="286" y="565"/>
                  </a:lnTo>
                  <a:lnTo>
                    <a:pt x="236" y="565"/>
                  </a:lnTo>
                  <a:lnTo>
                    <a:pt x="210" y="525"/>
                  </a:lnTo>
                  <a:lnTo>
                    <a:pt x="188" y="547"/>
                  </a:lnTo>
                  <a:lnTo>
                    <a:pt x="137" y="486"/>
                  </a:lnTo>
                  <a:lnTo>
                    <a:pt x="113" y="288"/>
                  </a:lnTo>
                  <a:lnTo>
                    <a:pt x="113" y="264"/>
                  </a:lnTo>
                  <a:lnTo>
                    <a:pt x="0" y="1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28" name="Freeform 474">
              <a:extLst>
                <a:ext uri="{FF2B5EF4-FFF2-40B4-BE49-F238E27FC236}">
                  <a16:creationId xmlns:a16="http://schemas.microsoft.com/office/drawing/2014/main" id="{8F95A693-2760-62D6-6729-A74565118438}"/>
                </a:ext>
              </a:extLst>
            </p:cNvPr>
            <p:cNvSpPr>
              <a:spLocks/>
            </p:cNvSpPr>
            <p:nvPr/>
          </p:nvSpPr>
          <p:spPr bwMode="auto">
            <a:xfrm>
              <a:off x="818798" y="3169503"/>
              <a:ext cx="226039" cy="204206"/>
            </a:xfrm>
            <a:custGeom>
              <a:avLst/>
              <a:gdLst>
                <a:gd name="T0" fmla="*/ 0 w 322"/>
                <a:gd name="T1" fmla="*/ 7 h 310"/>
                <a:gd name="T2" fmla="*/ 4 w 322"/>
                <a:gd name="T3" fmla="*/ 0 h 310"/>
                <a:gd name="T4" fmla="*/ 7 w 322"/>
                <a:gd name="T5" fmla="*/ 0 h 310"/>
                <a:gd name="T6" fmla="*/ 7 w 322"/>
                <a:gd name="T7" fmla="*/ 1 h 310"/>
                <a:gd name="T8" fmla="*/ 7 w 322"/>
                <a:gd name="T9" fmla="*/ 2 h 310"/>
                <a:gd name="T10" fmla="*/ 5 w 322"/>
                <a:gd name="T11" fmla="*/ 2 h 310"/>
                <a:gd name="T12" fmla="*/ 5 w 322"/>
                <a:gd name="T13" fmla="*/ 5 h 310"/>
                <a:gd name="T14" fmla="*/ 3 w 322"/>
                <a:gd name="T15" fmla="*/ 5 h 310"/>
                <a:gd name="T16" fmla="*/ 4 w 322"/>
                <a:gd name="T17" fmla="*/ 7 h 310"/>
                <a:gd name="T18" fmla="*/ 0 w 322"/>
                <a:gd name="T19" fmla="*/ 7 h 31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22"/>
                <a:gd name="T31" fmla="*/ 0 h 310"/>
                <a:gd name="T32" fmla="*/ 322 w 322"/>
                <a:gd name="T33" fmla="*/ 310 h 31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22" h="310">
                  <a:moveTo>
                    <a:pt x="0" y="310"/>
                  </a:moveTo>
                  <a:lnTo>
                    <a:pt x="154" y="0"/>
                  </a:lnTo>
                  <a:lnTo>
                    <a:pt x="317" y="5"/>
                  </a:lnTo>
                  <a:lnTo>
                    <a:pt x="322" y="22"/>
                  </a:lnTo>
                  <a:lnTo>
                    <a:pt x="317" y="80"/>
                  </a:lnTo>
                  <a:lnTo>
                    <a:pt x="197" y="76"/>
                  </a:lnTo>
                  <a:lnTo>
                    <a:pt x="196" y="198"/>
                  </a:lnTo>
                  <a:lnTo>
                    <a:pt x="152" y="221"/>
                  </a:lnTo>
                  <a:lnTo>
                    <a:pt x="156" y="292"/>
                  </a:lnTo>
                  <a:lnTo>
                    <a:pt x="0" y="31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29" name="Freeform 475">
              <a:extLst>
                <a:ext uri="{FF2B5EF4-FFF2-40B4-BE49-F238E27FC236}">
                  <a16:creationId xmlns:a16="http://schemas.microsoft.com/office/drawing/2014/main" id="{E0398552-8787-5366-D4F3-151F3F13B9A6}"/>
                </a:ext>
              </a:extLst>
            </p:cNvPr>
            <p:cNvSpPr>
              <a:spLocks/>
            </p:cNvSpPr>
            <p:nvPr/>
          </p:nvSpPr>
          <p:spPr bwMode="auto">
            <a:xfrm>
              <a:off x="1860541" y="3313375"/>
              <a:ext cx="442249" cy="577808"/>
            </a:xfrm>
            <a:custGeom>
              <a:avLst/>
              <a:gdLst>
                <a:gd name="T0" fmla="*/ 0 w 634"/>
                <a:gd name="T1" fmla="*/ 11 h 874"/>
                <a:gd name="T2" fmla="*/ 1 w 634"/>
                <a:gd name="T3" fmla="*/ 13 h 874"/>
                <a:gd name="T4" fmla="*/ 1 w 634"/>
                <a:gd name="T5" fmla="*/ 15 h 874"/>
                <a:gd name="T6" fmla="*/ 3 w 634"/>
                <a:gd name="T7" fmla="*/ 16 h 874"/>
                <a:gd name="T8" fmla="*/ 5 w 634"/>
                <a:gd name="T9" fmla="*/ 19 h 874"/>
                <a:gd name="T10" fmla="*/ 8 w 634"/>
                <a:gd name="T11" fmla="*/ 20 h 874"/>
                <a:gd name="T12" fmla="*/ 11 w 634"/>
                <a:gd name="T13" fmla="*/ 20 h 874"/>
                <a:gd name="T14" fmla="*/ 12 w 634"/>
                <a:gd name="T15" fmla="*/ 19 h 874"/>
                <a:gd name="T16" fmla="*/ 11 w 634"/>
                <a:gd name="T17" fmla="*/ 17 h 874"/>
                <a:gd name="T18" fmla="*/ 10 w 634"/>
                <a:gd name="T19" fmla="*/ 16 h 874"/>
                <a:gd name="T20" fmla="*/ 11 w 634"/>
                <a:gd name="T21" fmla="*/ 15 h 874"/>
                <a:gd name="T22" fmla="*/ 11 w 634"/>
                <a:gd name="T23" fmla="*/ 13 h 874"/>
                <a:gd name="T24" fmla="*/ 12 w 634"/>
                <a:gd name="T25" fmla="*/ 11 h 874"/>
                <a:gd name="T26" fmla="*/ 13 w 634"/>
                <a:gd name="T27" fmla="*/ 6 h 874"/>
                <a:gd name="T28" fmla="*/ 14 w 634"/>
                <a:gd name="T29" fmla="*/ 5 h 874"/>
                <a:gd name="T30" fmla="*/ 13 w 634"/>
                <a:gd name="T31" fmla="*/ 5 h 874"/>
                <a:gd name="T32" fmla="*/ 13 w 634"/>
                <a:gd name="T33" fmla="*/ 1 h 874"/>
                <a:gd name="T34" fmla="*/ 12 w 634"/>
                <a:gd name="T35" fmla="*/ 0 h 874"/>
                <a:gd name="T36" fmla="*/ 11 w 634"/>
                <a:gd name="T37" fmla="*/ 1 h 874"/>
                <a:gd name="T38" fmla="*/ 3 w 634"/>
                <a:gd name="T39" fmla="*/ 1 h 874"/>
                <a:gd name="T40" fmla="*/ 3 w 634"/>
                <a:gd name="T41" fmla="*/ 3 h 874"/>
                <a:gd name="T42" fmla="*/ 2 w 634"/>
                <a:gd name="T43" fmla="*/ 3 h 874"/>
                <a:gd name="T44" fmla="*/ 2 w 634"/>
                <a:gd name="T45" fmla="*/ 4 h 874"/>
                <a:gd name="T46" fmla="*/ 2 w 634"/>
                <a:gd name="T47" fmla="*/ 8 h 874"/>
                <a:gd name="T48" fmla="*/ 1 w 634"/>
                <a:gd name="T49" fmla="*/ 8 h 874"/>
                <a:gd name="T50" fmla="*/ 0 w 634"/>
                <a:gd name="T51" fmla="*/ 11 h 87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634"/>
                <a:gd name="T79" fmla="*/ 0 h 874"/>
                <a:gd name="T80" fmla="*/ 634 w 634"/>
                <a:gd name="T81" fmla="*/ 874 h 87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634" h="874">
                  <a:moveTo>
                    <a:pt x="0" y="460"/>
                  </a:moveTo>
                  <a:lnTo>
                    <a:pt x="30" y="549"/>
                  </a:lnTo>
                  <a:lnTo>
                    <a:pt x="59" y="644"/>
                  </a:lnTo>
                  <a:lnTo>
                    <a:pt x="124" y="679"/>
                  </a:lnTo>
                  <a:lnTo>
                    <a:pt x="216" y="807"/>
                  </a:lnTo>
                  <a:lnTo>
                    <a:pt x="344" y="874"/>
                  </a:lnTo>
                  <a:lnTo>
                    <a:pt x="460" y="857"/>
                  </a:lnTo>
                  <a:lnTo>
                    <a:pt x="532" y="832"/>
                  </a:lnTo>
                  <a:lnTo>
                    <a:pt x="488" y="740"/>
                  </a:lnTo>
                  <a:lnTo>
                    <a:pt x="423" y="684"/>
                  </a:lnTo>
                  <a:lnTo>
                    <a:pt x="466" y="652"/>
                  </a:lnTo>
                  <a:lnTo>
                    <a:pt x="474" y="572"/>
                  </a:lnTo>
                  <a:lnTo>
                    <a:pt x="544" y="462"/>
                  </a:lnTo>
                  <a:lnTo>
                    <a:pt x="575" y="273"/>
                  </a:lnTo>
                  <a:lnTo>
                    <a:pt x="634" y="230"/>
                  </a:lnTo>
                  <a:lnTo>
                    <a:pt x="587" y="192"/>
                  </a:lnTo>
                  <a:lnTo>
                    <a:pt x="570" y="50"/>
                  </a:lnTo>
                  <a:lnTo>
                    <a:pt x="521" y="0"/>
                  </a:lnTo>
                  <a:lnTo>
                    <a:pt x="460" y="59"/>
                  </a:lnTo>
                  <a:lnTo>
                    <a:pt x="116" y="49"/>
                  </a:lnTo>
                  <a:lnTo>
                    <a:pt x="116" y="138"/>
                  </a:lnTo>
                  <a:lnTo>
                    <a:pt x="83" y="139"/>
                  </a:lnTo>
                  <a:lnTo>
                    <a:pt x="83" y="166"/>
                  </a:lnTo>
                  <a:lnTo>
                    <a:pt x="82" y="334"/>
                  </a:lnTo>
                  <a:lnTo>
                    <a:pt x="42" y="343"/>
                  </a:lnTo>
                  <a:lnTo>
                    <a:pt x="0" y="46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30" name="Freeform 476">
              <a:extLst>
                <a:ext uri="{FF2B5EF4-FFF2-40B4-BE49-F238E27FC236}">
                  <a16:creationId xmlns:a16="http://schemas.microsoft.com/office/drawing/2014/main" id="{D3A83612-C7C5-BACD-5323-586B27FBC067}"/>
                </a:ext>
              </a:extLst>
            </p:cNvPr>
            <p:cNvSpPr>
              <a:spLocks/>
            </p:cNvSpPr>
            <p:nvPr/>
          </p:nvSpPr>
          <p:spPr bwMode="auto">
            <a:xfrm>
              <a:off x="2096407" y="4761377"/>
              <a:ext cx="34397" cy="46411"/>
            </a:xfrm>
            <a:custGeom>
              <a:avLst/>
              <a:gdLst>
                <a:gd name="T0" fmla="*/ 0 w 46"/>
                <a:gd name="T1" fmla="*/ 1 h 72"/>
                <a:gd name="T2" fmla="*/ 1 w 46"/>
                <a:gd name="T3" fmla="*/ 2 h 72"/>
                <a:gd name="T4" fmla="*/ 1 w 46"/>
                <a:gd name="T5" fmla="*/ 1 h 72"/>
                <a:gd name="T6" fmla="*/ 1 w 46"/>
                <a:gd name="T7" fmla="*/ 0 h 72"/>
                <a:gd name="T8" fmla="*/ 0 w 46"/>
                <a:gd name="T9" fmla="*/ 1 h 72"/>
                <a:gd name="T10" fmla="*/ 0 60000 65536"/>
                <a:gd name="T11" fmla="*/ 0 60000 65536"/>
                <a:gd name="T12" fmla="*/ 0 60000 65536"/>
                <a:gd name="T13" fmla="*/ 0 60000 65536"/>
                <a:gd name="T14" fmla="*/ 0 60000 65536"/>
                <a:gd name="T15" fmla="*/ 0 w 46"/>
                <a:gd name="T16" fmla="*/ 0 h 72"/>
                <a:gd name="T17" fmla="*/ 46 w 46"/>
                <a:gd name="T18" fmla="*/ 72 h 72"/>
              </a:gdLst>
              <a:ahLst/>
              <a:cxnLst>
                <a:cxn ang="T10">
                  <a:pos x="T0" y="T1"/>
                </a:cxn>
                <a:cxn ang="T11">
                  <a:pos x="T2" y="T3"/>
                </a:cxn>
                <a:cxn ang="T12">
                  <a:pos x="T4" y="T5"/>
                </a:cxn>
                <a:cxn ang="T13">
                  <a:pos x="T6" y="T7"/>
                </a:cxn>
                <a:cxn ang="T14">
                  <a:pos x="T8" y="T9"/>
                </a:cxn>
              </a:cxnLst>
              <a:rect l="T15" t="T16" r="T17" b="T18"/>
              <a:pathLst>
                <a:path w="46" h="72">
                  <a:moveTo>
                    <a:pt x="0" y="40"/>
                  </a:moveTo>
                  <a:lnTo>
                    <a:pt x="25" y="72"/>
                  </a:lnTo>
                  <a:lnTo>
                    <a:pt x="46" y="46"/>
                  </a:lnTo>
                  <a:lnTo>
                    <a:pt x="42" y="0"/>
                  </a:lnTo>
                  <a:lnTo>
                    <a:pt x="0" y="4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31" name="Freeform 477">
              <a:extLst>
                <a:ext uri="{FF2B5EF4-FFF2-40B4-BE49-F238E27FC236}">
                  <a16:creationId xmlns:a16="http://schemas.microsoft.com/office/drawing/2014/main" id="{4F7F7C14-DF21-6F64-46B2-87C055B7962B}"/>
                </a:ext>
              </a:extLst>
            </p:cNvPr>
            <p:cNvSpPr>
              <a:spLocks/>
            </p:cNvSpPr>
            <p:nvPr/>
          </p:nvSpPr>
          <p:spPr bwMode="auto">
            <a:xfrm>
              <a:off x="2066924" y="4023454"/>
              <a:ext cx="289918" cy="315590"/>
            </a:xfrm>
            <a:custGeom>
              <a:avLst/>
              <a:gdLst>
                <a:gd name="T0" fmla="*/ 0 w 409"/>
                <a:gd name="T1" fmla="*/ 3 h 475"/>
                <a:gd name="T2" fmla="*/ 0 w 409"/>
                <a:gd name="T3" fmla="*/ 6 h 475"/>
                <a:gd name="T4" fmla="*/ 1 w 409"/>
                <a:gd name="T5" fmla="*/ 8 h 475"/>
                <a:gd name="T6" fmla="*/ 3 w 409"/>
                <a:gd name="T7" fmla="*/ 9 h 475"/>
                <a:gd name="T8" fmla="*/ 4 w 409"/>
                <a:gd name="T9" fmla="*/ 9 h 475"/>
                <a:gd name="T10" fmla="*/ 5 w 409"/>
                <a:gd name="T11" fmla="*/ 11 h 475"/>
                <a:gd name="T12" fmla="*/ 8 w 409"/>
                <a:gd name="T13" fmla="*/ 11 h 475"/>
                <a:gd name="T14" fmla="*/ 10 w 409"/>
                <a:gd name="T15" fmla="*/ 10 h 475"/>
                <a:gd name="T16" fmla="*/ 8 w 409"/>
                <a:gd name="T17" fmla="*/ 5 h 475"/>
                <a:gd name="T18" fmla="*/ 9 w 409"/>
                <a:gd name="T19" fmla="*/ 4 h 475"/>
                <a:gd name="T20" fmla="*/ 4 w 409"/>
                <a:gd name="T21" fmla="*/ 0 h 475"/>
                <a:gd name="T22" fmla="*/ 3 w 409"/>
                <a:gd name="T23" fmla="*/ 2 h 475"/>
                <a:gd name="T24" fmla="*/ 2 w 409"/>
                <a:gd name="T25" fmla="*/ 1 h 475"/>
                <a:gd name="T26" fmla="*/ 2 w 409"/>
                <a:gd name="T27" fmla="*/ 2 h 475"/>
                <a:gd name="T28" fmla="*/ 2 w 409"/>
                <a:gd name="T29" fmla="*/ 0 h 475"/>
                <a:gd name="T30" fmla="*/ 1 w 409"/>
                <a:gd name="T31" fmla="*/ 0 h 475"/>
                <a:gd name="T32" fmla="*/ 1 w 409"/>
                <a:gd name="T33" fmla="*/ 1 h 475"/>
                <a:gd name="T34" fmla="*/ 1 w 409"/>
                <a:gd name="T35" fmla="*/ 2 h 475"/>
                <a:gd name="T36" fmla="*/ 0 w 409"/>
                <a:gd name="T37" fmla="*/ 3 h 47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09"/>
                <a:gd name="T58" fmla="*/ 0 h 475"/>
                <a:gd name="T59" fmla="*/ 409 w 409"/>
                <a:gd name="T60" fmla="*/ 475 h 47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09" h="475">
                  <a:moveTo>
                    <a:pt x="0" y="150"/>
                  </a:moveTo>
                  <a:lnTo>
                    <a:pt x="3" y="242"/>
                  </a:lnTo>
                  <a:lnTo>
                    <a:pt x="52" y="334"/>
                  </a:lnTo>
                  <a:lnTo>
                    <a:pt x="124" y="375"/>
                  </a:lnTo>
                  <a:lnTo>
                    <a:pt x="160" y="384"/>
                  </a:lnTo>
                  <a:lnTo>
                    <a:pt x="199" y="475"/>
                  </a:lnTo>
                  <a:lnTo>
                    <a:pt x="353" y="462"/>
                  </a:lnTo>
                  <a:lnTo>
                    <a:pt x="409" y="423"/>
                  </a:lnTo>
                  <a:lnTo>
                    <a:pt x="351" y="237"/>
                  </a:lnTo>
                  <a:lnTo>
                    <a:pt x="367" y="165"/>
                  </a:lnTo>
                  <a:lnTo>
                    <a:pt x="175" y="0"/>
                  </a:lnTo>
                  <a:lnTo>
                    <a:pt x="118" y="84"/>
                  </a:lnTo>
                  <a:lnTo>
                    <a:pt x="98" y="61"/>
                  </a:lnTo>
                  <a:lnTo>
                    <a:pt x="84" y="80"/>
                  </a:lnTo>
                  <a:lnTo>
                    <a:pt x="82" y="0"/>
                  </a:lnTo>
                  <a:lnTo>
                    <a:pt x="29" y="5"/>
                  </a:lnTo>
                  <a:lnTo>
                    <a:pt x="39" y="62"/>
                  </a:lnTo>
                  <a:lnTo>
                    <a:pt x="42" y="97"/>
                  </a:lnTo>
                  <a:lnTo>
                    <a:pt x="0" y="15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32" name="Freeform 478">
              <a:extLst>
                <a:ext uri="{FF2B5EF4-FFF2-40B4-BE49-F238E27FC236}">
                  <a16:creationId xmlns:a16="http://schemas.microsoft.com/office/drawing/2014/main" id="{4F80C3D0-E4CF-E9B3-CCB2-A9DB9E890BBE}"/>
                </a:ext>
              </a:extLst>
            </p:cNvPr>
            <p:cNvSpPr>
              <a:spLocks/>
            </p:cNvSpPr>
            <p:nvPr/>
          </p:nvSpPr>
          <p:spPr bwMode="auto">
            <a:xfrm>
              <a:off x="1268419" y="3670735"/>
              <a:ext cx="58966" cy="150834"/>
            </a:xfrm>
            <a:custGeom>
              <a:avLst/>
              <a:gdLst>
                <a:gd name="T0" fmla="*/ 0 w 82"/>
                <a:gd name="T1" fmla="*/ 0 h 227"/>
                <a:gd name="T2" fmla="*/ 1 w 82"/>
                <a:gd name="T3" fmla="*/ 0 h 227"/>
                <a:gd name="T4" fmla="*/ 2 w 82"/>
                <a:gd name="T5" fmla="*/ 5 h 227"/>
                <a:gd name="T6" fmla="*/ 1 w 82"/>
                <a:gd name="T7" fmla="*/ 5 h 227"/>
                <a:gd name="T8" fmla="*/ 0 w 82"/>
                <a:gd name="T9" fmla="*/ 0 h 227"/>
                <a:gd name="T10" fmla="*/ 0 60000 65536"/>
                <a:gd name="T11" fmla="*/ 0 60000 65536"/>
                <a:gd name="T12" fmla="*/ 0 60000 65536"/>
                <a:gd name="T13" fmla="*/ 0 60000 65536"/>
                <a:gd name="T14" fmla="*/ 0 60000 65536"/>
                <a:gd name="T15" fmla="*/ 0 w 82"/>
                <a:gd name="T16" fmla="*/ 0 h 227"/>
                <a:gd name="T17" fmla="*/ 82 w 82"/>
                <a:gd name="T18" fmla="*/ 227 h 227"/>
              </a:gdLst>
              <a:ahLst/>
              <a:cxnLst>
                <a:cxn ang="T10">
                  <a:pos x="T0" y="T1"/>
                </a:cxn>
                <a:cxn ang="T11">
                  <a:pos x="T2" y="T3"/>
                </a:cxn>
                <a:cxn ang="T12">
                  <a:pos x="T4" y="T5"/>
                </a:cxn>
                <a:cxn ang="T13">
                  <a:pos x="T6" y="T7"/>
                </a:cxn>
                <a:cxn ang="T14">
                  <a:pos x="T8" y="T9"/>
                </a:cxn>
              </a:cxnLst>
              <a:rect l="T15" t="T16" r="T17" b="T18"/>
              <a:pathLst>
                <a:path w="82" h="227">
                  <a:moveTo>
                    <a:pt x="0" y="0"/>
                  </a:moveTo>
                  <a:lnTo>
                    <a:pt x="41" y="10"/>
                  </a:lnTo>
                  <a:lnTo>
                    <a:pt x="82" y="219"/>
                  </a:lnTo>
                  <a:lnTo>
                    <a:pt x="53" y="227"/>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33" name="Freeform 479">
              <a:extLst>
                <a:ext uri="{FF2B5EF4-FFF2-40B4-BE49-F238E27FC236}">
                  <a16:creationId xmlns:a16="http://schemas.microsoft.com/office/drawing/2014/main" id="{AB5FBDDE-21D9-4870-2C49-39BF61B0657F}"/>
                </a:ext>
              </a:extLst>
            </p:cNvPr>
            <p:cNvSpPr>
              <a:spLocks/>
            </p:cNvSpPr>
            <p:nvPr/>
          </p:nvSpPr>
          <p:spPr bwMode="auto">
            <a:xfrm>
              <a:off x="2069382" y="3879582"/>
              <a:ext cx="140045" cy="155475"/>
            </a:xfrm>
            <a:custGeom>
              <a:avLst/>
              <a:gdLst>
                <a:gd name="T0" fmla="*/ 0 w 198"/>
                <a:gd name="T1" fmla="*/ 5 h 234"/>
                <a:gd name="T2" fmla="*/ 1 w 198"/>
                <a:gd name="T3" fmla="*/ 5 h 234"/>
                <a:gd name="T4" fmla="*/ 2 w 198"/>
                <a:gd name="T5" fmla="*/ 5 h 234"/>
                <a:gd name="T6" fmla="*/ 2 w 198"/>
                <a:gd name="T7" fmla="*/ 4 h 234"/>
                <a:gd name="T8" fmla="*/ 4 w 198"/>
                <a:gd name="T9" fmla="*/ 4 h 234"/>
                <a:gd name="T10" fmla="*/ 5 w 198"/>
                <a:gd name="T11" fmla="*/ 2 h 234"/>
                <a:gd name="T12" fmla="*/ 4 w 198"/>
                <a:gd name="T13" fmla="*/ 0 h 234"/>
                <a:gd name="T14" fmla="*/ 1 w 198"/>
                <a:gd name="T15" fmla="*/ 0 h 234"/>
                <a:gd name="T16" fmla="*/ 1 w 198"/>
                <a:gd name="T17" fmla="*/ 2 h 234"/>
                <a:gd name="T18" fmla="*/ 1 w 198"/>
                <a:gd name="T19" fmla="*/ 3 h 234"/>
                <a:gd name="T20" fmla="*/ 0 w 198"/>
                <a:gd name="T21" fmla="*/ 5 h 23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98"/>
                <a:gd name="T34" fmla="*/ 0 h 234"/>
                <a:gd name="T35" fmla="*/ 198 w 198"/>
                <a:gd name="T36" fmla="*/ 234 h 23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98" h="234">
                  <a:moveTo>
                    <a:pt x="0" y="234"/>
                  </a:moveTo>
                  <a:lnTo>
                    <a:pt x="27" y="222"/>
                  </a:lnTo>
                  <a:lnTo>
                    <a:pt x="80" y="217"/>
                  </a:lnTo>
                  <a:lnTo>
                    <a:pt x="82" y="186"/>
                  </a:lnTo>
                  <a:lnTo>
                    <a:pt x="159" y="165"/>
                  </a:lnTo>
                  <a:lnTo>
                    <a:pt x="198" y="87"/>
                  </a:lnTo>
                  <a:lnTo>
                    <a:pt x="159" y="0"/>
                  </a:lnTo>
                  <a:lnTo>
                    <a:pt x="43" y="17"/>
                  </a:lnTo>
                  <a:lnTo>
                    <a:pt x="56" y="82"/>
                  </a:lnTo>
                  <a:lnTo>
                    <a:pt x="29" y="124"/>
                  </a:lnTo>
                  <a:lnTo>
                    <a:pt x="0" y="23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34" name="Freeform 480">
              <a:extLst>
                <a:ext uri="{FF2B5EF4-FFF2-40B4-BE49-F238E27FC236}">
                  <a16:creationId xmlns:a16="http://schemas.microsoft.com/office/drawing/2014/main" id="{52231607-A531-CF37-B621-26848221C3DD}"/>
                </a:ext>
              </a:extLst>
            </p:cNvPr>
            <p:cNvSpPr>
              <a:spLocks/>
            </p:cNvSpPr>
            <p:nvPr/>
          </p:nvSpPr>
          <p:spPr bwMode="auto">
            <a:xfrm>
              <a:off x="1929335" y="3044195"/>
              <a:ext cx="299746" cy="308629"/>
            </a:xfrm>
            <a:custGeom>
              <a:avLst/>
              <a:gdLst>
                <a:gd name="T0" fmla="*/ 0 w 429"/>
                <a:gd name="T1" fmla="*/ 2 h 464"/>
                <a:gd name="T2" fmla="*/ 0 w 429"/>
                <a:gd name="T3" fmla="*/ 11 h 464"/>
                <a:gd name="T4" fmla="*/ 8 w 429"/>
                <a:gd name="T5" fmla="*/ 11 h 464"/>
                <a:gd name="T6" fmla="*/ 10 w 429"/>
                <a:gd name="T7" fmla="*/ 9 h 464"/>
                <a:gd name="T8" fmla="*/ 10 w 429"/>
                <a:gd name="T9" fmla="*/ 9 h 464"/>
                <a:gd name="T10" fmla="*/ 7 w 429"/>
                <a:gd name="T11" fmla="*/ 2 h 464"/>
                <a:gd name="T12" fmla="*/ 8 w 429"/>
                <a:gd name="T13" fmla="*/ 4 h 464"/>
                <a:gd name="T14" fmla="*/ 9 w 429"/>
                <a:gd name="T15" fmla="*/ 3 h 464"/>
                <a:gd name="T16" fmla="*/ 8 w 429"/>
                <a:gd name="T17" fmla="*/ 0 h 464"/>
                <a:gd name="T18" fmla="*/ 7 w 429"/>
                <a:gd name="T19" fmla="*/ 1 h 464"/>
                <a:gd name="T20" fmla="*/ 7 w 429"/>
                <a:gd name="T21" fmla="*/ 0 h 464"/>
                <a:gd name="T22" fmla="*/ 5 w 429"/>
                <a:gd name="T23" fmla="*/ 0 h 464"/>
                <a:gd name="T24" fmla="*/ 4 w 429"/>
                <a:gd name="T25" fmla="*/ 1 h 464"/>
                <a:gd name="T26" fmla="*/ 0 w 429"/>
                <a:gd name="T27" fmla="*/ 0 h 464"/>
                <a:gd name="T28" fmla="*/ 0 w 429"/>
                <a:gd name="T29" fmla="*/ 2 h 46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429"/>
                <a:gd name="T46" fmla="*/ 0 h 464"/>
                <a:gd name="T47" fmla="*/ 429 w 429"/>
                <a:gd name="T48" fmla="*/ 464 h 46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429" h="464">
                  <a:moveTo>
                    <a:pt x="0" y="75"/>
                  </a:moveTo>
                  <a:lnTo>
                    <a:pt x="17" y="454"/>
                  </a:lnTo>
                  <a:lnTo>
                    <a:pt x="361" y="464"/>
                  </a:lnTo>
                  <a:lnTo>
                    <a:pt x="422" y="405"/>
                  </a:lnTo>
                  <a:lnTo>
                    <a:pt x="429" y="364"/>
                  </a:lnTo>
                  <a:lnTo>
                    <a:pt x="298" y="98"/>
                  </a:lnTo>
                  <a:lnTo>
                    <a:pt x="361" y="183"/>
                  </a:lnTo>
                  <a:lnTo>
                    <a:pt x="392" y="110"/>
                  </a:lnTo>
                  <a:lnTo>
                    <a:pt x="361" y="17"/>
                  </a:lnTo>
                  <a:lnTo>
                    <a:pt x="284" y="30"/>
                  </a:lnTo>
                  <a:lnTo>
                    <a:pt x="282" y="4"/>
                  </a:lnTo>
                  <a:lnTo>
                    <a:pt x="239" y="4"/>
                  </a:lnTo>
                  <a:lnTo>
                    <a:pt x="166" y="40"/>
                  </a:lnTo>
                  <a:lnTo>
                    <a:pt x="17" y="0"/>
                  </a:lnTo>
                  <a:lnTo>
                    <a:pt x="0" y="7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35" name="Freeform 481">
              <a:extLst>
                <a:ext uri="{FF2B5EF4-FFF2-40B4-BE49-F238E27FC236}">
                  <a16:creationId xmlns:a16="http://schemas.microsoft.com/office/drawing/2014/main" id="{ACFD72F5-375D-10A6-4351-2834F40CB4E3}"/>
                </a:ext>
              </a:extLst>
            </p:cNvPr>
            <p:cNvSpPr>
              <a:spLocks/>
            </p:cNvSpPr>
            <p:nvPr/>
          </p:nvSpPr>
          <p:spPr bwMode="auto">
            <a:xfrm>
              <a:off x="1133287" y="3557030"/>
              <a:ext cx="199013" cy="160115"/>
            </a:xfrm>
            <a:custGeom>
              <a:avLst/>
              <a:gdLst>
                <a:gd name="T0" fmla="*/ 0 w 285"/>
                <a:gd name="T1" fmla="*/ 5 h 242"/>
                <a:gd name="T2" fmla="*/ 1 w 285"/>
                <a:gd name="T3" fmla="*/ 5 h 242"/>
                <a:gd name="T4" fmla="*/ 2 w 285"/>
                <a:gd name="T5" fmla="*/ 6 h 242"/>
                <a:gd name="T6" fmla="*/ 2 w 285"/>
                <a:gd name="T7" fmla="*/ 4 h 242"/>
                <a:gd name="T8" fmla="*/ 5 w 285"/>
                <a:gd name="T9" fmla="*/ 4 h 242"/>
                <a:gd name="T10" fmla="*/ 5 w 285"/>
                <a:gd name="T11" fmla="*/ 4 h 242"/>
                <a:gd name="T12" fmla="*/ 7 w 285"/>
                <a:gd name="T13" fmla="*/ 3 h 242"/>
                <a:gd name="T14" fmla="*/ 5 w 285"/>
                <a:gd name="T15" fmla="*/ 1 h 242"/>
                <a:gd name="T16" fmla="*/ 5 w 285"/>
                <a:gd name="T17" fmla="*/ 0 h 242"/>
                <a:gd name="T18" fmla="*/ 1 w 285"/>
                <a:gd name="T19" fmla="*/ 2 h 242"/>
                <a:gd name="T20" fmla="*/ 0 w 285"/>
                <a:gd name="T21" fmla="*/ 5 h 24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85"/>
                <a:gd name="T34" fmla="*/ 0 h 242"/>
                <a:gd name="T35" fmla="*/ 285 w 285"/>
                <a:gd name="T36" fmla="*/ 242 h 24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85" h="242">
                  <a:moveTo>
                    <a:pt x="0" y="207"/>
                  </a:moveTo>
                  <a:lnTo>
                    <a:pt x="23" y="233"/>
                  </a:lnTo>
                  <a:lnTo>
                    <a:pt x="102" y="242"/>
                  </a:lnTo>
                  <a:lnTo>
                    <a:pt x="92" y="181"/>
                  </a:lnTo>
                  <a:lnTo>
                    <a:pt x="192" y="171"/>
                  </a:lnTo>
                  <a:lnTo>
                    <a:pt x="233" y="181"/>
                  </a:lnTo>
                  <a:lnTo>
                    <a:pt x="285" y="135"/>
                  </a:lnTo>
                  <a:lnTo>
                    <a:pt x="214" y="42"/>
                  </a:lnTo>
                  <a:lnTo>
                    <a:pt x="206" y="0"/>
                  </a:lnTo>
                  <a:lnTo>
                    <a:pt x="49" y="79"/>
                  </a:lnTo>
                  <a:lnTo>
                    <a:pt x="0" y="20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36" name="Freeform 482">
              <a:extLst>
                <a:ext uri="{FF2B5EF4-FFF2-40B4-BE49-F238E27FC236}">
                  <a16:creationId xmlns:a16="http://schemas.microsoft.com/office/drawing/2014/main" id="{1DDDD22D-C7C7-89AF-1538-A713D6F7F75C}"/>
                </a:ext>
              </a:extLst>
            </p:cNvPr>
            <p:cNvSpPr>
              <a:spLocks/>
            </p:cNvSpPr>
            <p:nvPr/>
          </p:nvSpPr>
          <p:spPr bwMode="auto">
            <a:xfrm>
              <a:off x="1860541" y="4234621"/>
              <a:ext cx="314489" cy="285424"/>
            </a:xfrm>
            <a:custGeom>
              <a:avLst/>
              <a:gdLst>
                <a:gd name="T0" fmla="*/ 0 w 450"/>
                <a:gd name="T1" fmla="*/ 5 h 434"/>
                <a:gd name="T2" fmla="*/ 0 w 450"/>
                <a:gd name="T3" fmla="*/ 9 h 434"/>
                <a:gd name="T4" fmla="*/ 1 w 450"/>
                <a:gd name="T5" fmla="*/ 10 h 434"/>
                <a:gd name="T6" fmla="*/ 3 w 450"/>
                <a:gd name="T7" fmla="*/ 10 h 434"/>
                <a:gd name="T8" fmla="*/ 4 w 450"/>
                <a:gd name="T9" fmla="*/ 10 h 434"/>
                <a:gd name="T10" fmla="*/ 6 w 450"/>
                <a:gd name="T11" fmla="*/ 9 h 434"/>
                <a:gd name="T12" fmla="*/ 6 w 450"/>
                <a:gd name="T13" fmla="*/ 8 h 434"/>
                <a:gd name="T14" fmla="*/ 7 w 450"/>
                <a:gd name="T15" fmla="*/ 8 h 434"/>
                <a:gd name="T16" fmla="*/ 7 w 450"/>
                <a:gd name="T17" fmla="*/ 7 h 434"/>
                <a:gd name="T18" fmla="*/ 10 w 450"/>
                <a:gd name="T19" fmla="*/ 6 h 434"/>
                <a:gd name="T20" fmla="*/ 9 w 450"/>
                <a:gd name="T21" fmla="*/ 6 h 434"/>
                <a:gd name="T22" fmla="*/ 10 w 450"/>
                <a:gd name="T23" fmla="*/ 3 h 434"/>
                <a:gd name="T24" fmla="*/ 10 w 450"/>
                <a:gd name="T25" fmla="*/ 1 h 434"/>
                <a:gd name="T26" fmla="*/ 8 w 450"/>
                <a:gd name="T27" fmla="*/ 0 h 434"/>
                <a:gd name="T28" fmla="*/ 8 w 450"/>
                <a:gd name="T29" fmla="*/ 0 h 434"/>
                <a:gd name="T30" fmla="*/ 6 w 450"/>
                <a:gd name="T31" fmla="*/ 1 h 434"/>
                <a:gd name="T32" fmla="*/ 6 w 450"/>
                <a:gd name="T33" fmla="*/ 3 h 434"/>
                <a:gd name="T34" fmla="*/ 7 w 450"/>
                <a:gd name="T35" fmla="*/ 4 h 434"/>
                <a:gd name="T36" fmla="*/ 7 w 450"/>
                <a:gd name="T37" fmla="*/ 5 h 434"/>
                <a:gd name="T38" fmla="*/ 2 w 450"/>
                <a:gd name="T39" fmla="*/ 3 h 434"/>
                <a:gd name="T40" fmla="*/ 2 w 450"/>
                <a:gd name="T41" fmla="*/ 5 h 434"/>
                <a:gd name="T42" fmla="*/ 0 w 450"/>
                <a:gd name="T43" fmla="*/ 5 h 43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50"/>
                <a:gd name="T67" fmla="*/ 0 h 434"/>
                <a:gd name="T68" fmla="*/ 450 w 450"/>
                <a:gd name="T69" fmla="*/ 434 h 43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50" h="434">
                  <a:moveTo>
                    <a:pt x="0" y="212"/>
                  </a:moveTo>
                  <a:lnTo>
                    <a:pt x="0" y="379"/>
                  </a:lnTo>
                  <a:lnTo>
                    <a:pt x="47" y="419"/>
                  </a:lnTo>
                  <a:lnTo>
                    <a:pt x="121" y="433"/>
                  </a:lnTo>
                  <a:lnTo>
                    <a:pt x="187" y="434"/>
                  </a:lnTo>
                  <a:lnTo>
                    <a:pt x="254" y="375"/>
                  </a:lnTo>
                  <a:lnTo>
                    <a:pt x="256" y="348"/>
                  </a:lnTo>
                  <a:lnTo>
                    <a:pt x="317" y="334"/>
                  </a:lnTo>
                  <a:lnTo>
                    <a:pt x="309" y="310"/>
                  </a:lnTo>
                  <a:lnTo>
                    <a:pt x="428" y="265"/>
                  </a:lnTo>
                  <a:lnTo>
                    <a:pt x="412" y="245"/>
                  </a:lnTo>
                  <a:lnTo>
                    <a:pt x="450" y="114"/>
                  </a:lnTo>
                  <a:lnTo>
                    <a:pt x="422" y="56"/>
                  </a:lnTo>
                  <a:lnTo>
                    <a:pt x="350" y="15"/>
                  </a:lnTo>
                  <a:lnTo>
                    <a:pt x="329" y="0"/>
                  </a:lnTo>
                  <a:lnTo>
                    <a:pt x="260" y="42"/>
                  </a:lnTo>
                  <a:lnTo>
                    <a:pt x="254" y="156"/>
                  </a:lnTo>
                  <a:lnTo>
                    <a:pt x="298" y="177"/>
                  </a:lnTo>
                  <a:lnTo>
                    <a:pt x="300" y="225"/>
                  </a:lnTo>
                  <a:lnTo>
                    <a:pt x="81" y="122"/>
                  </a:lnTo>
                  <a:lnTo>
                    <a:pt x="86" y="212"/>
                  </a:lnTo>
                  <a:lnTo>
                    <a:pt x="0" y="21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37" name="Freeform 483">
              <a:extLst>
                <a:ext uri="{FF2B5EF4-FFF2-40B4-BE49-F238E27FC236}">
                  <a16:creationId xmlns:a16="http://schemas.microsoft.com/office/drawing/2014/main" id="{9ABE1820-C1AD-8EC2-8C69-891B4198C951}"/>
                </a:ext>
              </a:extLst>
            </p:cNvPr>
            <p:cNvSpPr>
              <a:spLocks/>
            </p:cNvSpPr>
            <p:nvPr/>
          </p:nvSpPr>
          <p:spPr bwMode="auto">
            <a:xfrm>
              <a:off x="1713125" y="4652313"/>
              <a:ext cx="437336" cy="385206"/>
            </a:xfrm>
            <a:custGeom>
              <a:avLst/>
              <a:gdLst>
                <a:gd name="T0" fmla="*/ 0 w 624"/>
                <a:gd name="T1" fmla="*/ 7 h 583"/>
                <a:gd name="T2" fmla="*/ 1 w 624"/>
                <a:gd name="T3" fmla="*/ 7 h 583"/>
                <a:gd name="T4" fmla="*/ 1 w 624"/>
                <a:gd name="T5" fmla="*/ 7 h 583"/>
                <a:gd name="T6" fmla="*/ 2 w 624"/>
                <a:gd name="T7" fmla="*/ 7 h 583"/>
                <a:gd name="T8" fmla="*/ 3 w 624"/>
                <a:gd name="T9" fmla="*/ 7 h 583"/>
                <a:gd name="T10" fmla="*/ 3 w 624"/>
                <a:gd name="T11" fmla="*/ 3 h 583"/>
                <a:gd name="T12" fmla="*/ 4 w 624"/>
                <a:gd name="T13" fmla="*/ 4 h 583"/>
                <a:gd name="T14" fmla="*/ 4 w 624"/>
                <a:gd name="T15" fmla="*/ 5 h 583"/>
                <a:gd name="T16" fmla="*/ 5 w 624"/>
                <a:gd name="T17" fmla="*/ 5 h 583"/>
                <a:gd name="T18" fmla="*/ 6 w 624"/>
                <a:gd name="T19" fmla="*/ 4 h 583"/>
                <a:gd name="T20" fmla="*/ 8 w 624"/>
                <a:gd name="T21" fmla="*/ 4 h 583"/>
                <a:gd name="T22" fmla="*/ 11 w 624"/>
                <a:gd name="T23" fmla="*/ 0 h 583"/>
                <a:gd name="T24" fmla="*/ 13 w 624"/>
                <a:gd name="T25" fmla="*/ 1 h 583"/>
                <a:gd name="T26" fmla="*/ 14 w 624"/>
                <a:gd name="T27" fmla="*/ 4 h 583"/>
                <a:gd name="T28" fmla="*/ 13 w 624"/>
                <a:gd name="T29" fmla="*/ 5 h 583"/>
                <a:gd name="T30" fmla="*/ 13 w 624"/>
                <a:gd name="T31" fmla="*/ 5 h 583"/>
                <a:gd name="T32" fmla="*/ 14 w 624"/>
                <a:gd name="T33" fmla="*/ 5 h 583"/>
                <a:gd name="T34" fmla="*/ 15 w 624"/>
                <a:gd name="T35" fmla="*/ 5 h 583"/>
                <a:gd name="T36" fmla="*/ 14 w 624"/>
                <a:gd name="T37" fmla="*/ 7 h 583"/>
                <a:gd name="T38" fmla="*/ 12 w 624"/>
                <a:gd name="T39" fmla="*/ 10 h 583"/>
                <a:gd name="T40" fmla="*/ 9 w 624"/>
                <a:gd name="T41" fmla="*/ 13 h 583"/>
                <a:gd name="T42" fmla="*/ 7 w 624"/>
                <a:gd name="T43" fmla="*/ 13 h 583"/>
                <a:gd name="T44" fmla="*/ 2 w 624"/>
                <a:gd name="T45" fmla="*/ 13 h 583"/>
                <a:gd name="T46" fmla="*/ 1 w 624"/>
                <a:gd name="T47" fmla="*/ 12 h 583"/>
                <a:gd name="T48" fmla="*/ 1 w 624"/>
                <a:gd name="T49" fmla="*/ 11 h 583"/>
                <a:gd name="T50" fmla="*/ 0 w 624"/>
                <a:gd name="T51" fmla="*/ 7 h 58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624"/>
                <a:gd name="T79" fmla="*/ 0 h 583"/>
                <a:gd name="T80" fmla="*/ 624 w 624"/>
                <a:gd name="T81" fmla="*/ 583 h 58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624" h="583">
                  <a:moveTo>
                    <a:pt x="0" y="308"/>
                  </a:moveTo>
                  <a:lnTo>
                    <a:pt x="22" y="286"/>
                  </a:lnTo>
                  <a:lnTo>
                    <a:pt x="48" y="326"/>
                  </a:lnTo>
                  <a:lnTo>
                    <a:pt x="98" y="326"/>
                  </a:lnTo>
                  <a:lnTo>
                    <a:pt x="131" y="298"/>
                  </a:lnTo>
                  <a:lnTo>
                    <a:pt x="131" y="117"/>
                  </a:lnTo>
                  <a:lnTo>
                    <a:pt x="165" y="163"/>
                  </a:lnTo>
                  <a:lnTo>
                    <a:pt x="163" y="213"/>
                  </a:lnTo>
                  <a:lnTo>
                    <a:pt x="217" y="211"/>
                  </a:lnTo>
                  <a:lnTo>
                    <a:pt x="262" y="156"/>
                  </a:lnTo>
                  <a:lnTo>
                    <a:pt x="347" y="156"/>
                  </a:lnTo>
                  <a:lnTo>
                    <a:pt x="489" y="0"/>
                  </a:lnTo>
                  <a:lnTo>
                    <a:pt x="577" y="23"/>
                  </a:lnTo>
                  <a:lnTo>
                    <a:pt x="593" y="167"/>
                  </a:lnTo>
                  <a:lnTo>
                    <a:pt x="551" y="207"/>
                  </a:lnTo>
                  <a:lnTo>
                    <a:pt x="576" y="239"/>
                  </a:lnTo>
                  <a:lnTo>
                    <a:pt x="597" y="213"/>
                  </a:lnTo>
                  <a:lnTo>
                    <a:pt x="624" y="213"/>
                  </a:lnTo>
                  <a:lnTo>
                    <a:pt x="608" y="298"/>
                  </a:lnTo>
                  <a:lnTo>
                    <a:pt x="521" y="429"/>
                  </a:lnTo>
                  <a:lnTo>
                    <a:pt x="404" y="543"/>
                  </a:lnTo>
                  <a:lnTo>
                    <a:pt x="319" y="581"/>
                  </a:lnTo>
                  <a:lnTo>
                    <a:pt x="75" y="583"/>
                  </a:lnTo>
                  <a:lnTo>
                    <a:pt x="53" y="517"/>
                  </a:lnTo>
                  <a:lnTo>
                    <a:pt x="65" y="468"/>
                  </a:lnTo>
                  <a:lnTo>
                    <a:pt x="0" y="30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38" name="Freeform 484">
              <a:extLst>
                <a:ext uri="{FF2B5EF4-FFF2-40B4-BE49-F238E27FC236}">
                  <a16:creationId xmlns:a16="http://schemas.microsoft.com/office/drawing/2014/main" id="{02F242DC-544E-4BFA-B07D-C86D369B3AC2}"/>
                </a:ext>
              </a:extLst>
            </p:cNvPr>
            <p:cNvSpPr>
              <a:spLocks/>
            </p:cNvSpPr>
            <p:nvPr/>
          </p:nvSpPr>
          <p:spPr bwMode="auto">
            <a:xfrm>
              <a:off x="1993216" y="4858840"/>
              <a:ext cx="61423" cy="69615"/>
            </a:xfrm>
            <a:custGeom>
              <a:avLst/>
              <a:gdLst>
                <a:gd name="T0" fmla="*/ 0 w 86"/>
                <a:gd name="T1" fmla="*/ 1 h 106"/>
                <a:gd name="T2" fmla="*/ 1 w 86"/>
                <a:gd name="T3" fmla="*/ 2 h 106"/>
                <a:gd name="T4" fmla="*/ 2 w 86"/>
                <a:gd name="T5" fmla="*/ 1 h 106"/>
                <a:gd name="T6" fmla="*/ 1 w 86"/>
                <a:gd name="T7" fmla="*/ 0 h 106"/>
                <a:gd name="T8" fmla="*/ 0 w 86"/>
                <a:gd name="T9" fmla="*/ 1 h 106"/>
                <a:gd name="T10" fmla="*/ 0 60000 65536"/>
                <a:gd name="T11" fmla="*/ 0 60000 65536"/>
                <a:gd name="T12" fmla="*/ 0 60000 65536"/>
                <a:gd name="T13" fmla="*/ 0 60000 65536"/>
                <a:gd name="T14" fmla="*/ 0 60000 65536"/>
                <a:gd name="T15" fmla="*/ 0 w 86"/>
                <a:gd name="T16" fmla="*/ 0 h 106"/>
                <a:gd name="T17" fmla="*/ 86 w 86"/>
                <a:gd name="T18" fmla="*/ 106 h 106"/>
              </a:gdLst>
              <a:ahLst/>
              <a:cxnLst>
                <a:cxn ang="T10">
                  <a:pos x="T0" y="T1"/>
                </a:cxn>
                <a:cxn ang="T11">
                  <a:pos x="T2" y="T3"/>
                </a:cxn>
                <a:cxn ang="T12">
                  <a:pos x="T4" y="T5"/>
                </a:cxn>
                <a:cxn ang="T13">
                  <a:pos x="T6" y="T7"/>
                </a:cxn>
                <a:cxn ang="T14">
                  <a:pos x="T8" y="T9"/>
                </a:cxn>
              </a:cxnLst>
              <a:rect l="T15" t="T16" r="T17" b="T18"/>
              <a:pathLst>
                <a:path w="86" h="106">
                  <a:moveTo>
                    <a:pt x="0" y="52"/>
                  </a:moveTo>
                  <a:lnTo>
                    <a:pt x="33" y="106"/>
                  </a:lnTo>
                  <a:lnTo>
                    <a:pt x="86" y="52"/>
                  </a:lnTo>
                  <a:lnTo>
                    <a:pt x="61" y="0"/>
                  </a:lnTo>
                  <a:lnTo>
                    <a:pt x="0" y="5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39" name="Freeform 485">
              <a:extLst>
                <a:ext uri="{FF2B5EF4-FFF2-40B4-BE49-F238E27FC236}">
                  <a16:creationId xmlns:a16="http://schemas.microsoft.com/office/drawing/2014/main" id="{1A18023E-7AAC-6043-AC47-04F552A14CAB}"/>
                </a:ext>
              </a:extLst>
            </p:cNvPr>
            <p:cNvSpPr>
              <a:spLocks/>
            </p:cNvSpPr>
            <p:nvPr/>
          </p:nvSpPr>
          <p:spPr bwMode="auto">
            <a:xfrm>
              <a:off x="1894938" y="2187925"/>
              <a:ext cx="211297" cy="178680"/>
            </a:xfrm>
            <a:custGeom>
              <a:avLst/>
              <a:gdLst>
                <a:gd name="T0" fmla="*/ 2 w 302"/>
                <a:gd name="T1" fmla="*/ 0 h 272"/>
                <a:gd name="T2" fmla="*/ 3 w 302"/>
                <a:gd name="T3" fmla="*/ 0 h 272"/>
                <a:gd name="T4" fmla="*/ 3 w 302"/>
                <a:gd name="T5" fmla="*/ 1 h 272"/>
                <a:gd name="T6" fmla="*/ 4 w 302"/>
                <a:gd name="T7" fmla="*/ 1 h 272"/>
                <a:gd name="T8" fmla="*/ 5 w 302"/>
                <a:gd name="T9" fmla="*/ 1 h 272"/>
                <a:gd name="T10" fmla="*/ 6 w 302"/>
                <a:gd name="T11" fmla="*/ 1 h 272"/>
                <a:gd name="T12" fmla="*/ 6 w 302"/>
                <a:gd name="T13" fmla="*/ 3 h 272"/>
                <a:gd name="T14" fmla="*/ 6 w 302"/>
                <a:gd name="T15" fmla="*/ 3 h 272"/>
                <a:gd name="T16" fmla="*/ 7 w 302"/>
                <a:gd name="T17" fmla="*/ 3 h 272"/>
                <a:gd name="T18" fmla="*/ 7 w 302"/>
                <a:gd name="T19" fmla="*/ 3 h 272"/>
                <a:gd name="T20" fmla="*/ 7 w 302"/>
                <a:gd name="T21" fmla="*/ 4 h 272"/>
                <a:gd name="T22" fmla="*/ 7 w 302"/>
                <a:gd name="T23" fmla="*/ 4 h 272"/>
                <a:gd name="T24" fmla="*/ 6 w 302"/>
                <a:gd name="T25" fmla="*/ 4 h 272"/>
                <a:gd name="T26" fmla="*/ 6 w 302"/>
                <a:gd name="T27" fmla="*/ 4 h 272"/>
                <a:gd name="T28" fmla="*/ 6 w 302"/>
                <a:gd name="T29" fmla="*/ 5 h 272"/>
                <a:gd name="T30" fmla="*/ 7 w 302"/>
                <a:gd name="T31" fmla="*/ 5 h 272"/>
                <a:gd name="T32" fmla="*/ 6 w 302"/>
                <a:gd name="T33" fmla="*/ 5 h 272"/>
                <a:gd name="T34" fmla="*/ 6 w 302"/>
                <a:gd name="T35" fmla="*/ 5 h 272"/>
                <a:gd name="T36" fmla="*/ 6 w 302"/>
                <a:gd name="T37" fmla="*/ 5 h 272"/>
                <a:gd name="T38" fmla="*/ 5 w 302"/>
                <a:gd name="T39" fmla="*/ 6 h 272"/>
                <a:gd name="T40" fmla="*/ 5 w 302"/>
                <a:gd name="T41" fmla="*/ 6 h 272"/>
                <a:gd name="T42" fmla="*/ 5 w 302"/>
                <a:gd name="T43" fmla="*/ 6 h 272"/>
                <a:gd name="T44" fmla="*/ 5 w 302"/>
                <a:gd name="T45" fmla="*/ 6 h 272"/>
                <a:gd name="T46" fmla="*/ 4 w 302"/>
                <a:gd name="T47" fmla="*/ 6 h 272"/>
                <a:gd name="T48" fmla="*/ 4 w 302"/>
                <a:gd name="T49" fmla="*/ 6 h 272"/>
                <a:gd name="T50" fmla="*/ 3 w 302"/>
                <a:gd name="T51" fmla="*/ 6 h 272"/>
                <a:gd name="T52" fmla="*/ 2 w 302"/>
                <a:gd name="T53" fmla="*/ 5 h 272"/>
                <a:gd name="T54" fmla="*/ 1 w 302"/>
                <a:gd name="T55" fmla="*/ 5 h 272"/>
                <a:gd name="T56" fmla="*/ 1 w 302"/>
                <a:gd name="T57" fmla="*/ 5 h 272"/>
                <a:gd name="T58" fmla="*/ 0 w 302"/>
                <a:gd name="T59" fmla="*/ 6 h 272"/>
                <a:gd name="T60" fmla="*/ 0 w 302"/>
                <a:gd name="T61" fmla="*/ 5 h 272"/>
                <a:gd name="T62" fmla="*/ 1 w 302"/>
                <a:gd name="T63" fmla="*/ 4 h 272"/>
                <a:gd name="T64" fmla="*/ 0 w 302"/>
                <a:gd name="T65" fmla="*/ 3 h 272"/>
                <a:gd name="T66" fmla="*/ 1 w 302"/>
                <a:gd name="T67" fmla="*/ 3 h 272"/>
                <a:gd name="T68" fmla="*/ 1 w 302"/>
                <a:gd name="T69" fmla="*/ 2 h 272"/>
                <a:gd name="T70" fmla="*/ 1 w 302"/>
                <a:gd name="T71" fmla="*/ 2 h 272"/>
                <a:gd name="T72" fmla="*/ 1 w 302"/>
                <a:gd name="T73" fmla="*/ 2 h 272"/>
                <a:gd name="T74" fmla="*/ 1 w 302"/>
                <a:gd name="T75" fmla="*/ 1 h 272"/>
                <a:gd name="T76" fmla="*/ 1 w 302"/>
                <a:gd name="T77" fmla="*/ 1 h 272"/>
                <a:gd name="T78" fmla="*/ 2 w 302"/>
                <a:gd name="T79" fmla="*/ 0 h 272"/>
                <a:gd name="T80" fmla="*/ 2 w 302"/>
                <a:gd name="T81" fmla="*/ 0 h 27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02"/>
                <a:gd name="T124" fmla="*/ 0 h 272"/>
                <a:gd name="T125" fmla="*/ 302 w 302"/>
                <a:gd name="T126" fmla="*/ 272 h 27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02" h="272">
                  <a:moveTo>
                    <a:pt x="96" y="0"/>
                  </a:moveTo>
                  <a:lnTo>
                    <a:pt x="125" y="5"/>
                  </a:lnTo>
                  <a:lnTo>
                    <a:pt x="147" y="25"/>
                  </a:lnTo>
                  <a:lnTo>
                    <a:pt x="189" y="25"/>
                  </a:lnTo>
                  <a:lnTo>
                    <a:pt x="232" y="31"/>
                  </a:lnTo>
                  <a:lnTo>
                    <a:pt x="254" y="65"/>
                  </a:lnTo>
                  <a:lnTo>
                    <a:pt x="270" y="109"/>
                  </a:lnTo>
                  <a:lnTo>
                    <a:pt x="274" y="127"/>
                  </a:lnTo>
                  <a:lnTo>
                    <a:pt x="293" y="142"/>
                  </a:lnTo>
                  <a:lnTo>
                    <a:pt x="302" y="154"/>
                  </a:lnTo>
                  <a:lnTo>
                    <a:pt x="302" y="172"/>
                  </a:lnTo>
                  <a:lnTo>
                    <a:pt x="284" y="172"/>
                  </a:lnTo>
                  <a:lnTo>
                    <a:pt x="260" y="172"/>
                  </a:lnTo>
                  <a:lnTo>
                    <a:pt x="270" y="189"/>
                  </a:lnTo>
                  <a:lnTo>
                    <a:pt x="278" y="200"/>
                  </a:lnTo>
                  <a:lnTo>
                    <a:pt x="284" y="223"/>
                  </a:lnTo>
                  <a:lnTo>
                    <a:pt x="270" y="234"/>
                  </a:lnTo>
                  <a:lnTo>
                    <a:pt x="248" y="234"/>
                  </a:lnTo>
                  <a:lnTo>
                    <a:pt x="246" y="234"/>
                  </a:lnTo>
                  <a:lnTo>
                    <a:pt x="232" y="245"/>
                  </a:lnTo>
                  <a:lnTo>
                    <a:pt x="232" y="268"/>
                  </a:lnTo>
                  <a:lnTo>
                    <a:pt x="215" y="272"/>
                  </a:lnTo>
                  <a:lnTo>
                    <a:pt x="200" y="261"/>
                  </a:lnTo>
                  <a:lnTo>
                    <a:pt x="176" y="255"/>
                  </a:lnTo>
                  <a:lnTo>
                    <a:pt x="155" y="245"/>
                  </a:lnTo>
                  <a:lnTo>
                    <a:pt x="135" y="250"/>
                  </a:lnTo>
                  <a:lnTo>
                    <a:pt x="73" y="223"/>
                  </a:lnTo>
                  <a:lnTo>
                    <a:pt x="47" y="227"/>
                  </a:lnTo>
                  <a:lnTo>
                    <a:pt x="26" y="223"/>
                  </a:lnTo>
                  <a:lnTo>
                    <a:pt x="12" y="245"/>
                  </a:lnTo>
                  <a:lnTo>
                    <a:pt x="0" y="199"/>
                  </a:lnTo>
                  <a:lnTo>
                    <a:pt x="28" y="169"/>
                  </a:lnTo>
                  <a:lnTo>
                    <a:pt x="8" y="109"/>
                  </a:lnTo>
                  <a:lnTo>
                    <a:pt x="26" y="117"/>
                  </a:lnTo>
                  <a:lnTo>
                    <a:pt x="29" y="104"/>
                  </a:lnTo>
                  <a:lnTo>
                    <a:pt x="34" y="82"/>
                  </a:lnTo>
                  <a:lnTo>
                    <a:pt x="42" y="71"/>
                  </a:lnTo>
                  <a:lnTo>
                    <a:pt x="47" y="46"/>
                  </a:lnTo>
                  <a:lnTo>
                    <a:pt x="68" y="21"/>
                  </a:lnTo>
                  <a:lnTo>
                    <a:pt x="82" y="0"/>
                  </a:lnTo>
                  <a:lnTo>
                    <a:pt x="96"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40" name="Freeform 486">
              <a:extLst>
                <a:ext uri="{FF2B5EF4-FFF2-40B4-BE49-F238E27FC236}">
                  <a16:creationId xmlns:a16="http://schemas.microsoft.com/office/drawing/2014/main" id="{711A4FEB-0DFA-21C4-E065-BDC40663C127}"/>
                </a:ext>
              </a:extLst>
            </p:cNvPr>
            <p:cNvSpPr>
              <a:spLocks/>
            </p:cNvSpPr>
            <p:nvPr/>
          </p:nvSpPr>
          <p:spPr bwMode="auto">
            <a:xfrm>
              <a:off x="1862998" y="2315554"/>
              <a:ext cx="471733" cy="297026"/>
            </a:xfrm>
            <a:custGeom>
              <a:avLst/>
              <a:gdLst>
                <a:gd name="T0" fmla="*/ 8 w 671"/>
                <a:gd name="T1" fmla="*/ 0 h 446"/>
                <a:gd name="T2" fmla="*/ 9 w 671"/>
                <a:gd name="T3" fmla="*/ 0 h 446"/>
                <a:gd name="T4" fmla="*/ 10 w 671"/>
                <a:gd name="T5" fmla="*/ 1 h 446"/>
                <a:gd name="T6" fmla="*/ 10 w 671"/>
                <a:gd name="T7" fmla="*/ 1 h 446"/>
                <a:gd name="T8" fmla="*/ 11 w 671"/>
                <a:gd name="T9" fmla="*/ 2 h 446"/>
                <a:gd name="T10" fmla="*/ 13 w 671"/>
                <a:gd name="T11" fmla="*/ 3 h 446"/>
                <a:gd name="T12" fmla="*/ 14 w 671"/>
                <a:gd name="T13" fmla="*/ 3 h 446"/>
                <a:gd name="T14" fmla="*/ 15 w 671"/>
                <a:gd name="T15" fmla="*/ 4 h 446"/>
                <a:gd name="T16" fmla="*/ 15 w 671"/>
                <a:gd name="T17" fmla="*/ 6 h 446"/>
                <a:gd name="T18" fmla="*/ 13 w 671"/>
                <a:gd name="T19" fmla="*/ 7 h 446"/>
                <a:gd name="T20" fmla="*/ 11 w 671"/>
                <a:gd name="T21" fmla="*/ 9 h 446"/>
                <a:gd name="T22" fmla="*/ 11 w 671"/>
                <a:gd name="T23" fmla="*/ 9 h 446"/>
                <a:gd name="T24" fmla="*/ 11 w 671"/>
                <a:gd name="T25" fmla="*/ 11 h 446"/>
                <a:gd name="T26" fmla="*/ 10 w 671"/>
                <a:gd name="T27" fmla="*/ 9 h 446"/>
                <a:gd name="T28" fmla="*/ 9 w 671"/>
                <a:gd name="T29" fmla="*/ 8 h 446"/>
                <a:gd name="T30" fmla="*/ 9 w 671"/>
                <a:gd name="T31" fmla="*/ 7 h 446"/>
                <a:gd name="T32" fmla="*/ 7 w 671"/>
                <a:gd name="T33" fmla="*/ 9 h 446"/>
                <a:gd name="T34" fmla="*/ 6 w 671"/>
                <a:gd name="T35" fmla="*/ 8 h 446"/>
                <a:gd name="T36" fmla="*/ 7 w 671"/>
                <a:gd name="T37" fmla="*/ 8 h 446"/>
                <a:gd name="T38" fmla="*/ 7 w 671"/>
                <a:gd name="T39" fmla="*/ 7 h 446"/>
                <a:gd name="T40" fmla="*/ 6 w 671"/>
                <a:gd name="T41" fmla="*/ 6 h 446"/>
                <a:gd name="T42" fmla="*/ 5 w 671"/>
                <a:gd name="T43" fmla="*/ 5 h 446"/>
                <a:gd name="T44" fmla="*/ 2 w 671"/>
                <a:gd name="T45" fmla="*/ 6 h 446"/>
                <a:gd name="T46" fmla="*/ 1 w 671"/>
                <a:gd name="T47" fmla="*/ 6 h 446"/>
                <a:gd name="T48" fmla="*/ 0 w 671"/>
                <a:gd name="T49" fmla="*/ 4 h 446"/>
                <a:gd name="T50" fmla="*/ 2 w 671"/>
                <a:gd name="T51" fmla="*/ 2 h 446"/>
                <a:gd name="T52" fmla="*/ 1 w 671"/>
                <a:gd name="T53" fmla="*/ 1 h 446"/>
                <a:gd name="T54" fmla="*/ 2 w 671"/>
                <a:gd name="T55" fmla="*/ 1 h 446"/>
                <a:gd name="T56" fmla="*/ 3 w 671"/>
                <a:gd name="T57" fmla="*/ 1 h 446"/>
                <a:gd name="T58" fmla="*/ 5 w 671"/>
                <a:gd name="T59" fmla="*/ 1 h 446"/>
                <a:gd name="T60" fmla="*/ 6 w 671"/>
                <a:gd name="T61" fmla="*/ 1 h 446"/>
                <a:gd name="T62" fmla="*/ 7 w 671"/>
                <a:gd name="T63" fmla="*/ 2 h 446"/>
                <a:gd name="T64" fmla="*/ 7 w 671"/>
                <a:gd name="T65" fmla="*/ 1 h 446"/>
                <a:gd name="T66" fmla="*/ 7 w 671"/>
                <a:gd name="T67" fmla="*/ 1 h 44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71"/>
                <a:gd name="T103" fmla="*/ 0 h 446"/>
                <a:gd name="T104" fmla="*/ 671 w 671"/>
                <a:gd name="T105" fmla="*/ 446 h 44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71" h="446">
                  <a:moveTo>
                    <a:pt x="334" y="20"/>
                  </a:moveTo>
                  <a:lnTo>
                    <a:pt x="344" y="17"/>
                  </a:lnTo>
                  <a:lnTo>
                    <a:pt x="362" y="4"/>
                  </a:lnTo>
                  <a:lnTo>
                    <a:pt x="379" y="0"/>
                  </a:lnTo>
                  <a:lnTo>
                    <a:pt x="406" y="4"/>
                  </a:lnTo>
                  <a:lnTo>
                    <a:pt x="418" y="27"/>
                  </a:lnTo>
                  <a:lnTo>
                    <a:pt x="424" y="54"/>
                  </a:lnTo>
                  <a:lnTo>
                    <a:pt x="435" y="63"/>
                  </a:lnTo>
                  <a:lnTo>
                    <a:pt x="448" y="58"/>
                  </a:lnTo>
                  <a:lnTo>
                    <a:pt x="481" y="95"/>
                  </a:lnTo>
                  <a:lnTo>
                    <a:pt x="498" y="124"/>
                  </a:lnTo>
                  <a:lnTo>
                    <a:pt x="542" y="145"/>
                  </a:lnTo>
                  <a:lnTo>
                    <a:pt x="574" y="150"/>
                  </a:lnTo>
                  <a:lnTo>
                    <a:pt x="587" y="145"/>
                  </a:lnTo>
                  <a:lnTo>
                    <a:pt x="617" y="160"/>
                  </a:lnTo>
                  <a:lnTo>
                    <a:pt x="650" y="165"/>
                  </a:lnTo>
                  <a:lnTo>
                    <a:pt x="671" y="233"/>
                  </a:lnTo>
                  <a:lnTo>
                    <a:pt x="638" y="242"/>
                  </a:lnTo>
                  <a:lnTo>
                    <a:pt x="631" y="276"/>
                  </a:lnTo>
                  <a:lnTo>
                    <a:pt x="579" y="311"/>
                  </a:lnTo>
                  <a:lnTo>
                    <a:pt x="500" y="334"/>
                  </a:lnTo>
                  <a:lnTo>
                    <a:pt x="491" y="366"/>
                  </a:lnTo>
                  <a:lnTo>
                    <a:pt x="462" y="352"/>
                  </a:lnTo>
                  <a:lnTo>
                    <a:pt x="493" y="395"/>
                  </a:lnTo>
                  <a:lnTo>
                    <a:pt x="540" y="400"/>
                  </a:lnTo>
                  <a:lnTo>
                    <a:pt x="453" y="446"/>
                  </a:lnTo>
                  <a:lnTo>
                    <a:pt x="400" y="396"/>
                  </a:lnTo>
                  <a:lnTo>
                    <a:pt x="444" y="358"/>
                  </a:lnTo>
                  <a:lnTo>
                    <a:pt x="400" y="349"/>
                  </a:lnTo>
                  <a:lnTo>
                    <a:pt x="376" y="349"/>
                  </a:lnTo>
                  <a:lnTo>
                    <a:pt x="383" y="315"/>
                  </a:lnTo>
                  <a:lnTo>
                    <a:pt x="374" y="320"/>
                  </a:lnTo>
                  <a:lnTo>
                    <a:pt x="310" y="338"/>
                  </a:lnTo>
                  <a:lnTo>
                    <a:pt x="289" y="396"/>
                  </a:lnTo>
                  <a:lnTo>
                    <a:pt x="244" y="394"/>
                  </a:lnTo>
                  <a:lnTo>
                    <a:pt x="254" y="352"/>
                  </a:lnTo>
                  <a:lnTo>
                    <a:pt x="255" y="334"/>
                  </a:lnTo>
                  <a:lnTo>
                    <a:pt x="283" y="325"/>
                  </a:lnTo>
                  <a:lnTo>
                    <a:pt x="295" y="312"/>
                  </a:lnTo>
                  <a:lnTo>
                    <a:pt x="298" y="302"/>
                  </a:lnTo>
                  <a:lnTo>
                    <a:pt x="283" y="296"/>
                  </a:lnTo>
                  <a:lnTo>
                    <a:pt x="262" y="253"/>
                  </a:lnTo>
                  <a:lnTo>
                    <a:pt x="236" y="227"/>
                  </a:lnTo>
                  <a:lnTo>
                    <a:pt x="203" y="227"/>
                  </a:lnTo>
                  <a:lnTo>
                    <a:pt x="162" y="239"/>
                  </a:lnTo>
                  <a:lnTo>
                    <a:pt x="100" y="242"/>
                  </a:lnTo>
                  <a:lnTo>
                    <a:pt x="72" y="250"/>
                  </a:lnTo>
                  <a:lnTo>
                    <a:pt x="24" y="250"/>
                  </a:lnTo>
                  <a:lnTo>
                    <a:pt x="0" y="224"/>
                  </a:lnTo>
                  <a:lnTo>
                    <a:pt x="16" y="185"/>
                  </a:lnTo>
                  <a:lnTo>
                    <a:pt x="41" y="143"/>
                  </a:lnTo>
                  <a:lnTo>
                    <a:pt x="73" y="99"/>
                  </a:lnTo>
                  <a:lnTo>
                    <a:pt x="56" y="47"/>
                  </a:lnTo>
                  <a:lnTo>
                    <a:pt x="57" y="38"/>
                  </a:lnTo>
                  <a:lnTo>
                    <a:pt x="70" y="27"/>
                  </a:lnTo>
                  <a:lnTo>
                    <a:pt x="91" y="31"/>
                  </a:lnTo>
                  <a:lnTo>
                    <a:pt x="117" y="27"/>
                  </a:lnTo>
                  <a:lnTo>
                    <a:pt x="143" y="39"/>
                  </a:lnTo>
                  <a:lnTo>
                    <a:pt x="177" y="54"/>
                  </a:lnTo>
                  <a:lnTo>
                    <a:pt x="199" y="47"/>
                  </a:lnTo>
                  <a:lnTo>
                    <a:pt x="220" y="59"/>
                  </a:lnTo>
                  <a:lnTo>
                    <a:pt x="244" y="65"/>
                  </a:lnTo>
                  <a:lnTo>
                    <a:pt x="259" y="76"/>
                  </a:lnTo>
                  <a:lnTo>
                    <a:pt x="276" y="72"/>
                  </a:lnTo>
                  <a:lnTo>
                    <a:pt x="279" y="49"/>
                  </a:lnTo>
                  <a:lnTo>
                    <a:pt x="290" y="38"/>
                  </a:lnTo>
                  <a:lnTo>
                    <a:pt x="314" y="38"/>
                  </a:lnTo>
                  <a:lnTo>
                    <a:pt x="322" y="31"/>
                  </a:lnTo>
                  <a:lnTo>
                    <a:pt x="334" y="2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41" name="Freeform 487">
              <a:extLst>
                <a:ext uri="{FF2B5EF4-FFF2-40B4-BE49-F238E27FC236}">
                  <a16:creationId xmlns:a16="http://schemas.microsoft.com/office/drawing/2014/main" id="{D97F4912-851F-1953-8E00-D5C4ECD0C38E}"/>
                </a:ext>
              </a:extLst>
            </p:cNvPr>
            <p:cNvSpPr>
              <a:spLocks/>
            </p:cNvSpPr>
            <p:nvPr/>
          </p:nvSpPr>
          <p:spPr bwMode="auto">
            <a:xfrm>
              <a:off x="1983388" y="2466386"/>
              <a:ext cx="90907" cy="109064"/>
            </a:xfrm>
            <a:custGeom>
              <a:avLst/>
              <a:gdLst>
                <a:gd name="T0" fmla="*/ 1 w 129"/>
                <a:gd name="T1" fmla="*/ 1 h 165"/>
                <a:gd name="T2" fmla="*/ 1 w 129"/>
                <a:gd name="T3" fmla="*/ 2 h 165"/>
                <a:gd name="T4" fmla="*/ 1 w 129"/>
                <a:gd name="T5" fmla="*/ 2 h 165"/>
                <a:gd name="T6" fmla="*/ 1 w 129"/>
                <a:gd name="T7" fmla="*/ 4 h 165"/>
                <a:gd name="T8" fmla="*/ 2 w 129"/>
                <a:gd name="T9" fmla="*/ 4 h 165"/>
                <a:gd name="T10" fmla="*/ 2 w 129"/>
                <a:gd name="T11" fmla="*/ 3 h 165"/>
                <a:gd name="T12" fmla="*/ 2 w 129"/>
                <a:gd name="T13" fmla="*/ 3 h 165"/>
                <a:gd name="T14" fmla="*/ 3 w 129"/>
                <a:gd name="T15" fmla="*/ 2 h 165"/>
                <a:gd name="T16" fmla="*/ 3 w 129"/>
                <a:gd name="T17" fmla="*/ 2 h 165"/>
                <a:gd name="T18" fmla="*/ 3 w 129"/>
                <a:gd name="T19" fmla="*/ 2 h 165"/>
                <a:gd name="T20" fmla="*/ 2 w 129"/>
                <a:gd name="T21" fmla="*/ 1 h 165"/>
                <a:gd name="T22" fmla="*/ 1 w 129"/>
                <a:gd name="T23" fmla="*/ 0 h 165"/>
                <a:gd name="T24" fmla="*/ 1 w 129"/>
                <a:gd name="T25" fmla="*/ 0 h 165"/>
                <a:gd name="T26" fmla="*/ 0 w 129"/>
                <a:gd name="T27" fmla="*/ 0 h 165"/>
                <a:gd name="T28" fmla="*/ 1 w 129"/>
                <a:gd name="T29" fmla="*/ 1 h 16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9"/>
                <a:gd name="T46" fmla="*/ 0 h 165"/>
                <a:gd name="T47" fmla="*/ 129 w 129"/>
                <a:gd name="T48" fmla="*/ 165 h 16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9" h="165">
                  <a:moveTo>
                    <a:pt x="29" y="45"/>
                  </a:moveTo>
                  <a:lnTo>
                    <a:pt x="46" y="69"/>
                  </a:lnTo>
                  <a:lnTo>
                    <a:pt x="53" y="87"/>
                  </a:lnTo>
                  <a:lnTo>
                    <a:pt x="61" y="164"/>
                  </a:lnTo>
                  <a:lnTo>
                    <a:pt x="73" y="165"/>
                  </a:lnTo>
                  <a:lnTo>
                    <a:pt x="83" y="125"/>
                  </a:lnTo>
                  <a:lnTo>
                    <a:pt x="84" y="106"/>
                  </a:lnTo>
                  <a:lnTo>
                    <a:pt x="121" y="93"/>
                  </a:lnTo>
                  <a:lnTo>
                    <a:pt x="129" y="76"/>
                  </a:lnTo>
                  <a:lnTo>
                    <a:pt x="115" y="71"/>
                  </a:lnTo>
                  <a:lnTo>
                    <a:pt x="93" y="27"/>
                  </a:lnTo>
                  <a:lnTo>
                    <a:pt x="65" y="3"/>
                  </a:lnTo>
                  <a:lnTo>
                    <a:pt x="32" y="0"/>
                  </a:lnTo>
                  <a:lnTo>
                    <a:pt x="0" y="6"/>
                  </a:lnTo>
                  <a:lnTo>
                    <a:pt x="29" y="4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42" name="Freeform 488">
              <a:extLst>
                <a:ext uri="{FF2B5EF4-FFF2-40B4-BE49-F238E27FC236}">
                  <a16:creationId xmlns:a16="http://schemas.microsoft.com/office/drawing/2014/main" id="{6936A505-0D23-1D41-4C61-FC48C01FB276}"/>
                </a:ext>
              </a:extLst>
            </p:cNvPr>
            <p:cNvSpPr>
              <a:spLocks/>
            </p:cNvSpPr>
            <p:nvPr/>
          </p:nvSpPr>
          <p:spPr bwMode="auto">
            <a:xfrm>
              <a:off x="2305247" y="2612579"/>
              <a:ext cx="196555" cy="97461"/>
            </a:xfrm>
            <a:custGeom>
              <a:avLst/>
              <a:gdLst>
                <a:gd name="T0" fmla="*/ 0 w 282"/>
                <a:gd name="T1" fmla="*/ 0 h 147"/>
                <a:gd name="T2" fmla="*/ 1 w 282"/>
                <a:gd name="T3" fmla="*/ 0 h 147"/>
                <a:gd name="T4" fmla="*/ 3 w 282"/>
                <a:gd name="T5" fmla="*/ 1 h 147"/>
                <a:gd name="T6" fmla="*/ 4 w 282"/>
                <a:gd name="T7" fmla="*/ 1 h 147"/>
                <a:gd name="T8" fmla="*/ 4 w 282"/>
                <a:gd name="T9" fmla="*/ 1 h 147"/>
                <a:gd name="T10" fmla="*/ 5 w 282"/>
                <a:gd name="T11" fmla="*/ 1 h 147"/>
                <a:gd name="T12" fmla="*/ 5 w 282"/>
                <a:gd name="T13" fmla="*/ 1 h 147"/>
                <a:gd name="T14" fmla="*/ 6 w 282"/>
                <a:gd name="T15" fmla="*/ 2 h 147"/>
                <a:gd name="T16" fmla="*/ 6 w 282"/>
                <a:gd name="T17" fmla="*/ 2 h 147"/>
                <a:gd name="T18" fmla="*/ 6 w 282"/>
                <a:gd name="T19" fmla="*/ 2 h 147"/>
                <a:gd name="T20" fmla="*/ 7 w 282"/>
                <a:gd name="T21" fmla="*/ 3 h 147"/>
                <a:gd name="T22" fmla="*/ 6 w 282"/>
                <a:gd name="T23" fmla="*/ 3 h 147"/>
                <a:gd name="T24" fmla="*/ 6 w 282"/>
                <a:gd name="T25" fmla="*/ 3 h 147"/>
                <a:gd name="T26" fmla="*/ 5 w 282"/>
                <a:gd name="T27" fmla="*/ 3 h 147"/>
                <a:gd name="T28" fmla="*/ 5 w 282"/>
                <a:gd name="T29" fmla="*/ 3 h 147"/>
                <a:gd name="T30" fmla="*/ 5 w 282"/>
                <a:gd name="T31" fmla="*/ 3 h 147"/>
                <a:gd name="T32" fmla="*/ 4 w 282"/>
                <a:gd name="T33" fmla="*/ 3 h 147"/>
                <a:gd name="T34" fmla="*/ 3 w 282"/>
                <a:gd name="T35" fmla="*/ 3 h 147"/>
                <a:gd name="T36" fmla="*/ 3 w 282"/>
                <a:gd name="T37" fmla="*/ 3 h 147"/>
                <a:gd name="T38" fmla="*/ 3 w 282"/>
                <a:gd name="T39" fmla="*/ 2 h 147"/>
                <a:gd name="T40" fmla="*/ 1 w 282"/>
                <a:gd name="T41" fmla="*/ 1 h 147"/>
                <a:gd name="T42" fmla="*/ 0 w 282"/>
                <a:gd name="T43" fmla="*/ 0 h 14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2"/>
                <a:gd name="T67" fmla="*/ 0 h 147"/>
                <a:gd name="T68" fmla="*/ 282 w 282"/>
                <a:gd name="T69" fmla="*/ 147 h 14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2" h="147">
                  <a:moveTo>
                    <a:pt x="0" y="8"/>
                  </a:moveTo>
                  <a:lnTo>
                    <a:pt x="68" y="0"/>
                  </a:lnTo>
                  <a:lnTo>
                    <a:pt x="130" y="31"/>
                  </a:lnTo>
                  <a:lnTo>
                    <a:pt x="160" y="63"/>
                  </a:lnTo>
                  <a:lnTo>
                    <a:pt x="192" y="63"/>
                  </a:lnTo>
                  <a:lnTo>
                    <a:pt x="214" y="50"/>
                  </a:lnTo>
                  <a:lnTo>
                    <a:pt x="235" y="43"/>
                  </a:lnTo>
                  <a:lnTo>
                    <a:pt x="249" y="78"/>
                  </a:lnTo>
                  <a:lnTo>
                    <a:pt x="278" y="86"/>
                  </a:lnTo>
                  <a:lnTo>
                    <a:pt x="275" y="100"/>
                  </a:lnTo>
                  <a:lnTo>
                    <a:pt x="282" y="125"/>
                  </a:lnTo>
                  <a:lnTo>
                    <a:pt x="278" y="144"/>
                  </a:lnTo>
                  <a:lnTo>
                    <a:pt x="249" y="115"/>
                  </a:lnTo>
                  <a:lnTo>
                    <a:pt x="235" y="105"/>
                  </a:lnTo>
                  <a:lnTo>
                    <a:pt x="215" y="105"/>
                  </a:lnTo>
                  <a:lnTo>
                    <a:pt x="208" y="139"/>
                  </a:lnTo>
                  <a:lnTo>
                    <a:pt x="187" y="130"/>
                  </a:lnTo>
                  <a:lnTo>
                    <a:pt x="152" y="147"/>
                  </a:lnTo>
                  <a:lnTo>
                    <a:pt x="110" y="142"/>
                  </a:lnTo>
                  <a:lnTo>
                    <a:pt x="109" y="86"/>
                  </a:lnTo>
                  <a:lnTo>
                    <a:pt x="39" y="35"/>
                  </a:lnTo>
                  <a:lnTo>
                    <a:pt x="0" y="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43" name="Freeform 489">
              <a:extLst>
                <a:ext uri="{FF2B5EF4-FFF2-40B4-BE49-F238E27FC236}">
                  <a16:creationId xmlns:a16="http://schemas.microsoft.com/office/drawing/2014/main" id="{C3591FC3-DFF1-703B-FF7E-F1711507786E}"/>
                </a:ext>
              </a:extLst>
            </p:cNvPr>
            <p:cNvSpPr>
              <a:spLocks/>
            </p:cNvSpPr>
            <p:nvPr/>
          </p:nvSpPr>
          <p:spPr bwMode="auto">
            <a:xfrm>
              <a:off x="2452663" y="2670592"/>
              <a:ext cx="164614" cy="146192"/>
            </a:xfrm>
            <a:custGeom>
              <a:avLst/>
              <a:gdLst>
                <a:gd name="T0" fmla="*/ 2 w 234"/>
                <a:gd name="T1" fmla="*/ 0 h 221"/>
                <a:gd name="T2" fmla="*/ 2 w 234"/>
                <a:gd name="T3" fmla="*/ 0 h 221"/>
                <a:gd name="T4" fmla="*/ 3 w 234"/>
                <a:gd name="T5" fmla="*/ 0 h 221"/>
                <a:gd name="T6" fmla="*/ 4 w 234"/>
                <a:gd name="T7" fmla="*/ 1 h 221"/>
                <a:gd name="T8" fmla="*/ 5 w 234"/>
                <a:gd name="T9" fmla="*/ 2 h 221"/>
                <a:gd name="T10" fmla="*/ 5 w 234"/>
                <a:gd name="T11" fmla="*/ 3 h 221"/>
                <a:gd name="T12" fmla="*/ 5 w 234"/>
                <a:gd name="T13" fmla="*/ 3 h 221"/>
                <a:gd name="T14" fmla="*/ 5 w 234"/>
                <a:gd name="T15" fmla="*/ 4 h 221"/>
                <a:gd name="T16" fmla="*/ 5 w 234"/>
                <a:gd name="T17" fmla="*/ 4 h 221"/>
                <a:gd name="T18" fmla="*/ 4 w 234"/>
                <a:gd name="T19" fmla="*/ 5 h 221"/>
                <a:gd name="T20" fmla="*/ 4 w 234"/>
                <a:gd name="T21" fmla="*/ 5 h 221"/>
                <a:gd name="T22" fmla="*/ 3 w 234"/>
                <a:gd name="T23" fmla="*/ 4 h 221"/>
                <a:gd name="T24" fmla="*/ 3 w 234"/>
                <a:gd name="T25" fmla="*/ 4 h 221"/>
                <a:gd name="T26" fmla="*/ 2 w 234"/>
                <a:gd name="T27" fmla="*/ 5 h 221"/>
                <a:gd name="T28" fmla="*/ 1 w 234"/>
                <a:gd name="T29" fmla="*/ 5 h 221"/>
                <a:gd name="T30" fmla="*/ 1 w 234"/>
                <a:gd name="T31" fmla="*/ 4 h 221"/>
                <a:gd name="T32" fmla="*/ 1 w 234"/>
                <a:gd name="T33" fmla="*/ 4 h 221"/>
                <a:gd name="T34" fmla="*/ 1 w 234"/>
                <a:gd name="T35" fmla="*/ 3 h 221"/>
                <a:gd name="T36" fmla="*/ 1 w 234"/>
                <a:gd name="T37" fmla="*/ 4 h 221"/>
                <a:gd name="T38" fmla="*/ 2 w 234"/>
                <a:gd name="T39" fmla="*/ 4 h 221"/>
                <a:gd name="T40" fmla="*/ 3 w 234"/>
                <a:gd name="T41" fmla="*/ 4 h 221"/>
                <a:gd name="T42" fmla="*/ 1 w 234"/>
                <a:gd name="T43" fmla="*/ 3 h 221"/>
                <a:gd name="T44" fmla="*/ 1 w 234"/>
                <a:gd name="T45" fmla="*/ 2 h 221"/>
                <a:gd name="T46" fmla="*/ 1 w 234"/>
                <a:gd name="T47" fmla="*/ 2 h 221"/>
                <a:gd name="T48" fmla="*/ 1 w 234"/>
                <a:gd name="T49" fmla="*/ 1 h 221"/>
                <a:gd name="T50" fmla="*/ 1 w 234"/>
                <a:gd name="T51" fmla="*/ 1 h 221"/>
                <a:gd name="T52" fmla="*/ 0 w 234"/>
                <a:gd name="T53" fmla="*/ 1 h 221"/>
                <a:gd name="T54" fmla="*/ 0 w 234"/>
                <a:gd name="T55" fmla="*/ 1 h 221"/>
                <a:gd name="T56" fmla="*/ 0 w 234"/>
                <a:gd name="T57" fmla="*/ 0 h 221"/>
                <a:gd name="T58" fmla="*/ 1 w 234"/>
                <a:gd name="T59" fmla="*/ 0 h 221"/>
                <a:gd name="T60" fmla="*/ 1 w 234"/>
                <a:gd name="T61" fmla="*/ 1 h 221"/>
                <a:gd name="T62" fmla="*/ 2 w 234"/>
                <a:gd name="T63" fmla="*/ 1 h 221"/>
                <a:gd name="T64" fmla="*/ 2 w 234"/>
                <a:gd name="T65" fmla="*/ 1 h 221"/>
                <a:gd name="T66" fmla="*/ 1 w 234"/>
                <a:gd name="T67" fmla="*/ 0 h 221"/>
                <a:gd name="T68" fmla="*/ 2 w 234"/>
                <a:gd name="T69" fmla="*/ 0 h 221"/>
                <a:gd name="T70" fmla="*/ 2 w 234"/>
                <a:gd name="T71" fmla="*/ 0 h 22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34"/>
                <a:gd name="T109" fmla="*/ 0 h 221"/>
                <a:gd name="T110" fmla="*/ 234 w 234"/>
                <a:gd name="T111" fmla="*/ 221 h 221"/>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34" h="221">
                  <a:moveTo>
                    <a:pt x="89" y="8"/>
                  </a:moveTo>
                  <a:lnTo>
                    <a:pt x="103" y="8"/>
                  </a:lnTo>
                  <a:lnTo>
                    <a:pt x="137" y="19"/>
                  </a:lnTo>
                  <a:lnTo>
                    <a:pt x="171" y="49"/>
                  </a:lnTo>
                  <a:lnTo>
                    <a:pt x="193" y="83"/>
                  </a:lnTo>
                  <a:lnTo>
                    <a:pt x="234" y="125"/>
                  </a:lnTo>
                  <a:lnTo>
                    <a:pt x="211" y="134"/>
                  </a:lnTo>
                  <a:lnTo>
                    <a:pt x="199" y="160"/>
                  </a:lnTo>
                  <a:lnTo>
                    <a:pt x="196" y="172"/>
                  </a:lnTo>
                  <a:lnTo>
                    <a:pt x="185" y="221"/>
                  </a:lnTo>
                  <a:lnTo>
                    <a:pt x="153" y="207"/>
                  </a:lnTo>
                  <a:lnTo>
                    <a:pt x="143" y="165"/>
                  </a:lnTo>
                  <a:lnTo>
                    <a:pt x="114" y="181"/>
                  </a:lnTo>
                  <a:lnTo>
                    <a:pt x="79" y="206"/>
                  </a:lnTo>
                  <a:lnTo>
                    <a:pt x="59" y="200"/>
                  </a:lnTo>
                  <a:lnTo>
                    <a:pt x="42" y="180"/>
                  </a:lnTo>
                  <a:lnTo>
                    <a:pt x="34" y="160"/>
                  </a:lnTo>
                  <a:lnTo>
                    <a:pt x="46" y="141"/>
                  </a:lnTo>
                  <a:lnTo>
                    <a:pt x="56" y="156"/>
                  </a:lnTo>
                  <a:lnTo>
                    <a:pt x="98" y="179"/>
                  </a:lnTo>
                  <a:lnTo>
                    <a:pt x="108" y="158"/>
                  </a:lnTo>
                  <a:lnTo>
                    <a:pt x="68" y="123"/>
                  </a:lnTo>
                  <a:lnTo>
                    <a:pt x="53" y="94"/>
                  </a:lnTo>
                  <a:lnTo>
                    <a:pt x="41" y="83"/>
                  </a:lnTo>
                  <a:lnTo>
                    <a:pt x="41" y="65"/>
                  </a:lnTo>
                  <a:lnTo>
                    <a:pt x="27" y="58"/>
                  </a:lnTo>
                  <a:lnTo>
                    <a:pt x="0" y="54"/>
                  </a:lnTo>
                  <a:lnTo>
                    <a:pt x="6" y="33"/>
                  </a:lnTo>
                  <a:lnTo>
                    <a:pt x="8" y="19"/>
                  </a:lnTo>
                  <a:lnTo>
                    <a:pt x="30" y="19"/>
                  </a:lnTo>
                  <a:lnTo>
                    <a:pt x="41" y="29"/>
                  </a:lnTo>
                  <a:lnTo>
                    <a:pt x="70" y="58"/>
                  </a:lnTo>
                  <a:lnTo>
                    <a:pt x="74" y="39"/>
                  </a:lnTo>
                  <a:lnTo>
                    <a:pt x="67" y="16"/>
                  </a:lnTo>
                  <a:lnTo>
                    <a:pt x="70" y="0"/>
                  </a:lnTo>
                  <a:lnTo>
                    <a:pt x="89" y="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44" name="Freeform 490">
              <a:extLst>
                <a:ext uri="{FF2B5EF4-FFF2-40B4-BE49-F238E27FC236}">
                  <a16:creationId xmlns:a16="http://schemas.microsoft.com/office/drawing/2014/main" id="{38C6EB86-D5A2-3688-8D1C-8726DF50FE1B}"/>
                </a:ext>
              </a:extLst>
            </p:cNvPr>
            <p:cNvSpPr>
              <a:spLocks/>
            </p:cNvSpPr>
            <p:nvPr/>
          </p:nvSpPr>
          <p:spPr bwMode="auto">
            <a:xfrm>
              <a:off x="2418266" y="2698438"/>
              <a:ext cx="110563" cy="90500"/>
            </a:xfrm>
            <a:custGeom>
              <a:avLst/>
              <a:gdLst>
                <a:gd name="T0" fmla="*/ 0 w 156"/>
                <a:gd name="T1" fmla="*/ 0 h 135"/>
                <a:gd name="T2" fmla="*/ 0 w 156"/>
                <a:gd name="T3" fmla="*/ 1 h 135"/>
                <a:gd name="T4" fmla="*/ 1 w 156"/>
                <a:gd name="T5" fmla="*/ 2 h 135"/>
                <a:gd name="T6" fmla="*/ 2 w 156"/>
                <a:gd name="T7" fmla="*/ 3 h 135"/>
                <a:gd name="T8" fmla="*/ 2 w 156"/>
                <a:gd name="T9" fmla="*/ 2 h 135"/>
                <a:gd name="T10" fmla="*/ 2 w 156"/>
                <a:gd name="T11" fmla="*/ 3 h 135"/>
                <a:gd name="T12" fmla="*/ 3 w 156"/>
                <a:gd name="T13" fmla="*/ 3 h 135"/>
                <a:gd name="T14" fmla="*/ 3 w 156"/>
                <a:gd name="T15" fmla="*/ 3 h 135"/>
                <a:gd name="T16" fmla="*/ 4 w 156"/>
                <a:gd name="T17" fmla="*/ 3 h 135"/>
                <a:gd name="T18" fmla="*/ 3 w 156"/>
                <a:gd name="T19" fmla="*/ 2 h 135"/>
                <a:gd name="T20" fmla="*/ 3 w 156"/>
                <a:gd name="T21" fmla="*/ 1 h 135"/>
                <a:gd name="T22" fmla="*/ 2 w 156"/>
                <a:gd name="T23" fmla="*/ 1 h 135"/>
                <a:gd name="T24" fmla="*/ 2 w 156"/>
                <a:gd name="T25" fmla="*/ 1 h 135"/>
                <a:gd name="T26" fmla="*/ 2 w 156"/>
                <a:gd name="T27" fmla="*/ 0 h 135"/>
                <a:gd name="T28" fmla="*/ 1 w 156"/>
                <a:gd name="T29" fmla="*/ 0 h 135"/>
                <a:gd name="T30" fmla="*/ 1 w 156"/>
                <a:gd name="T31" fmla="*/ 0 h 135"/>
                <a:gd name="T32" fmla="*/ 0 w 156"/>
                <a:gd name="T33" fmla="*/ 0 h 135"/>
                <a:gd name="T34" fmla="*/ 0 w 156"/>
                <a:gd name="T35" fmla="*/ 0 h 13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56"/>
                <a:gd name="T55" fmla="*/ 0 h 135"/>
                <a:gd name="T56" fmla="*/ 156 w 156"/>
                <a:gd name="T57" fmla="*/ 135 h 13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56" h="135">
                  <a:moveTo>
                    <a:pt x="0" y="18"/>
                  </a:moveTo>
                  <a:lnTo>
                    <a:pt x="16" y="40"/>
                  </a:lnTo>
                  <a:lnTo>
                    <a:pt x="40" y="74"/>
                  </a:lnTo>
                  <a:lnTo>
                    <a:pt x="77" y="117"/>
                  </a:lnTo>
                  <a:lnTo>
                    <a:pt x="99" y="91"/>
                  </a:lnTo>
                  <a:lnTo>
                    <a:pt x="100" y="114"/>
                  </a:lnTo>
                  <a:lnTo>
                    <a:pt x="117" y="117"/>
                  </a:lnTo>
                  <a:lnTo>
                    <a:pt x="145" y="135"/>
                  </a:lnTo>
                  <a:lnTo>
                    <a:pt x="156" y="114"/>
                  </a:lnTo>
                  <a:lnTo>
                    <a:pt x="116" y="79"/>
                  </a:lnTo>
                  <a:lnTo>
                    <a:pt x="104" y="52"/>
                  </a:lnTo>
                  <a:lnTo>
                    <a:pt x="89" y="39"/>
                  </a:lnTo>
                  <a:lnTo>
                    <a:pt x="89" y="21"/>
                  </a:lnTo>
                  <a:lnTo>
                    <a:pt x="75" y="14"/>
                  </a:lnTo>
                  <a:lnTo>
                    <a:pt x="47" y="9"/>
                  </a:lnTo>
                  <a:lnTo>
                    <a:pt x="26" y="0"/>
                  </a:lnTo>
                  <a:lnTo>
                    <a:pt x="5" y="4"/>
                  </a:lnTo>
                  <a:lnTo>
                    <a:pt x="0" y="1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45" name="Freeform 491">
              <a:extLst>
                <a:ext uri="{FF2B5EF4-FFF2-40B4-BE49-F238E27FC236}">
                  <a16:creationId xmlns:a16="http://schemas.microsoft.com/office/drawing/2014/main" id="{9F52C8FB-E781-B6E3-4297-AB4FEB8D8A42}"/>
                </a:ext>
              </a:extLst>
            </p:cNvPr>
            <p:cNvSpPr>
              <a:spLocks/>
            </p:cNvSpPr>
            <p:nvPr/>
          </p:nvSpPr>
          <p:spPr bwMode="auto">
            <a:xfrm>
              <a:off x="2479689" y="2197206"/>
              <a:ext cx="1117907" cy="526757"/>
            </a:xfrm>
            <a:custGeom>
              <a:avLst/>
              <a:gdLst>
                <a:gd name="T0" fmla="*/ 35 w 1596"/>
                <a:gd name="T1" fmla="*/ 8 h 795"/>
                <a:gd name="T2" fmla="*/ 31 w 1596"/>
                <a:gd name="T3" fmla="*/ 7 h 795"/>
                <a:gd name="T4" fmla="*/ 30 w 1596"/>
                <a:gd name="T5" fmla="*/ 6 h 795"/>
                <a:gd name="T6" fmla="*/ 29 w 1596"/>
                <a:gd name="T7" fmla="*/ 6 h 795"/>
                <a:gd name="T8" fmla="*/ 27 w 1596"/>
                <a:gd name="T9" fmla="*/ 5 h 795"/>
                <a:gd name="T10" fmla="*/ 24 w 1596"/>
                <a:gd name="T11" fmla="*/ 3 h 795"/>
                <a:gd name="T12" fmla="*/ 20 w 1596"/>
                <a:gd name="T13" fmla="*/ 2 h 795"/>
                <a:gd name="T14" fmla="*/ 17 w 1596"/>
                <a:gd name="T15" fmla="*/ 1 h 795"/>
                <a:gd name="T16" fmla="*/ 15 w 1596"/>
                <a:gd name="T17" fmla="*/ 1 h 795"/>
                <a:gd name="T18" fmla="*/ 12 w 1596"/>
                <a:gd name="T19" fmla="*/ 1 h 795"/>
                <a:gd name="T20" fmla="*/ 9 w 1596"/>
                <a:gd name="T21" fmla="*/ 1 h 795"/>
                <a:gd name="T22" fmla="*/ 9 w 1596"/>
                <a:gd name="T23" fmla="*/ 4 h 795"/>
                <a:gd name="T24" fmla="*/ 10 w 1596"/>
                <a:gd name="T25" fmla="*/ 5 h 795"/>
                <a:gd name="T26" fmla="*/ 10 w 1596"/>
                <a:gd name="T27" fmla="*/ 6 h 795"/>
                <a:gd name="T28" fmla="*/ 9 w 1596"/>
                <a:gd name="T29" fmla="*/ 6 h 795"/>
                <a:gd name="T30" fmla="*/ 7 w 1596"/>
                <a:gd name="T31" fmla="*/ 5 h 795"/>
                <a:gd name="T32" fmla="*/ 6 w 1596"/>
                <a:gd name="T33" fmla="*/ 6 h 795"/>
                <a:gd name="T34" fmla="*/ 5 w 1596"/>
                <a:gd name="T35" fmla="*/ 5 h 795"/>
                <a:gd name="T36" fmla="*/ 2 w 1596"/>
                <a:gd name="T37" fmla="*/ 5 h 795"/>
                <a:gd name="T38" fmla="*/ 1 w 1596"/>
                <a:gd name="T39" fmla="*/ 6 h 795"/>
                <a:gd name="T40" fmla="*/ 1 w 1596"/>
                <a:gd name="T41" fmla="*/ 7 h 795"/>
                <a:gd name="T42" fmla="*/ 0 w 1596"/>
                <a:gd name="T43" fmla="*/ 7 h 795"/>
                <a:gd name="T44" fmla="*/ 0 w 1596"/>
                <a:gd name="T45" fmla="*/ 9 h 795"/>
                <a:gd name="T46" fmla="*/ 1 w 1596"/>
                <a:gd name="T47" fmla="*/ 10 h 795"/>
                <a:gd name="T48" fmla="*/ 2 w 1596"/>
                <a:gd name="T49" fmla="*/ 10 h 795"/>
                <a:gd name="T50" fmla="*/ 3 w 1596"/>
                <a:gd name="T51" fmla="*/ 12 h 795"/>
                <a:gd name="T52" fmla="*/ 7 w 1596"/>
                <a:gd name="T53" fmla="*/ 11 h 795"/>
                <a:gd name="T54" fmla="*/ 6 w 1596"/>
                <a:gd name="T55" fmla="*/ 13 h 795"/>
                <a:gd name="T56" fmla="*/ 4 w 1596"/>
                <a:gd name="T57" fmla="*/ 15 h 795"/>
                <a:gd name="T58" fmla="*/ 7 w 1596"/>
                <a:gd name="T59" fmla="*/ 17 h 795"/>
                <a:gd name="T60" fmla="*/ 8 w 1596"/>
                <a:gd name="T61" fmla="*/ 17 h 795"/>
                <a:gd name="T62" fmla="*/ 9 w 1596"/>
                <a:gd name="T63" fmla="*/ 17 h 795"/>
                <a:gd name="T64" fmla="*/ 9 w 1596"/>
                <a:gd name="T65" fmla="*/ 13 h 795"/>
                <a:gd name="T66" fmla="*/ 11 w 1596"/>
                <a:gd name="T67" fmla="*/ 12 h 795"/>
                <a:gd name="T68" fmla="*/ 11 w 1596"/>
                <a:gd name="T69" fmla="*/ 11 h 795"/>
                <a:gd name="T70" fmla="*/ 12 w 1596"/>
                <a:gd name="T71" fmla="*/ 11 h 795"/>
                <a:gd name="T72" fmla="*/ 13 w 1596"/>
                <a:gd name="T73" fmla="*/ 12 h 795"/>
                <a:gd name="T74" fmla="*/ 13 w 1596"/>
                <a:gd name="T75" fmla="*/ 13 h 795"/>
                <a:gd name="T76" fmla="*/ 14 w 1596"/>
                <a:gd name="T77" fmla="*/ 15 h 795"/>
                <a:gd name="T78" fmla="*/ 17 w 1596"/>
                <a:gd name="T79" fmla="*/ 15 h 795"/>
                <a:gd name="T80" fmla="*/ 17 w 1596"/>
                <a:gd name="T81" fmla="*/ 17 h 795"/>
                <a:gd name="T82" fmla="*/ 18 w 1596"/>
                <a:gd name="T83" fmla="*/ 19 h 795"/>
                <a:gd name="T84" fmla="*/ 21 w 1596"/>
                <a:gd name="T85" fmla="*/ 18 h 795"/>
                <a:gd name="T86" fmla="*/ 23 w 1596"/>
                <a:gd name="T87" fmla="*/ 18 h 795"/>
                <a:gd name="T88" fmla="*/ 23 w 1596"/>
                <a:gd name="T89" fmla="*/ 17 h 795"/>
                <a:gd name="T90" fmla="*/ 23 w 1596"/>
                <a:gd name="T91" fmla="*/ 16 h 795"/>
                <a:gd name="T92" fmla="*/ 25 w 1596"/>
                <a:gd name="T93" fmla="*/ 17 h 795"/>
                <a:gd name="T94" fmla="*/ 27 w 1596"/>
                <a:gd name="T95" fmla="*/ 16 h 795"/>
                <a:gd name="T96" fmla="*/ 31 w 1596"/>
                <a:gd name="T97" fmla="*/ 17 h 795"/>
                <a:gd name="T98" fmla="*/ 31 w 1596"/>
                <a:gd name="T99" fmla="*/ 14 h 795"/>
                <a:gd name="T100" fmla="*/ 34 w 1596"/>
                <a:gd name="T101" fmla="*/ 11 h 79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596"/>
                <a:gd name="T154" fmla="*/ 0 h 795"/>
                <a:gd name="T155" fmla="*/ 1596 w 1596"/>
                <a:gd name="T156" fmla="*/ 795 h 795"/>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596" h="795">
                  <a:moveTo>
                    <a:pt x="1561" y="408"/>
                  </a:moveTo>
                  <a:lnTo>
                    <a:pt x="1596" y="391"/>
                  </a:lnTo>
                  <a:lnTo>
                    <a:pt x="1516" y="328"/>
                  </a:lnTo>
                  <a:lnTo>
                    <a:pt x="1467" y="354"/>
                  </a:lnTo>
                  <a:lnTo>
                    <a:pt x="1395" y="331"/>
                  </a:lnTo>
                  <a:lnTo>
                    <a:pt x="1358" y="311"/>
                  </a:lnTo>
                  <a:lnTo>
                    <a:pt x="1327" y="311"/>
                  </a:lnTo>
                  <a:lnTo>
                    <a:pt x="1310" y="272"/>
                  </a:lnTo>
                  <a:lnTo>
                    <a:pt x="1297" y="246"/>
                  </a:lnTo>
                  <a:lnTo>
                    <a:pt x="1273" y="246"/>
                  </a:lnTo>
                  <a:lnTo>
                    <a:pt x="1247" y="246"/>
                  </a:lnTo>
                  <a:lnTo>
                    <a:pt x="1226" y="257"/>
                  </a:lnTo>
                  <a:lnTo>
                    <a:pt x="1186" y="212"/>
                  </a:lnTo>
                  <a:lnTo>
                    <a:pt x="1171" y="220"/>
                  </a:lnTo>
                  <a:lnTo>
                    <a:pt x="1150" y="230"/>
                  </a:lnTo>
                  <a:lnTo>
                    <a:pt x="1133" y="239"/>
                  </a:lnTo>
                  <a:lnTo>
                    <a:pt x="1098" y="207"/>
                  </a:lnTo>
                  <a:lnTo>
                    <a:pt x="1017" y="134"/>
                  </a:lnTo>
                  <a:lnTo>
                    <a:pt x="958" y="89"/>
                  </a:lnTo>
                  <a:lnTo>
                    <a:pt x="919" y="50"/>
                  </a:lnTo>
                  <a:lnTo>
                    <a:pt x="852" y="97"/>
                  </a:lnTo>
                  <a:lnTo>
                    <a:pt x="841" y="62"/>
                  </a:lnTo>
                  <a:lnTo>
                    <a:pt x="750" y="58"/>
                  </a:lnTo>
                  <a:lnTo>
                    <a:pt x="739" y="58"/>
                  </a:lnTo>
                  <a:lnTo>
                    <a:pt x="696" y="0"/>
                  </a:lnTo>
                  <a:lnTo>
                    <a:pt x="654" y="8"/>
                  </a:lnTo>
                  <a:lnTo>
                    <a:pt x="623" y="31"/>
                  </a:lnTo>
                  <a:lnTo>
                    <a:pt x="566" y="44"/>
                  </a:lnTo>
                  <a:lnTo>
                    <a:pt x="546" y="32"/>
                  </a:lnTo>
                  <a:lnTo>
                    <a:pt x="516" y="67"/>
                  </a:lnTo>
                  <a:lnTo>
                    <a:pt x="492" y="62"/>
                  </a:lnTo>
                  <a:lnTo>
                    <a:pt x="409" y="70"/>
                  </a:lnTo>
                  <a:lnTo>
                    <a:pt x="395" y="67"/>
                  </a:lnTo>
                  <a:lnTo>
                    <a:pt x="384" y="75"/>
                  </a:lnTo>
                  <a:lnTo>
                    <a:pt x="417" y="119"/>
                  </a:lnTo>
                  <a:lnTo>
                    <a:pt x="395" y="159"/>
                  </a:lnTo>
                  <a:lnTo>
                    <a:pt x="396" y="189"/>
                  </a:lnTo>
                  <a:lnTo>
                    <a:pt x="396" y="204"/>
                  </a:lnTo>
                  <a:lnTo>
                    <a:pt x="441" y="204"/>
                  </a:lnTo>
                  <a:lnTo>
                    <a:pt x="454" y="230"/>
                  </a:lnTo>
                  <a:lnTo>
                    <a:pt x="454" y="257"/>
                  </a:lnTo>
                  <a:lnTo>
                    <a:pt x="441" y="263"/>
                  </a:lnTo>
                  <a:lnTo>
                    <a:pt x="425" y="246"/>
                  </a:lnTo>
                  <a:lnTo>
                    <a:pt x="405" y="257"/>
                  </a:lnTo>
                  <a:lnTo>
                    <a:pt x="395" y="269"/>
                  </a:lnTo>
                  <a:lnTo>
                    <a:pt x="361" y="246"/>
                  </a:lnTo>
                  <a:lnTo>
                    <a:pt x="351" y="224"/>
                  </a:lnTo>
                  <a:lnTo>
                    <a:pt x="322" y="235"/>
                  </a:lnTo>
                  <a:lnTo>
                    <a:pt x="322" y="243"/>
                  </a:lnTo>
                  <a:lnTo>
                    <a:pt x="302" y="224"/>
                  </a:lnTo>
                  <a:lnTo>
                    <a:pt x="273" y="246"/>
                  </a:lnTo>
                  <a:lnTo>
                    <a:pt x="240" y="257"/>
                  </a:lnTo>
                  <a:lnTo>
                    <a:pt x="229" y="246"/>
                  </a:lnTo>
                  <a:lnTo>
                    <a:pt x="221" y="224"/>
                  </a:lnTo>
                  <a:lnTo>
                    <a:pt x="176" y="220"/>
                  </a:lnTo>
                  <a:lnTo>
                    <a:pt x="103" y="216"/>
                  </a:lnTo>
                  <a:lnTo>
                    <a:pt x="85" y="220"/>
                  </a:lnTo>
                  <a:lnTo>
                    <a:pt x="81" y="235"/>
                  </a:lnTo>
                  <a:lnTo>
                    <a:pt x="69" y="230"/>
                  </a:lnTo>
                  <a:lnTo>
                    <a:pt x="54" y="254"/>
                  </a:lnTo>
                  <a:lnTo>
                    <a:pt x="43" y="272"/>
                  </a:lnTo>
                  <a:lnTo>
                    <a:pt x="43" y="281"/>
                  </a:lnTo>
                  <a:lnTo>
                    <a:pt x="51" y="299"/>
                  </a:lnTo>
                  <a:lnTo>
                    <a:pt x="39" y="304"/>
                  </a:lnTo>
                  <a:lnTo>
                    <a:pt x="28" y="272"/>
                  </a:lnTo>
                  <a:lnTo>
                    <a:pt x="7" y="276"/>
                  </a:lnTo>
                  <a:lnTo>
                    <a:pt x="0" y="318"/>
                  </a:lnTo>
                  <a:lnTo>
                    <a:pt x="0" y="343"/>
                  </a:lnTo>
                  <a:lnTo>
                    <a:pt x="0" y="366"/>
                  </a:lnTo>
                  <a:lnTo>
                    <a:pt x="11" y="387"/>
                  </a:lnTo>
                  <a:lnTo>
                    <a:pt x="20" y="399"/>
                  </a:lnTo>
                  <a:lnTo>
                    <a:pt x="20" y="424"/>
                  </a:lnTo>
                  <a:lnTo>
                    <a:pt x="39" y="422"/>
                  </a:lnTo>
                  <a:lnTo>
                    <a:pt x="62" y="403"/>
                  </a:lnTo>
                  <a:lnTo>
                    <a:pt x="74" y="422"/>
                  </a:lnTo>
                  <a:lnTo>
                    <a:pt x="91" y="445"/>
                  </a:lnTo>
                  <a:lnTo>
                    <a:pt x="103" y="468"/>
                  </a:lnTo>
                  <a:lnTo>
                    <a:pt x="121" y="512"/>
                  </a:lnTo>
                  <a:lnTo>
                    <a:pt x="157" y="501"/>
                  </a:lnTo>
                  <a:lnTo>
                    <a:pt x="209" y="489"/>
                  </a:lnTo>
                  <a:lnTo>
                    <a:pt x="291" y="477"/>
                  </a:lnTo>
                  <a:lnTo>
                    <a:pt x="312" y="506"/>
                  </a:lnTo>
                  <a:lnTo>
                    <a:pt x="316" y="562"/>
                  </a:lnTo>
                  <a:lnTo>
                    <a:pt x="273" y="573"/>
                  </a:lnTo>
                  <a:lnTo>
                    <a:pt x="240" y="581"/>
                  </a:lnTo>
                  <a:lnTo>
                    <a:pt x="248" y="621"/>
                  </a:lnTo>
                  <a:lnTo>
                    <a:pt x="191" y="621"/>
                  </a:lnTo>
                  <a:lnTo>
                    <a:pt x="240" y="699"/>
                  </a:lnTo>
                  <a:lnTo>
                    <a:pt x="262" y="706"/>
                  </a:lnTo>
                  <a:lnTo>
                    <a:pt x="284" y="710"/>
                  </a:lnTo>
                  <a:lnTo>
                    <a:pt x="298" y="744"/>
                  </a:lnTo>
                  <a:lnTo>
                    <a:pt x="311" y="731"/>
                  </a:lnTo>
                  <a:lnTo>
                    <a:pt x="352" y="723"/>
                  </a:lnTo>
                  <a:lnTo>
                    <a:pt x="378" y="736"/>
                  </a:lnTo>
                  <a:lnTo>
                    <a:pt x="395" y="753"/>
                  </a:lnTo>
                  <a:lnTo>
                    <a:pt x="406" y="736"/>
                  </a:lnTo>
                  <a:lnTo>
                    <a:pt x="435" y="741"/>
                  </a:lnTo>
                  <a:lnTo>
                    <a:pt x="386" y="565"/>
                  </a:lnTo>
                  <a:lnTo>
                    <a:pt x="405" y="556"/>
                  </a:lnTo>
                  <a:lnTo>
                    <a:pt x="469" y="518"/>
                  </a:lnTo>
                  <a:lnTo>
                    <a:pt x="480" y="515"/>
                  </a:lnTo>
                  <a:lnTo>
                    <a:pt x="471" y="501"/>
                  </a:lnTo>
                  <a:lnTo>
                    <a:pt x="484" y="508"/>
                  </a:lnTo>
                  <a:lnTo>
                    <a:pt x="484" y="489"/>
                  </a:lnTo>
                  <a:lnTo>
                    <a:pt x="492" y="477"/>
                  </a:lnTo>
                  <a:lnTo>
                    <a:pt x="498" y="483"/>
                  </a:lnTo>
                  <a:lnTo>
                    <a:pt x="513" y="483"/>
                  </a:lnTo>
                  <a:lnTo>
                    <a:pt x="527" y="493"/>
                  </a:lnTo>
                  <a:lnTo>
                    <a:pt x="544" y="470"/>
                  </a:lnTo>
                  <a:lnTo>
                    <a:pt x="558" y="477"/>
                  </a:lnTo>
                  <a:lnTo>
                    <a:pt x="544" y="508"/>
                  </a:lnTo>
                  <a:lnTo>
                    <a:pt x="554" y="550"/>
                  </a:lnTo>
                  <a:lnTo>
                    <a:pt x="584" y="575"/>
                  </a:lnTo>
                  <a:lnTo>
                    <a:pt x="584" y="581"/>
                  </a:lnTo>
                  <a:lnTo>
                    <a:pt x="575" y="602"/>
                  </a:lnTo>
                  <a:lnTo>
                    <a:pt x="577" y="611"/>
                  </a:lnTo>
                  <a:lnTo>
                    <a:pt x="621" y="629"/>
                  </a:lnTo>
                  <a:lnTo>
                    <a:pt x="632" y="656"/>
                  </a:lnTo>
                  <a:lnTo>
                    <a:pt x="671" y="639"/>
                  </a:lnTo>
                  <a:lnTo>
                    <a:pt x="717" y="629"/>
                  </a:lnTo>
                  <a:lnTo>
                    <a:pt x="750" y="708"/>
                  </a:lnTo>
                  <a:lnTo>
                    <a:pt x="763" y="745"/>
                  </a:lnTo>
                  <a:lnTo>
                    <a:pt x="751" y="754"/>
                  </a:lnTo>
                  <a:lnTo>
                    <a:pt x="746" y="768"/>
                  </a:lnTo>
                  <a:lnTo>
                    <a:pt x="779" y="779"/>
                  </a:lnTo>
                  <a:lnTo>
                    <a:pt x="789" y="795"/>
                  </a:lnTo>
                  <a:lnTo>
                    <a:pt x="835" y="779"/>
                  </a:lnTo>
                  <a:lnTo>
                    <a:pt x="848" y="795"/>
                  </a:lnTo>
                  <a:lnTo>
                    <a:pt x="882" y="776"/>
                  </a:lnTo>
                  <a:lnTo>
                    <a:pt x="904" y="771"/>
                  </a:lnTo>
                  <a:lnTo>
                    <a:pt x="930" y="777"/>
                  </a:lnTo>
                  <a:lnTo>
                    <a:pt x="989" y="777"/>
                  </a:lnTo>
                  <a:lnTo>
                    <a:pt x="977" y="764"/>
                  </a:lnTo>
                  <a:lnTo>
                    <a:pt x="977" y="741"/>
                  </a:lnTo>
                  <a:lnTo>
                    <a:pt x="984" y="726"/>
                  </a:lnTo>
                  <a:lnTo>
                    <a:pt x="984" y="714"/>
                  </a:lnTo>
                  <a:lnTo>
                    <a:pt x="967" y="702"/>
                  </a:lnTo>
                  <a:lnTo>
                    <a:pt x="1004" y="698"/>
                  </a:lnTo>
                  <a:lnTo>
                    <a:pt x="1039" y="702"/>
                  </a:lnTo>
                  <a:lnTo>
                    <a:pt x="1047" y="714"/>
                  </a:lnTo>
                  <a:lnTo>
                    <a:pt x="1071" y="708"/>
                  </a:lnTo>
                  <a:lnTo>
                    <a:pt x="1055" y="673"/>
                  </a:lnTo>
                  <a:lnTo>
                    <a:pt x="1073" y="669"/>
                  </a:lnTo>
                  <a:lnTo>
                    <a:pt x="1166" y="683"/>
                  </a:lnTo>
                  <a:lnTo>
                    <a:pt x="1241" y="691"/>
                  </a:lnTo>
                  <a:lnTo>
                    <a:pt x="1297" y="719"/>
                  </a:lnTo>
                  <a:lnTo>
                    <a:pt x="1327" y="719"/>
                  </a:lnTo>
                  <a:lnTo>
                    <a:pt x="1336" y="753"/>
                  </a:lnTo>
                  <a:lnTo>
                    <a:pt x="1358" y="683"/>
                  </a:lnTo>
                  <a:lnTo>
                    <a:pt x="1327" y="607"/>
                  </a:lnTo>
                  <a:lnTo>
                    <a:pt x="1422" y="581"/>
                  </a:lnTo>
                  <a:lnTo>
                    <a:pt x="1436" y="539"/>
                  </a:lnTo>
                  <a:lnTo>
                    <a:pt x="1448" y="477"/>
                  </a:lnTo>
                  <a:lnTo>
                    <a:pt x="1545" y="483"/>
                  </a:lnTo>
                  <a:lnTo>
                    <a:pt x="1561" y="40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46" name="Freeform 492">
              <a:extLst>
                <a:ext uri="{FF2B5EF4-FFF2-40B4-BE49-F238E27FC236}">
                  <a16:creationId xmlns:a16="http://schemas.microsoft.com/office/drawing/2014/main" id="{B0858B89-519E-5C65-5548-F238C755985B}"/>
                </a:ext>
              </a:extLst>
            </p:cNvPr>
            <p:cNvSpPr>
              <a:spLocks/>
            </p:cNvSpPr>
            <p:nvPr/>
          </p:nvSpPr>
          <p:spPr bwMode="auto">
            <a:xfrm>
              <a:off x="2747496" y="2536001"/>
              <a:ext cx="491388" cy="327193"/>
            </a:xfrm>
            <a:custGeom>
              <a:avLst/>
              <a:gdLst>
                <a:gd name="T0" fmla="*/ 1 w 697"/>
                <a:gd name="T1" fmla="*/ 5 h 492"/>
                <a:gd name="T2" fmla="*/ 2 w 697"/>
                <a:gd name="T3" fmla="*/ 4 h 492"/>
                <a:gd name="T4" fmla="*/ 2 w 697"/>
                <a:gd name="T5" fmla="*/ 4 h 492"/>
                <a:gd name="T6" fmla="*/ 3 w 697"/>
                <a:gd name="T7" fmla="*/ 4 h 492"/>
                <a:gd name="T8" fmla="*/ 4 w 697"/>
                <a:gd name="T9" fmla="*/ 4 h 492"/>
                <a:gd name="T10" fmla="*/ 4 w 697"/>
                <a:gd name="T11" fmla="*/ 5 h 492"/>
                <a:gd name="T12" fmla="*/ 4 w 697"/>
                <a:gd name="T13" fmla="*/ 5 h 492"/>
                <a:gd name="T14" fmla="*/ 5 w 697"/>
                <a:gd name="T15" fmla="*/ 7 h 492"/>
                <a:gd name="T16" fmla="*/ 5 w 697"/>
                <a:gd name="T17" fmla="*/ 6 h 492"/>
                <a:gd name="T18" fmla="*/ 6 w 697"/>
                <a:gd name="T19" fmla="*/ 7 h 492"/>
                <a:gd name="T20" fmla="*/ 8 w 697"/>
                <a:gd name="T21" fmla="*/ 8 h 492"/>
                <a:gd name="T22" fmla="*/ 9 w 697"/>
                <a:gd name="T23" fmla="*/ 9 h 492"/>
                <a:gd name="T24" fmla="*/ 10 w 697"/>
                <a:gd name="T25" fmla="*/ 10 h 492"/>
                <a:gd name="T26" fmla="*/ 11 w 697"/>
                <a:gd name="T27" fmla="*/ 11 h 492"/>
                <a:gd name="T28" fmla="*/ 12 w 697"/>
                <a:gd name="T29" fmla="*/ 10 h 492"/>
                <a:gd name="T30" fmla="*/ 12 w 697"/>
                <a:gd name="T31" fmla="*/ 9 h 492"/>
                <a:gd name="T32" fmla="*/ 11 w 697"/>
                <a:gd name="T33" fmla="*/ 7 h 492"/>
                <a:gd name="T34" fmla="*/ 12 w 697"/>
                <a:gd name="T35" fmla="*/ 7 h 492"/>
                <a:gd name="T36" fmla="*/ 14 w 697"/>
                <a:gd name="T37" fmla="*/ 7 h 492"/>
                <a:gd name="T38" fmla="*/ 16 w 697"/>
                <a:gd name="T39" fmla="*/ 7 h 492"/>
                <a:gd name="T40" fmla="*/ 16 w 697"/>
                <a:gd name="T41" fmla="*/ 6 h 492"/>
                <a:gd name="T42" fmla="*/ 13 w 697"/>
                <a:gd name="T43" fmla="*/ 6 h 492"/>
                <a:gd name="T44" fmla="*/ 12 w 697"/>
                <a:gd name="T45" fmla="*/ 6 h 492"/>
                <a:gd name="T46" fmla="*/ 11 w 697"/>
                <a:gd name="T47" fmla="*/ 7 h 492"/>
                <a:gd name="T48" fmla="*/ 10 w 697"/>
                <a:gd name="T49" fmla="*/ 6 h 492"/>
                <a:gd name="T50" fmla="*/ 9 w 697"/>
                <a:gd name="T51" fmla="*/ 7 h 492"/>
                <a:gd name="T52" fmla="*/ 9 w 697"/>
                <a:gd name="T53" fmla="*/ 6 h 492"/>
                <a:gd name="T54" fmla="*/ 9 w 697"/>
                <a:gd name="T55" fmla="*/ 5 h 492"/>
                <a:gd name="T56" fmla="*/ 9 w 697"/>
                <a:gd name="T57" fmla="*/ 4 h 492"/>
                <a:gd name="T58" fmla="*/ 6 w 697"/>
                <a:gd name="T59" fmla="*/ 3 h 492"/>
                <a:gd name="T60" fmla="*/ 5 w 697"/>
                <a:gd name="T61" fmla="*/ 2 h 492"/>
                <a:gd name="T62" fmla="*/ 3 w 697"/>
                <a:gd name="T63" fmla="*/ 3 h 492"/>
                <a:gd name="T64" fmla="*/ 2 w 697"/>
                <a:gd name="T65" fmla="*/ 1 h 492"/>
                <a:gd name="T66" fmla="*/ 2 w 697"/>
                <a:gd name="T67" fmla="*/ 0 h 492"/>
                <a:gd name="T68" fmla="*/ 1 w 697"/>
                <a:gd name="T69" fmla="*/ 5 h 49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697"/>
                <a:gd name="T106" fmla="*/ 0 h 492"/>
                <a:gd name="T107" fmla="*/ 697 w 697"/>
                <a:gd name="T108" fmla="*/ 492 h 49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697" h="492">
                  <a:moveTo>
                    <a:pt x="49" y="226"/>
                  </a:moveTo>
                  <a:lnTo>
                    <a:pt x="65" y="221"/>
                  </a:lnTo>
                  <a:lnTo>
                    <a:pt x="72" y="202"/>
                  </a:lnTo>
                  <a:lnTo>
                    <a:pt x="81" y="184"/>
                  </a:lnTo>
                  <a:lnTo>
                    <a:pt x="98" y="193"/>
                  </a:lnTo>
                  <a:lnTo>
                    <a:pt x="94" y="168"/>
                  </a:lnTo>
                  <a:lnTo>
                    <a:pt x="112" y="158"/>
                  </a:lnTo>
                  <a:lnTo>
                    <a:pt x="124" y="176"/>
                  </a:lnTo>
                  <a:lnTo>
                    <a:pt x="141" y="176"/>
                  </a:lnTo>
                  <a:lnTo>
                    <a:pt x="158" y="187"/>
                  </a:lnTo>
                  <a:lnTo>
                    <a:pt x="168" y="193"/>
                  </a:lnTo>
                  <a:lnTo>
                    <a:pt x="168" y="199"/>
                  </a:lnTo>
                  <a:lnTo>
                    <a:pt x="169" y="214"/>
                  </a:lnTo>
                  <a:lnTo>
                    <a:pt x="189" y="221"/>
                  </a:lnTo>
                  <a:lnTo>
                    <a:pt x="189" y="244"/>
                  </a:lnTo>
                  <a:lnTo>
                    <a:pt x="205" y="276"/>
                  </a:lnTo>
                  <a:lnTo>
                    <a:pt x="225" y="280"/>
                  </a:lnTo>
                  <a:lnTo>
                    <a:pt x="230" y="272"/>
                  </a:lnTo>
                  <a:lnTo>
                    <a:pt x="251" y="258"/>
                  </a:lnTo>
                  <a:lnTo>
                    <a:pt x="270" y="276"/>
                  </a:lnTo>
                  <a:lnTo>
                    <a:pt x="290" y="306"/>
                  </a:lnTo>
                  <a:lnTo>
                    <a:pt x="325" y="344"/>
                  </a:lnTo>
                  <a:lnTo>
                    <a:pt x="383" y="360"/>
                  </a:lnTo>
                  <a:lnTo>
                    <a:pt x="386" y="384"/>
                  </a:lnTo>
                  <a:lnTo>
                    <a:pt x="423" y="400"/>
                  </a:lnTo>
                  <a:lnTo>
                    <a:pt x="440" y="425"/>
                  </a:lnTo>
                  <a:lnTo>
                    <a:pt x="427" y="491"/>
                  </a:lnTo>
                  <a:lnTo>
                    <a:pt x="459" y="492"/>
                  </a:lnTo>
                  <a:lnTo>
                    <a:pt x="485" y="457"/>
                  </a:lnTo>
                  <a:lnTo>
                    <a:pt x="498" y="440"/>
                  </a:lnTo>
                  <a:lnTo>
                    <a:pt x="507" y="421"/>
                  </a:lnTo>
                  <a:lnTo>
                    <a:pt x="501" y="387"/>
                  </a:lnTo>
                  <a:lnTo>
                    <a:pt x="473" y="373"/>
                  </a:lnTo>
                  <a:lnTo>
                    <a:pt x="481" y="314"/>
                  </a:lnTo>
                  <a:lnTo>
                    <a:pt x="505" y="290"/>
                  </a:lnTo>
                  <a:lnTo>
                    <a:pt x="527" y="298"/>
                  </a:lnTo>
                  <a:lnTo>
                    <a:pt x="579" y="287"/>
                  </a:lnTo>
                  <a:lnTo>
                    <a:pt x="586" y="311"/>
                  </a:lnTo>
                  <a:lnTo>
                    <a:pt x="614" y="310"/>
                  </a:lnTo>
                  <a:lnTo>
                    <a:pt x="680" y="306"/>
                  </a:lnTo>
                  <a:lnTo>
                    <a:pt x="697" y="276"/>
                  </a:lnTo>
                  <a:lnTo>
                    <a:pt x="680" y="261"/>
                  </a:lnTo>
                  <a:lnTo>
                    <a:pt x="637" y="261"/>
                  </a:lnTo>
                  <a:lnTo>
                    <a:pt x="566" y="261"/>
                  </a:lnTo>
                  <a:lnTo>
                    <a:pt x="538" y="261"/>
                  </a:lnTo>
                  <a:lnTo>
                    <a:pt x="510" y="256"/>
                  </a:lnTo>
                  <a:lnTo>
                    <a:pt x="462" y="280"/>
                  </a:lnTo>
                  <a:lnTo>
                    <a:pt x="457" y="276"/>
                  </a:lnTo>
                  <a:lnTo>
                    <a:pt x="449" y="264"/>
                  </a:lnTo>
                  <a:lnTo>
                    <a:pt x="426" y="272"/>
                  </a:lnTo>
                  <a:lnTo>
                    <a:pt x="403" y="280"/>
                  </a:lnTo>
                  <a:lnTo>
                    <a:pt x="398" y="275"/>
                  </a:lnTo>
                  <a:lnTo>
                    <a:pt x="394" y="264"/>
                  </a:lnTo>
                  <a:lnTo>
                    <a:pt x="365" y="256"/>
                  </a:lnTo>
                  <a:lnTo>
                    <a:pt x="360" y="253"/>
                  </a:lnTo>
                  <a:lnTo>
                    <a:pt x="364" y="239"/>
                  </a:lnTo>
                  <a:lnTo>
                    <a:pt x="378" y="230"/>
                  </a:lnTo>
                  <a:lnTo>
                    <a:pt x="360" y="183"/>
                  </a:lnTo>
                  <a:lnTo>
                    <a:pt x="331" y="114"/>
                  </a:lnTo>
                  <a:lnTo>
                    <a:pt x="247" y="137"/>
                  </a:lnTo>
                  <a:lnTo>
                    <a:pt x="230" y="114"/>
                  </a:lnTo>
                  <a:lnTo>
                    <a:pt x="191" y="96"/>
                  </a:lnTo>
                  <a:lnTo>
                    <a:pt x="158" y="123"/>
                  </a:lnTo>
                  <a:lnTo>
                    <a:pt x="126" y="116"/>
                  </a:lnTo>
                  <a:lnTo>
                    <a:pt x="89" y="87"/>
                  </a:lnTo>
                  <a:lnTo>
                    <a:pt x="83" y="51"/>
                  </a:lnTo>
                  <a:lnTo>
                    <a:pt x="85" y="26"/>
                  </a:lnTo>
                  <a:lnTo>
                    <a:pt x="83" y="0"/>
                  </a:lnTo>
                  <a:lnTo>
                    <a:pt x="0" y="51"/>
                  </a:lnTo>
                  <a:lnTo>
                    <a:pt x="49" y="22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47" name="Freeform 493">
              <a:extLst>
                <a:ext uri="{FF2B5EF4-FFF2-40B4-BE49-F238E27FC236}">
                  <a16:creationId xmlns:a16="http://schemas.microsoft.com/office/drawing/2014/main" id="{DE51C9B3-C791-97B1-9B82-3CC450264F33}"/>
                </a:ext>
              </a:extLst>
            </p:cNvPr>
            <p:cNvSpPr>
              <a:spLocks/>
            </p:cNvSpPr>
            <p:nvPr/>
          </p:nvSpPr>
          <p:spPr bwMode="auto">
            <a:xfrm>
              <a:off x="2686073" y="2642746"/>
              <a:ext cx="373455" cy="285424"/>
            </a:xfrm>
            <a:custGeom>
              <a:avLst/>
              <a:gdLst>
                <a:gd name="T0" fmla="*/ 0 w 534"/>
                <a:gd name="T1" fmla="*/ 1 h 433"/>
                <a:gd name="T2" fmla="*/ 0 w 534"/>
                <a:gd name="T3" fmla="*/ 3 h 433"/>
                <a:gd name="T4" fmla="*/ 1 w 534"/>
                <a:gd name="T5" fmla="*/ 2 h 433"/>
                <a:gd name="T6" fmla="*/ 2 w 534"/>
                <a:gd name="T7" fmla="*/ 3 h 433"/>
                <a:gd name="T8" fmla="*/ 1 w 534"/>
                <a:gd name="T9" fmla="*/ 3 h 433"/>
                <a:gd name="T10" fmla="*/ 0 w 534"/>
                <a:gd name="T11" fmla="*/ 3 h 433"/>
                <a:gd name="T12" fmla="*/ 0 w 534"/>
                <a:gd name="T13" fmla="*/ 4 h 433"/>
                <a:gd name="T14" fmla="*/ 0 w 534"/>
                <a:gd name="T15" fmla="*/ 4 h 433"/>
                <a:gd name="T16" fmla="*/ 1 w 534"/>
                <a:gd name="T17" fmla="*/ 5 h 433"/>
                <a:gd name="T18" fmla="*/ 1 w 534"/>
                <a:gd name="T19" fmla="*/ 5 h 433"/>
                <a:gd name="T20" fmla="*/ 1 w 534"/>
                <a:gd name="T21" fmla="*/ 5 h 433"/>
                <a:gd name="T22" fmla="*/ 1 w 534"/>
                <a:gd name="T23" fmla="*/ 7 h 433"/>
                <a:gd name="T24" fmla="*/ 3 w 534"/>
                <a:gd name="T25" fmla="*/ 7 h 433"/>
                <a:gd name="T26" fmla="*/ 4 w 534"/>
                <a:gd name="T27" fmla="*/ 6 h 433"/>
                <a:gd name="T28" fmla="*/ 6 w 534"/>
                <a:gd name="T29" fmla="*/ 7 h 433"/>
                <a:gd name="T30" fmla="*/ 7 w 534"/>
                <a:gd name="T31" fmla="*/ 8 h 433"/>
                <a:gd name="T32" fmla="*/ 7 w 534"/>
                <a:gd name="T33" fmla="*/ 9 h 433"/>
                <a:gd name="T34" fmla="*/ 7 w 534"/>
                <a:gd name="T35" fmla="*/ 9 h 433"/>
                <a:gd name="T36" fmla="*/ 9 w 534"/>
                <a:gd name="T37" fmla="*/ 10 h 433"/>
                <a:gd name="T38" fmla="*/ 11 w 534"/>
                <a:gd name="T39" fmla="*/ 7 h 433"/>
                <a:gd name="T40" fmla="*/ 12 w 534"/>
                <a:gd name="T41" fmla="*/ 7 h 433"/>
                <a:gd name="T42" fmla="*/ 12 w 534"/>
                <a:gd name="T43" fmla="*/ 7 h 433"/>
                <a:gd name="T44" fmla="*/ 12 w 534"/>
                <a:gd name="T45" fmla="*/ 6 h 433"/>
                <a:gd name="T46" fmla="*/ 12 w 534"/>
                <a:gd name="T47" fmla="*/ 5 h 433"/>
                <a:gd name="T48" fmla="*/ 11 w 534"/>
                <a:gd name="T49" fmla="*/ 5 h 433"/>
                <a:gd name="T50" fmla="*/ 11 w 534"/>
                <a:gd name="T51" fmla="*/ 5 h 433"/>
                <a:gd name="T52" fmla="*/ 10 w 534"/>
                <a:gd name="T53" fmla="*/ 4 h 433"/>
                <a:gd name="T54" fmla="*/ 9 w 534"/>
                <a:gd name="T55" fmla="*/ 3 h 433"/>
                <a:gd name="T56" fmla="*/ 9 w 534"/>
                <a:gd name="T57" fmla="*/ 3 h 433"/>
                <a:gd name="T58" fmla="*/ 8 w 534"/>
                <a:gd name="T59" fmla="*/ 2 h 433"/>
                <a:gd name="T60" fmla="*/ 7 w 534"/>
                <a:gd name="T61" fmla="*/ 3 h 433"/>
                <a:gd name="T62" fmla="*/ 7 w 534"/>
                <a:gd name="T63" fmla="*/ 3 h 433"/>
                <a:gd name="T64" fmla="*/ 7 w 534"/>
                <a:gd name="T65" fmla="*/ 3 h 433"/>
                <a:gd name="T66" fmla="*/ 7 w 534"/>
                <a:gd name="T67" fmla="*/ 2 h 433"/>
                <a:gd name="T68" fmla="*/ 7 w 534"/>
                <a:gd name="T69" fmla="*/ 1 h 433"/>
                <a:gd name="T70" fmla="*/ 6 w 534"/>
                <a:gd name="T71" fmla="*/ 1 h 433"/>
                <a:gd name="T72" fmla="*/ 6 w 534"/>
                <a:gd name="T73" fmla="*/ 1 h 433"/>
                <a:gd name="T74" fmla="*/ 5 w 534"/>
                <a:gd name="T75" fmla="*/ 0 h 433"/>
                <a:gd name="T76" fmla="*/ 5 w 534"/>
                <a:gd name="T77" fmla="*/ 0 h 433"/>
                <a:gd name="T78" fmla="*/ 5 w 534"/>
                <a:gd name="T79" fmla="*/ 0 h 433"/>
                <a:gd name="T80" fmla="*/ 4 w 534"/>
                <a:gd name="T81" fmla="*/ 0 h 433"/>
                <a:gd name="T82" fmla="*/ 5 w 534"/>
                <a:gd name="T83" fmla="*/ 1 h 433"/>
                <a:gd name="T84" fmla="*/ 4 w 534"/>
                <a:gd name="T85" fmla="*/ 1 h 433"/>
                <a:gd name="T86" fmla="*/ 4 w 534"/>
                <a:gd name="T87" fmla="*/ 1 h 433"/>
                <a:gd name="T88" fmla="*/ 4 w 534"/>
                <a:gd name="T89" fmla="*/ 1 h 433"/>
                <a:gd name="T90" fmla="*/ 3 w 534"/>
                <a:gd name="T91" fmla="*/ 1 h 433"/>
                <a:gd name="T92" fmla="*/ 3 w 534"/>
                <a:gd name="T93" fmla="*/ 1 h 433"/>
                <a:gd name="T94" fmla="*/ 2 w 534"/>
                <a:gd name="T95" fmla="*/ 2 h 433"/>
                <a:gd name="T96" fmla="*/ 2 w 534"/>
                <a:gd name="T97" fmla="*/ 1 h 433"/>
                <a:gd name="T98" fmla="*/ 1 w 534"/>
                <a:gd name="T99" fmla="*/ 1 h 433"/>
                <a:gd name="T100" fmla="*/ 0 w 534"/>
                <a:gd name="T101" fmla="*/ 1 h 43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34"/>
                <a:gd name="T154" fmla="*/ 0 h 433"/>
                <a:gd name="T155" fmla="*/ 534 w 534"/>
                <a:gd name="T156" fmla="*/ 433 h 43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34" h="433">
                  <a:moveTo>
                    <a:pt x="0" y="63"/>
                  </a:moveTo>
                  <a:lnTo>
                    <a:pt x="4" y="118"/>
                  </a:lnTo>
                  <a:lnTo>
                    <a:pt x="32" y="86"/>
                  </a:lnTo>
                  <a:lnTo>
                    <a:pt x="72" y="129"/>
                  </a:lnTo>
                  <a:lnTo>
                    <a:pt x="53" y="156"/>
                  </a:lnTo>
                  <a:lnTo>
                    <a:pt x="7" y="130"/>
                  </a:lnTo>
                  <a:lnTo>
                    <a:pt x="1" y="168"/>
                  </a:lnTo>
                  <a:lnTo>
                    <a:pt x="7" y="191"/>
                  </a:lnTo>
                  <a:lnTo>
                    <a:pt x="32" y="196"/>
                  </a:lnTo>
                  <a:lnTo>
                    <a:pt x="22" y="221"/>
                  </a:lnTo>
                  <a:lnTo>
                    <a:pt x="41" y="238"/>
                  </a:lnTo>
                  <a:lnTo>
                    <a:pt x="41" y="314"/>
                  </a:lnTo>
                  <a:lnTo>
                    <a:pt x="115" y="292"/>
                  </a:lnTo>
                  <a:lnTo>
                    <a:pt x="157" y="269"/>
                  </a:lnTo>
                  <a:lnTo>
                    <a:pt x="250" y="320"/>
                  </a:lnTo>
                  <a:lnTo>
                    <a:pt x="311" y="352"/>
                  </a:lnTo>
                  <a:lnTo>
                    <a:pt x="322" y="366"/>
                  </a:lnTo>
                  <a:lnTo>
                    <a:pt x="328" y="405"/>
                  </a:lnTo>
                  <a:lnTo>
                    <a:pt x="382" y="433"/>
                  </a:lnTo>
                  <a:lnTo>
                    <a:pt x="466" y="329"/>
                  </a:lnTo>
                  <a:lnTo>
                    <a:pt x="519" y="329"/>
                  </a:lnTo>
                  <a:lnTo>
                    <a:pt x="528" y="286"/>
                  </a:lnTo>
                  <a:lnTo>
                    <a:pt x="534" y="268"/>
                  </a:lnTo>
                  <a:lnTo>
                    <a:pt x="517" y="240"/>
                  </a:lnTo>
                  <a:lnTo>
                    <a:pt x="478" y="223"/>
                  </a:lnTo>
                  <a:lnTo>
                    <a:pt x="472" y="202"/>
                  </a:lnTo>
                  <a:lnTo>
                    <a:pt x="417" y="186"/>
                  </a:lnTo>
                  <a:lnTo>
                    <a:pt x="382" y="148"/>
                  </a:lnTo>
                  <a:lnTo>
                    <a:pt x="371" y="122"/>
                  </a:lnTo>
                  <a:lnTo>
                    <a:pt x="343" y="98"/>
                  </a:lnTo>
                  <a:lnTo>
                    <a:pt x="327" y="113"/>
                  </a:lnTo>
                  <a:lnTo>
                    <a:pt x="317" y="122"/>
                  </a:lnTo>
                  <a:lnTo>
                    <a:pt x="297" y="118"/>
                  </a:lnTo>
                  <a:lnTo>
                    <a:pt x="281" y="86"/>
                  </a:lnTo>
                  <a:lnTo>
                    <a:pt x="281" y="63"/>
                  </a:lnTo>
                  <a:lnTo>
                    <a:pt x="261" y="56"/>
                  </a:lnTo>
                  <a:lnTo>
                    <a:pt x="256" y="35"/>
                  </a:lnTo>
                  <a:lnTo>
                    <a:pt x="233" y="18"/>
                  </a:lnTo>
                  <a:lnTo>
                    <a:pt x="216" y="18"/>
                  </a:lnTo>
                  <a:lnTo>
                    <a:pt x="204" y="0"/>
                  </a:lnTo>
                  <a:lnTo>
                    <a:pt x="186" y="10"/>
                  </a:lnTo>
                  <a:lnTo>
                    <a:pt x="192" y="35"/>
                  </a:lnTo>
                  <a:lnTo>
                    <a:pt x="182" y="31"/>
                  </a:lnTo>
                  <a:lnTo>
                    <a:pt x="173" y="26"/>
                  </a:lnTo>
                  <a:lnTo>
                    <a:pt x="157" y="63"/>
                  </a:lnTo>
                  <a:lnTo>
                    <a:pt x="136" y="68"/>
                  </a:lnTo>
                  <a:lnTo>
                    <a:pt x="115" y="61"/>
                  </a:lnTo>
                  <a:lnTo>
                    <a:pt x="101" y="80"/>
                  </a:lnTo>
                  <a:lnTo>
                    <a:pt x="84" y="63"/>
                  </a:lnTo>
                  <a:lnTo>
                    <a:pt x="57" y="46"/>
                  </a:lnTo>
                  <a:lnTo>
                    <a:pt x="0" y="6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48" name="Freeform 494">
              <a:extLst>
                <a:ext uri="{FF2B5EF4-FFF2-40B4-BE49-F238E27FC236}">
                  <a16:creationId xmlns:a16="http://schemas.microsoft.com/office/drawing/2014/main" id="{733051A4-2115-61AE-982F-ACACDE11C762}"/>
                </a:ext>
              </a:extLst>
            </p:cNvPr>
            <p:cNvSpPr>
              <a:spLocks/>
            </p:cNvSpPr>
            <p:nvPr/>
          </p:nvSpPr>
          <p:spPr bwMode="auto">
            <a:xfrm>
              <a:off x="3103753" y="2640425"/>
              <a:ext cx="312032" cy="143872"/>
            </a:xfrm>
            <a:custGeom>
              <a:avLst/>
              <a:gdLst>
                <a:gd name="T0" fmla="*/ 3 w 444"/>
                <a:gd name="T1" fmla="*/ 3 h 219"/>
                <a:gd name="T2" fmla="*/ 2 w 444"/>
                <a:gd name="T3" fmla="*/ 3 h 219"/>
                <a:gd name="T4" fmla="*/ 0 w 444"/>
                <a:gd name="T5" fmla="*/ 4 h 219"/>
                <a:gd name="T6" fmla="*/ 0 w 444"/>
                <a:gd name="T7" fmla="*/ 4 h 219"/>
                <a:gd name="T8" fmla="*/ 0 w 444"/>
                <a:gd name="T9" fmla="*/ 5 h 219"/>
                <a:gd name="T10" fmla="*/ 1 w 444"/>
                <a:gd name="T11" fmla="*/ 5 h 219"/>
                <a:gd name="T12" fmla="*/ 3 w 444"/>
                <a:gd name="T13" fmla="*/ 5 h 219"/>
                <a:gd name="T14" fmla="*/ 4 w 444"/>
                <a:gd name="T15" fmla="*/ 5 h 219"/>
                <a:gd name="T16" fmla="*/ 5 w 444"/>
                <a:gd name="T17" fmla="*/ 5 h 219"/>
                <a:gd name="T18" fmla="*/ 5 w 444"/>
                <a:gd name="T19" fmla="*/ 4 h 219"/>
                <a:gd name="T20" fmla="*/ 6 w 444"/>
                <a:gd name="T21" fmla="*/ 4 h 219"/>
                <a:gd name="T22" fmla="*/ 7 w 444"/>
                <a:gd name="T23" fmla="*/ 4 h 219"/>
                <a:gd name="T24" fmla="*/ 7 w 444"/>
                <a:gd name="T25" fmla="*/ 4 h 219"/>
                <a:gd name="T26" fmla="*/ 9 w 444"/>
                <a:gd name="T27" fmla="*/ 3 h 219"/>
                <a:gd name="T28" fmla="*/ 10 w 444"/>
                <a:gd name="T29" fmla="*/ 2 h 219"/>
                <a:gd name="T30" fmla="*/ 10 w 444"/>
                <a:gd name="T31" fmla="*/ 2 h 219"/>
                <a:gd name="T32" fmla="*/ 10 w 444"/>
                <a:gd name="T33" fmla="*/ 1 h 219"/>
                <a:gd name="T34" fmla="*/ 9 w 444"/>
                <a:gd name="T35" fmla="*/ 1 h 219"/>
                <a:gd name="T36" fmla="*/ 9 w 444"/>
                <a:gd name="T37" fmla="*/ 1 h 219"/>
                <a:gd name="T38" fmla="*/ 8 w 444"/>
                <a:gd name="T39" fmla="*/ 1 h 219"/>
                <a:gd name="T40" fmla="*/ 7 w 444"/>
                <a:gd name="T41" fmla="*/ 0 h 219"/>
                <a:gd name="T42" fmla="*/ 4 w 444"/>
                <a:gd name="T43" fmla="*/ 0 h 219"/>
                <a:gd name="T44" fmla="*/ 4 w 444"/>
                <a:gd name="T45" fmla="*/ 0 h 219"/>
                <a:gd name="T46" fmla="*/ 4 w 444"/>
                <a:gd name="T47" fmla="*/ 1 h 219"/>
                <a:gd name="T48" fmla="*/ 4 w 444"/>
                <a:gd name="T49" fmla="*/ 1 h 219"/>
                <a:gd name="T50" fmla="*/ 4 w 444"/>
                <a:gd name="T51" fmla="*/ 1 h 219"/>
                <a:gd name="T52" fmla="*/ 3 w 444"/>
                <a:gd name="T53" fmla="*/ 1 h 219"/>
                <a:gd name="T54" fmla="*/ 3 w 444"/>
                <a:gd name="T55" fmla="*/ 1 h 219"/>
                <a:gd name="T56" fmla="*/ 2 w 444"/>
                <a:gd name="T57" fmla="*/ 1 h 219"/>
                <a:gd name="T58" fmla="*/ 2 w 444"/>
                <a:gd name="T59" fmla="*/ 1 h 219"/>
                <a:gd name="T60" fmla="*/ 2 w 444"/>
                <a:gd name="T61" fmla="*/ 1 h 219"/>
                <a:gd name="T62" fmla="*/ 2 w 444"/>
                <a:gd name="T63" fmla="*/ 2 h 219"/>
                <a:gd name="T64" fmla="*/ 2 w 444"/>
                <a:gd name="T65" fmla="*/ 2 h 219"/>
                <a:gd name="T66" fmla="*/ 2 w 444"/>
                <a:gd name="T67" fmla="*/ 3 h 219"/>
                <a:gd name="T68" fmla="*/ 4 w 444"/>
                <a:gd name="T69" fmla="*/ 3 h 219"/>
                <a:gd name="T70" fmla="*/ 4 w 444"/>
                <a:gd name="T71" fmla="*/ 2 h 219"/>
                <a:gd name="T72" fmla="*/ 5 w 444"/>
                <a:gd name="T73" fmla="*/ 3 h 219"/>
                <a:gd name="T74" fmla="*/ 4 w 444"/>
                <a:gd name="T75" fmla="*/ 3 h 219"/>
                <a:gd name="T76" fmla="*/ 4 w 444"/>
                <a:gd name="T77" fmla="*/ 3 h 219"/>
                <a:gd name="T78" fmla="*/ 3 w 444"/>
                <a:gd name="T79" fmla="*/ 3 h 219"/>
                <a:gd name="T80" fmla="*/ 3 w 444"/>
                <a:gd name="T81" fmla="*/ 3 h 219"/>
                <a:gd name="T82" fmla="*/ 3 w 444"/>
                <a:gd name="T83" fmla="*/ 3 h 21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444"/>
                <a:gd name="T127" fmla="*/ 0 h 219"/>
                <a:gd name="T128" fmla="*/ 444 w 444"/>
                <a:gd name="T129" fmla="*/ 219 h 21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444" h="219">
                  <a:moveTo>
                    <a:pt x="113" y="156"/>
                  </a:moveTo>
                  <a:lnTo>
                    <a:pt x="81" y="156"/>
                  </a:lnTo>
                  <a:lnTo>
                    <a:pt x="16" y="165"/>
                  </a:lnTo>
                  <a:lnTo>
                    <a:pt x="0" y="190"/>
                  </a:lnTo>
                  <a:lnTo>
                    <a:pt x="16" y="200"/>
                  </a:lnTo>
                  <a:lnTo>
                    <a:pt x="29" y="207"/>
                  </a:lnTo>
                  <a:lnTo>
                    <a:pt x="118" y="206"/>
                  </a:lnTo>
                  <a:lnTo>
                    <a:pt x="179" y="206"/>
                  </a:lnTo>
                  <a:lnTo>
                    <a:pt x="207" y="219"/>
                  </a:lnTo>
                  <a:lnTo>
                    <a:pt x="216" y="192"/>
                  </a:lnTo>
                  <a:lnTo>
                    <a:pt x="242" y="190"/>
                  </a:lnTo>
                  <a:lnTo>
                    <a:pt x="278" y="180"/>
                  </a:lnTo>
                  <a:lnTo>
                    <a:pt x="309" y="172"/>
                  </a:lnTo>
                  <a:lnTo>
                    <a:pt x="363" y="136"/>
                  </a:lnTo>
                  <a:lnTo>
                    <a:pt x="423" y="102"/>
                  </a:lnTo>
                  <a:lnTo>
                    <a:pt x="444" y="84"/>
                  </a:lnTo>
                  <a:lnTo>
                    <a:pt x="436" y="50"/>
                  </a:lnTo>
                  <a:lnTo>
                    <a:pt x="406" y="50"/>
                  </a:lnTo>
                  <a:lnTo>
                    <a:pt x="382" y="35"/>
                  </a:lnTo>
                  <a:lnTo>
                    <a:pt x="349" y="22"/>
                  </a:lnTo>
                  <a:lnTo>
                    <a:pt x="275" y="14"/>
                  </a:lnTo>
                  <a:lnTo>
                    <a:pt x="182" y="0"/>
                  </a:lnTo>
                  <a:lnTo>
                    <a:pt x="165" y="4"/>
                  </a:lnTo>
                  <a:lnTo>
                    <a:pt x="171" y="22"/>
                  </a:lnTo>
                  <a:lnTo>
                    <a:pt x="180" y="39"/>
                  </a:lnTo>
                  <a:lnTo>
                    <a:pt x="156" y="45"/>
                  </a:lnTo>
                  <a:lnTo>
                    <a:pt x="148" y="33"/>
                  </a:lnTo>
                  <a:lnTo>
                    <a:pt x="117" y="29"/>
                  </a:lnTo>
                  <a:lnTo>
                    <a:pt x="76" y="33"/>
                  </a:lnTo>
                  <a:lnTo>
                    <a:pt x="93" y="45"/>
                  </a:lnTo>
                  <a:lnTo>
                    <a:pt x="93" y="57"/>
                  </a:lnTo>
                  <a:lnTo>
                    <a:pt x="86" y="72"/>
                  </a:lnTo>
                  <a:lnTo>
                    <a:pt x="86" y="95"/>
                  </a:lnTo>
                  <a:lnTo>
                    <a:pt x="98" y="108"/>
                  </a:lnTo>
                  <a:lnTo>
                    <a:pt x="156" y="108"/>
                  </a:lnTo>
                  <a:lnTo>
                    <a:pt x="174" y="107"/>
                  </a:lnTo>
                  <a:lnTo>
                    <a:pt x="192" y="126"/>
                  </a:lnTo>
                  <a:lnTo>
                    <a:pt x="173" y="153"/>
                  </a:lnTo>
                  <a:lnTo>
                    <a:pt x="154" y="153"/>
                  </a:lnTo>
                  <a:lnTo>
                    <a:pt x="132" y="152"/>
                  </a:lnTo>
                  <a:lnTo>
                    <a:pt x="123" y="153"/>
                  </a:lnTo>
                  <a:lnTo>
                    <a:pt x="113" y="15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49" name="Freeform 495">
              <a:extLst>
                <a:ext uri="{FF2B5EF4-FFF2-40B4-BE49-F238E27FC236}">
                  <a16:creationId xmlns:a16="http://schemas.microsoft.com/office/drawing/2014/main" id="{424F7336-15EC-E26A-CBAF-0672BEE45447}"/>
                </a:ext>
              </a:extLst>
            </p:cNvPr>
            <p:cNvSpPr>
              <a:spLocks/>
            </p:cNvSpPr>
            <p:nvPr/>
          </p:nvSpPr>
          <p:spPr bwMode="auto">
            <a:xfrm>
              <a:off x="3071813" y="2726284"/>
              <a:ext cx="199013" cy="150834"/>
            </a:xfrm>
            <a:custGeom>
              <a:avLst/>
              <a:gdLst>
                <a:gd name="T0" fmla="*/ 0 w 285"/>
                <a:gd name="T1" fmla="*/ 5 h 227"/>
                <a:gd name="T2" fmla="*/ 0 w 285"/>
                <a:gd name="T3" fmla="*/ 5 h 227"/>
                <a:gd name="T4" fmla="*/ 1 w 285"/>
                <a:gd name="T5" fmla="*/ 5 h 227"/>
                <a:gd name="T6" fmla="*/ 2 w 285"/>
                <a:gd name="T7" fmla="*/ 5 h 227"/>
                <a:gd name="T8" fmla="*/ 3 w 285"/>
                <a:gd name="T9" fmla="*/ 3 h 227"/>
                <a:gd name="T10" fmla="*/ 3 w 285"/>
                <a:gd name="T11" fmla="*/ 4 h 227"/>
                <a:gd name="T12" fmla="*/ 4 w 285"/>
                <a:gd name="T13" fmla="*/ 5 h 227"/>
                <a:gd name="T14" fmla="*/ 5 w 285"/>
                <a:gd name="T15" fmla="*/ 5 h 227"/>
                <a:gd name="T16" fmla="*/ 6 w 285"/>
                <a:gd name="T17" fmla="*/ 5 h 227"/>
                <a:gd name="T18" fmla="*/ 7 w 285"/>
                <a:gd name="T19" fmla="*/ 5 h 227"/>
                <a:gd name="T20" fmla="*/ 7 w 285"/>
                <a:gd name="T21" fmla="*/ 3 h 227"/>
                <a:gd name="T22" fmla="*/ 6 w 285"/>
                <a:gd name="T23" fmla="*/ 3 h 227"/>
                <a:gd name="T24" fmla="*/ 6 w 285"/>
                <a:gd name="T25" fmla="*/ 3 h 227"/>
                <a:gd name="T26" fmla="*/ 6 w 285"/>
                <a:gd name="T27" fmla="*/ 2 h 227"/>
                <a:gd name="T28" fmla="*/ 5 w 285"/>
                <a:gd name="T29" fmla="*/ 2 h 227"/>
                <a:gd name="T30" fmla="*/ 5 w 285"/>
                <a:gd name="T31" fmla="*/ 2 h 227"/>
                <a:gd name="T32" fmla="*/ 3 w 285"/>
                <a:gd name="T33" fmla="*/ 2 h 227"/>
                <a:gd name="T34" fmla="*/ 3 w 285"/>
                <a:gd name="T35" fmla="*/ 2 h 227"/>
                <a:gd name="T36" fmla="*/ 2 w 285"/>
                <a:gd name="T37" fmla="*/ 2 h 227"/>
                <a:gd name="T38" fmla="*/ 1 w 285"/>
                <a:gd name="T39" fmla="*/ 1 h 227"/>
                <a:gd name="T40" fmla="*/ 1 w 285"/>
                <a:gd name="T41" fmla="*/ 1 h 227"/>
                <a:gd name="T42" fmla="*/ 1 w 285"/>
                <a:gd name="T43" fmla="*/ 1 h 227"/>
                <a:gd name="T44" fmla="*/ 1 w 285"/>
                <a:gd name="T45" fmla="*/ 1 h 227"/>
                <a:gd name="T46" fmla="*/ 3 w 285"/>
                <a:gd name="T47" fmla="*/ 1 h 227"/>
                <a:gd name="T48" fmla="*/ 3 w 285"/>
                <a:gd name="T49" fmla="*/ 0 h 227"/>
                <a:gd name="T50" fmla="*/ 2 w 285"/>
                <a:gd name="T51" fmla="*/ 0 h 227"/>
                <a:gd name="T52" fmla="*/ 1 w 285"/>
                <a:gd name="T53" fmla="*/ 0 h 227"/>
                <a:gd name="T54" fmla="*/ 0 w 285"/>
                <a:gd name="T55" fmla="*/ 1 h 227"/>
                <a:gd name="T56" fmla="*/ 0 w 285"/>
                <a:gd name="T57" fmla="*/ 2 h 227"/>
                <a:gd name="T58" fmla="*/ 0 w 285"/>
                <a:gd name="T59" fmla="*/ 2 h 227"/>
                <a:gd name="T60" fmla="*/ 0 w 285"/>
                <a:gd name="T61" fmla="*/ 2 h 227"/>
                <a:gd name="T62" fmla="*/ 1 w 285"/>
                <a:gd name="T63" fmla="*/ 2 h 227"/>
                <a:gd name="T64" fmla="*/ 1 w 285"/>
                <a:gd name="T65" fmla="*/ 3 h 227"/>
                <a:gd name="T66" fmla="*/ 1 w 285"/>
                <a:gd name="T67" fmla="*/ 4 h 227"/>
                <a:gd name="T68" fmla="*/ 1 w 285"/>
                <a:gd name="T69" fmla="*/ 4 h 227"/>
                <a:gd name="T70" fmla="*/ 1 w 285"/>
                <a:gd name="T71" fmla="*/ 4 h 227"/>
                <a:gd name="T72" fmla="*/ 0 w 285"/>
                <a:gd name="T73" fmla="*/ 5 h 22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285"/>
                <a:gd name="T112" fmla="*/ 0 h 227"/>
                <a:gd name="T113" fmla="*/ 285 w 285"/>
                <a:gd name="T114" fmla="*/ 227 h 22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285" h="227">
                  <a:moveTo>
                    <a:pt x="0" y="192"/>
                  </a:moveTo>
                  <a:lnTo>
                    <a:pt x="4" y="201"/>
                  </a:lnTo>
                  <a:lnTo>
                    <a:pt x="27" y="205"/>
                  </a:lnTo>
                  <a:lnTo>
                    <a:pt x="76" y="207"/>
                  </a:lnTo>
                  <a:lnTo>
                    <a:pt x="135" y="138"/>
                  </a:lnTo>
                  <a:lnTo>
                    <a:pt x="150" y="181"/>
                  </a:lnTo>
                  <a:lnTo>
                    <a:pt x="166" y="227"/>
                  </a:lnTo>
                  <a:lnTo>
                    <a:pt x="206" y="209"/>
                  </a:lnTo>
                  <a:lnTo>
                    <a:pt x="243" y="191"/>
                  </a:lnTo>
                  <a:lnTo>
                    <a:pt x="285" y="205"/>
                  </a:lnTo>
                  <a:lnTo>
                    <a:pt x="285" y="139"/>
                  </a:lnTo>
                  <a:lnTo>
                    <a:pt x="258" y="127"/>
                  </a:lnTo>
                  <a:lnTo>
                    <a:pt x="242" y="128"/>
                  </a:lnTo>
                  <a:lnTo>
                    <a:pt x="253" y="85"/>
                  </a:lnTo>
                  <a:lnTo>
                    <a:pt x="218" y="76"/>
                  </a:lnTo>
                  <a:lnTo>
                    <a:pt x="192" y="73"/>
                  </a:lnTo>
                  <a:lnTo>
                    <a:pt x="151" y="73"/>
                  </a:lnTo>
                  <a:lnTo>
                    <a:pt x="121" y="73"/>
                  </a:lnTo>
                  <a:lnTo>
                    <a:pt x="81" y="73"/>
                  </a:lnTo>
                  <a:lnTo>
                    <a:pt x="49" y="66"/>
                  </a:lnTo>
                  <a:lnTo>
                    <a:pt x="45" y="59"/>
                  </a:lnTo>
                  <a:lnTo>
                    <a:pt x="50" y="44"/>
                  </a:lnTo>
                  <a:lnTo>
                    <a:pt x="65" y="32"/>
                  </a:lnTo>
                  <a:lnTo>
                    <a:pt x="119" y="21"/>
                  </a:lnTo>
                  <a:lnTo>
                    <a:pt x="117" y="0"/>
                  </a:lnTo>
                  <a:lnTo>
                    <a:pt x="73" y="7"/>
                  </a:lnTo>
                  <a:lnTo>
                    <a:pt x="40" y="4"/>
                  </a:lnTo>
                  <a:lnTo>
                    <a:pt x="19" y="27"/>
                  </a:lnTo>
                  <a:lnTo>
                    <a:pt x="9" y="73"/>
                  </a:lnTo>
                  <a:lnTo>
                    <a:pt x="11" y="84"/>
                  </a:lnTo>
                  <a:lnTo>
                    <a:pt x="8" y="86"/>
                  </a:lnTo>
                  <a:lnTo>
                    <a:pt x="34" y="97"/>
                  </a:lnTo>
                  <a:lnTo>
                    <a:pt x="47" y="122"/>
                  </a:lnTo>
                  <a:lnTo>
                    <a:pt x="39" y="153"/>
                  </a:lnTo>
                  <a:lnTo>
                    <a:pt x="32" y="155"/>
                  </a:lnTo>
                  <a:lnTo>
                    <a:pt x="25" y="166"/>
                  </a:lnTo>
                  <a:lnTo>
                    <a:pt x="0" y="19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50" name="Freeform 496">
              <a:extLst>
                <a:ext uri="{FF2B5EF4-FFF2-40B4-BE49-F238E27FC236}">
                  <a16:creationId xmlns:a16="http://schemas.microsoft.com/office/drawing/2014/main" id="{7FD09959-8DD5-E7C5-B906-9EDC58FC2BAB}"/>
                </a:ext>
              </a:extLst>
            </p:cNvPr>
            <p:cNvSpPr>
              <a:spLocks/>
            </p:cNvSpPr>
            <p:nvPr/>
          </p:nvSpPr>
          <p:spPr bwMode="auto">
            <a:xfrm>
              <a:off x="4346964" y="3322657"/>
              <a:ext cx="14741" cy="23205"/>
            </a:xfrm>
            <a:custGeom>
              <a:avLst/>
              <a:gdLst>
                <a:gd name="T0" fmla="*/ 0 w 19"/>
                <a:gd name="T1" fmla="*/ 1 h 33"/>
                <a:gd name="T2" fmla="*/ 0 w 19"/>
                <a:gd name="T3" fmla="*/ 0 h 33"/>
                <a:gd name="T4" fmla="*/ 1 w 19"/>
                <a:gd name="T5" fmla="*/ 1 h 33"/>
                <a:gd name="T6" fmla="*/ 0 w 19"/>
                <a:gd name="T7" fmla="*/ 1 h 33"/>
                <a:gd name="T8" fmla="*/ 0 60000 65536"/>
                <a:gd name="T9" fmla="*/ 0 60000 65536"/>
                <a:gd name="T10" fmla="*/ 0 60000 65536"/>
                <a:gd name="T11" fmla="*/ 0 60000 65536"/>
                <a:gd name="T12" fmla="*/ 0 w 19"/>
                <a:gd name="T13" fmla="*/ 0 h 33"/>
                <a:gd name="T14" fmla="*/ 19 w 19"/>
                <a:gd name="T15" fmla="*/ 33 h 33"/>
              </a:gdLst>
              <a:ahLst/>
              <a:cxnLst>
                <a:cxn ang="T8">
                  <a:pos x="T0" y="T1"/>
                </a:cxn>
                <a:cxn ang="T9">
                  <a:pos x="T2" y="T3"/>
                </a:cxn>
                <a:cxn ang="T10">
                  <a:pos x="T4" y="T5"/>
                </a:cxn>
                <a:cxn ang="T11">
                  <a:pos x="T6" y="T7"/>
                </a:cxn>
              </a:cxnLst>
              <a:rect l="T12" t="T13" r="T14" b="T15"/>
              <a:pathLst>
                <a:path w="19" h="33">
                  <a:moveTo>
                    <a:pt x="0" y="33"/>
                  </a:moveTo>
                  <a:lnTo>
                    <a:pt x="11" y="0"/>
                  </a:lnTo>
                  <a:lnTo>
                    <a:pt x="19" y="18"/>
                  </a:lnTo>
                  <a:lnTo>
                    <a:pt x="0" y="3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grpSp>
      <p:sp>
        <p:nvSpPr>
          <p:cNvPr id="251" name="正方形/長方形 250">
            <a:extLst>
              <a:ext uri="{FF2B5EF4-FFF2-40B4-BE49-F238E27FC236}">
                <a16:creationId xmlns:a16="http://schemas.microsoft.com/office/drawing/2014/main" id="{296CC7C6-675D-81AB-C41D-5CF1F42BA0EB}"/>
              </a:ext>
            </a:extLst>
          </p:cNvPr>
          <p:cNvSpPr/>
          <p:nvPr/>
        </p:nvSpPr>
        <p:spPr>
          <a:xfrm>
            <a:off x="-9546" y="9011"/>
            <a:ext cx="9906000" cy="6858000"/>
          </a:xfrm>
          <a:prstGeom prst="rect">
            <a:avLst/>
          </a:prstGeom>
          <a:gradFill flip="none" rotWithShape="1">
            <a:gsLst>
              <a:gs pos="37000">
                <a:srgbClr val="4075A0"/>
              </a:gs>
              <a:gs pos="0">
                <a:schemeClr val="accent2">
                  <a:lumMod val="40000"/>
                  <a:lumOff val="60000"/>
                  <a:alpha val="0"/>
                </a:schemeClr>
              </a:gs>
              <a:gs pos="100000">
                <a:schemeClr val="accent2">
                  <a:lumMod val="60000"/>
                </a:schemeClr>
              </a:gs>
            </a:gsLst>
            <a:path path="circle">
              <a:fillToRect l="100000" b="100000"/>
            </a:path>
            <a:tileRect t="-100000" r="-10000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54" name="直角三角形 253">
            <a:extLst>
              <a:ext uri="{FF2B5EF4-FFF2-40B4-BE49-F238E27FC236}">
                <a16:creationId xmlns:a16="http://schemas.microsoft.com/office/drawing/2014/main" id="{656BF551-9BB5-0ECE-D57D-6F770323443A}"/>
              </a:ext>
            </a:extLst>
          </p:cNvPr>
          <p:cNvSpPr/>
          <p:nvPr/>
        </p:nvSpPr>
        <p:spPr>
          <a:xfrm rot="5400000">
            <a:off x="1573672" y="-1583216"/>
            <a:ext cx="1328150" cy="4494586"/>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252" name="図 251">
            <a:extLst>
              <a:ext uri="{FF2B5EF4-FFF2-40B4-BE49-F238E27FC236}">
                <a16:creationId xmlns:a16="http://schemas.microsoft.com/office/drawing/2014/main" id="{71CAC0AF-A921-53DD-FA90-299D7F6EFF8D}"/>
              </a:ext>
            </a:extLst>
          </p:cNvPr>
          <p:cNvPicPr>
            <a:picLocks noChangeAspect="1"/>
          </p:cNvPicPr>
          <p:nvPr/>
        </p:nvPicPr>
        <p:blipFill>
          <a:blip r:embed="rId3"/>
          <a:stretch>
            <a:fillRect/>
          </a:stretch>
        </p:blipFill>
        <p:spPr>
          <a:xfrm>
            <a:off x="0" y="46929"/>
            <a:ext cx="1953062" cy="651021"/>
          </a:xfrm>
          <a:prstGeom prst="rect">
            <a:avLst/>
          </a:prstGeom>
        </p:spPr>
      </p:pic>
      <p:sp>
        <p:nvSpPr>
          <p:cNvPr id="256" name="直角三角形 255">
            <a:extLst>
              <a:ext uri="{FF2B5EF4-FFF2-40B4-BE49-F238E27FC236}">
                <a16:creationId xmlns:a16="http://schemas.microsoft.com/office/drawing/2014/main" id="{0EC71289-CCBD-E7A4-BF71-56115A4E2448}"/>
              </a:ext>
            </a:extLst>
          </p:cNvPr>
          <p:cNvSpPr/>
          <p:nvPr/>
        </p:nvSpPr>
        <p:spPr>
          <a:xfrm rot="16200000">
            <a:off x="7934704" y="4886168"/>
            <a:ext cx="3042263" cy="919421"/>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57" name="テキスト ボックス 256">
            <a:extLst>
              <a:ext uri="{FF2B5EF4-FFF2-40B4-BE49-F238E27FC236}">
                <a16:creationId xmlns:a16="http://schemas.microsoft.com/office/drawing/2014/main" id="{9856A57E-4233-99F7-4DE4-6E538F50CDF9}"/>
              </a:ext>
            </a:extLst>
          </p:cNvPr>
          <p:cNvSpPr txBox="1"/>
          <p:nvPr/>
        </p:nvSpPr>
        <p:spPr>
          <a:xfrm>
            <a:off x="215226" y="2088426"/>
            <a:ext cx="7311911" cy="1515914"/>
          </a:xfrm>
          <a:prstGeom prst="rect">
            <a:avLst/>
          </a:prstGeom>
          <a:noFill/>
        </p:spPr>
        <p:txBody>
          <a:bodyPr wrap="square" rtlCol="0" anchor="t">
            <a:noAutofit/>
          </a:bodyPr>
          <a:lstStyle/>
          <a:p>
            <a:pPr>
              <a:lnSpc>
                <a:spcPct val="130000"/>
              </a:lnSpc>
            </a:pPr>
            <a:r>
              <a:rPr lang="ja-JP" altLang="en-US" sz="2400" b="1" dirty="0">
                <a:solidFill>
                  <a:schemeClr val="bg1"/>
                </a:solidFill>
                <a:latin typeface="+mn-ea"/>
              </a:rPr>
              <a:t>申請課題名称</a:t>
            </a:r>
            <a:endParaRPr lang="en-US" altLang="ja-JP" sz="2400" b="1" dirty="0">
              <a:solidFill>
                <a:schemeClr val="bg1"/>
              </a:solidFill>
            </a:endParaRPr>
          </a:p>
          <a:p>
            <a:pPr>
              <a:lnSpc>
                <a:spcPct val="130000"/>
              </a:lnSpc>
            </a:pPr>
            <a:endParaRPr kumimoji="1" lang="ja-JP" altLang="en-US" sz="2400" b="1" dirty="0">
              <a:solidFill>
                <a:schemeClr val="bg1"/>
              </a:solidFill>
            </a:endParaRPr>
          </a:p>
        </p:txBody>
      </p:sp>
      <p:sp>
        <p:nvSpPr>
          <p:cNvPr id="259" name="テキスト ボックス 258">
            <a:extLst>
              <a:ext uri="{FF2B5EF4-FFF2-40B4-BE49-F238E27FC236}">
                <a16:creationId xmlns:a16="http://schemas.microsoft.com/office/drawing/2014/main" id="{00283E71-7015-4D5E-619C-9E701A499163}"/>
              </a:ext>
            </a:extLst>
          </p:cNvPr>
          <p:cNvSpPr txBox="1"/>
          <p:nvPr/>
        </p:nvSpPr>
        <p:spPr>
          <a:xfrm>
            <a:off x="215226" y="4632142"/>
            <a:ext cx="3924155" cy="1475917"/>
          </a:xfrm>
          <a:prstGeom prst="rect">
            <a:avLst/>
          </a:prstGeom>
          <a:noFill/>
        </p:spPr>
        <p:txBody>
          <a:bodyPr wrap="square" rtlCol="0" anchor="ctr">
            <a:spAutoFit/>
          </a:bodyPr>
          <a:lstStyle/>
          <a:p>
            <a:pPr>
              <a:lnSpc>
                <a:spcPct val="130000"/>
              </a:lnSpc>
            </a:pPr>
            <a:r>
              <a:rPr kumimoji="1" lang="ja-JP" altLang="en-US" b="1" dirty="0">
                <a:solidFill>
                  <a:schemeClr val="bg1"/>
                </a:solidFill>
                <a:latin typeface="+mn-ea"/>
              </a:rPr>
              <a:t>研究代表者</a:t>
            </a:r>
            <a:endParaRPr kumimoji="1" lang="en-US" altLang="ja-JP" b="1" dirty="0">
              <a:solidFill>
                <a:schemeClr val="bg1"/>
              </a:solidFill>
              <a:latin typeface="+mn-ea"/>
            </a:endParaRPr>
          </a:p>
          <a:p>
            <a:pPr>
              <a:lnSpc>
                <a:spcPct val="130000"/>
              </a:lnSpc>
            </a:pPr>
            <a:r>
              <a:rPr lang="ja-JP" altLang="en-US" b="1" dirty="0">
                <a:solidFill>
                  <a:schemeClr val="bg1"/>
                </a:solidFill>
                <a:latin typeface="+mn-ea"/>
              </a:rPr>
              <a:t>所属大学：</a:t>
            </a:r>
            <a:endParaRPr lang="en-US" altLang="ja-JP" b="1" dirty="0">
              <a:solidFill>
                <a:schemeClr val="bg1"/>
              </a:solidFill>
              <a:latin typeface="+mn-ea"/>
            </a:endParaRPr>
          </a:p>
          <a:p>
            <a:pPr>
              <a:lnSpc>
                <a:spcPct val="130000"/>
              </a:lnSpc>
            </a:pPr>
            <a:r>
              <a:rPr kumimoji="1" lang="ja-JP" altLang="en-US" b="1" dirty="0">
                <a:solidFill>
                  <a:schemeClr val="bg1"/>
                </a:solidFill>
                <a:latin typeface="+mn-ea"/>
              </a:rPr>
              <a:t>役職</a:t>
            </a:r>
            <a:r>
              <a:rPr lang="ja-JP" altLang="en-US" b="1" dirty="0">
                <a:solidFill>
                  <a:schemeClr val="bg1"/>
                </a:solidFill>
                <a:latin typeface="+mn-ea"/>
              </a:rPr>
              <a:t>　　　</a:t>
            </a:r>
            <a:r>
              <a:rPr kumimoji="1" lang="ja-JP" altLang="en-US" b="1" dirty="0">
                <a:solidFill>
                  <a:schemeClr val="bg1"/>
                </a:solidFill>
                <a:latin typeface="+mn-ea"/>
              </a:rPr>
              <a:t>：</a:t>
            </a:r>
            <a:endParaRPr kumimoji="1" lang="en-US" altLang="ja-JP" b="1" dirty="0">
              <a:solidFill>
                <a:schemeClr val="bg1"/>
              </a:solidFill>
              <a:latin typeface="+mn-ea"/>
            </a:endParaRPr>
          </a:p>
          <a:p>
            <a:pPr>
              <a:lnSpc>
                <a:spcPct val="130000"/>
              </a:lnSpc>
            </a:pPr>
            <a:r>
              <a:rPr lang="ja-JP" altLang="en-US" b="1" dirty="0">
                <a:solidFill>
                  <a:schemeClr val="bg1"/>
                </a:solidFill>
                <a:latin typeface="+mn-ea"/>
              </a:rPr>
              <a:t>氏名　　　：　</a:t>
            </a:r>
            <a:endParaRPr kumimoji="1" lang="ja-JP" altLang="en-US" b="1" dirty="0">
              <a:solidFill>
                <a:schemeClr val="bg1"/>
              </a:solidFill>
              <a:latin typeface="+mn-ea"/>
            </a:endParaRPr>
          </a:p>
        </p:txBody>
      </p:sp>
      <p:sp>
        <p:nvSpPr>
          <p:cNvPr id="2" name="テキスト ボックス 1">
            <a:extLst>
              <a:ext uri="{FF2B5EF4-FFF2-40B4-BE49-F238E27FC236}">
                <a16:creationId xmlns:a16="http://schemas.microsoft.com/office/drawing/2014/main" id="{C7498AAC-A33B-0D3A-EDD4-A1B3AF7CB151}"/>
              </a:ext>
            </a:extLst>
          </p:cNvPr>
          <p:cNvSpPr txBox="1"/>
          <p:nvPr/>
        </p:nvSpPr>
        <p:spPr>
          <a:xfrm>
            <a:off x="254706" y="1397228"/>
            <a:ext cx="7311911" cy="638944"/>
          </a:xfrm>
          <a:prstGeom prst="rect">
            <a:avLst/>
          </a:prstGeom>
          <a:noFill/>
        </p:spPr>
        <p:txBody>
          <a:bodyPr wrap="square" rtlCol="0" anchor="t">
            <a:noAutofit/>
          </a:bodyPr>
          <a:lstStyle/>
          <a:p>
            <a:pPr algn="just">
              <a:lnSpc>
                <a:spcPct val="130000"/>
              </a:lnSpc>
            </a:pPr>
            <a:r>
              <a:rPr lang="en-US" altLang="ja-JP" sz="2400" b="1" dirty="0">
                <a:solidFill>
                  <a:schemeClr val="bg1"/>
                </a:solidFill>
              </a:rPr>
              <a:t>KSAC-GAP</a:t>
            </a:r>
            <a:r>
              <a:rPr lang="ja-JP" altLang="en-US" sz="2400" b="1" dirty="0">
                <a:solidFill>
                  <a:schemeClr val="bg1"/>
                </a:solidFill>
              </a:rPr>
              <a:t>ファンド面接審査資料</a:t>
            </a:r>
            <a:endParaRPr lang="en-US" altLang="ja-JP" sz="2400" b="1" dirty="0">
              <a:solidFill>
                <a:schemeClr val="bg1"/>
              </a:solidFill>
            </a:endParaRPr>
          </a:p>
          <a:p>
            <a:pPr algn="r">
              <a:lnSpc>
                <a:spcPct val="130000"/>
              </a:lnSpc>
            </a:pPr>
            <a:endParaRPr kumimoji="1" lang="ja-JP" altLang="en-US" sz="2400" b="1" dirty="0">
              <a:solidFill>
                <a:schemeClr val="bg1"/>
              </a:solidFill>
            </a:endParaRPr>
          </a:p>
        </p:txBody>
      </p:sp>
      <p:sp>
        <p:nvSpPr>
          <p:cNvPr id="3" name="テキスト ボックス 2">
            <a:extLst>
              <a:ext uri="{FF2B5EF4-FFF2-40B4-BE49-F238E27FC236}">
                <a16:creationId xmlns:a16="http://schemas.microsoft.com/office/drawing/2014/main" id="{070D5ECE-1E11-861F-E753-204AFB1551D9}"/>
              </a:ext>
            </a:extLst>
          </p:cNvPr>
          <p:cNvSpPr txBox="1"/>
          <p:nvPr/>
        </p:nvSpPr>
        <p:spPr>
          <a:xfrm>
            <a:off x="4474381" y="4604011"/>
            <a:ext cx="3924155" cy="395621"/>
          </a:xfrm>
          <a:prstGeom prst="rect">
            <a:avLst/>
          </a:prstGeom>
          <a:noFill/>
        </p:spPr>
        <p:txBody>
          <a:bodyPr wrap="square" rtlCol="0" anchor="ctr">
            <a:spAutoFit/>
          </a:bodyPr>
          <a:lstStyle/>
          <a:p>
            <a:pPr>
              <a:lnSpc>
                <a:spcPct val="130000"/>
              </a:lnSpc>
            </a:pPr>
            <a:r>
              <a:rPr kumimoji="1" lang="ja-JP" altLang="en-US" b="1" dirty="0">
                <a:solidFill>
                  <a:schemeClr val="bg1"/>
                </a:solidFill>
                <a:latin typeface="+mn-ea"/>
              </a:rPr>
              <a:t>事業化推進機関：</a:t>
            </a:r>
            <a:endParaRPr kumimoji="1" lang="en-US" altLang="ja-JP" b="1" dirty="0">
              <a:solidFill>
                <a:schemeClr val="bg1"/>
              </a:solidFill>
              <a:latin typeface="+mn-ea"/>
            </a:endParaRPr>
          </a:p>
        </p:txBody>
      </p:sp>
    </p:spTree>
    <p:extLst>
      <p:ext uri="{BB962C8B-B14F-4D97-AF65-F5344CB8AC3E}">
        <p14:creationId xmlns:p14="http://schemas.microsoft.com/office/powerpoint/2010/main" val="2387032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9CE96AE-CC35-4055-4034-3042619C8280}"/>
              </a:ext>
            </a:extLst>
          </p:cNvPr>
          <p:cNvSpPr>
            <a:spLocks noGrp="1"/>
          </p:cNvSpPr>
          <p:nvPr>
            <p:ph type="sldNum" sz="quarter" idx="12"/>
          </p:nvPr>
        </p:nvSpPr>
        <p:spPr/>
        <p:txBody>
          <a:bodyPr/>
          <a:lstStyle/>
          <a:p>
            <a:fld id="{A809F234-B6E2-4946-94FF-DCF496C37159}" type="slidenum">
              <a:rPr lang="ja-JP" altLang="en-US" smtClean="0"/>
              <a:pPr/>
              <a:t>2</a:t>
            </a:fld>
            <a:endParaRPr lang="ja-JP" altLang="en-US" dirty="0"/>
          </a:p>
        </p:txBody>
      </p:sp>
      <p:sp>
        <p:nvSpPr>
          <p:cNvPr id="3" name="テキスト ボックス 2">
            <a:extLst>
              <a:ext uri="{FF2B5EF4-FFF2-40B4-BE49-F238E27FC236}">
                <a16:creationId xmlns:a16="http://schemas.microsoft.com/office/drawing/2014/main" id="{F710F2F9-A6E2-764B-B0A5-F294430AB9C1}"/>
              </a:ext>
            </a:extLst>
          </p:cNvPr>
          <p:cNvSpPr txBox="1"/>
          <p:nvPr/>
        </p:nvSpPr>
        <p:spPr>
          <a:xfrm>
            <a:off x="1316290" y="36000"/>
            <a:ext cx="2543773"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研究開発課題の概要</a:t>
            </a:r>
          </a:p>
        </p:txBody>
      </p:sp>
      <p:sp>
        <p:nvSpPr>
          <p:cNvPr id="4" name="テキスト ボックス 3">
            <a:extLst>
              <a:ext uri="{FF2B5EF4-FFF2-40B4-BE49-F238E27FC236}">
                <a16:creationId xmlns:a16="http://schemas.microsoft.com/office/drawing/2014/main" id="{ED5606FB-530F-2EF8-30C7-55DEC9FB1CDB}"/>
              </a:ext>
            </a:extLst>
          </p:cNvPr>
          <p:cNvSpPr txBox="1"/>
          <p:nvPr/>
        </p:nvSpPr>
        <p:spPr>
          <a:xfrm>
            <a:off x="813390" y="741647"/>
            <a:ext cx="8218967" cy="1883593"/>
          </a:xfrm>
          <a:prstGeom prst="rect">
            <a:avLst/>
          </a:prstGeom>
          <a:noFill/>
          <a:ln>
            <a:solidFill>
              <a:srgbClr val="0066FF"/>
            </a:solidFill>
            <a:prstDash val="dash"/>
          </a:ln>
        </p:spPr>
        <p:txBody>
          <a:bodyPr wrap="square" rtlCol="0">
            <a:spAutoFit/>
          </a:bodyPr>
          <a:lstStyle/>
          <a:p>
            <a:pPr marL="285750" indent="-285750" algn="just">
              <a:lnSpc>
                <a:spcPct val="120000"/>
              </a:lnSpc>
              <a:buFont typeface="Wingdings" panose="05000000000000000000" pitchFamily="2" charset="2"/>
              <a:buChar char="l"/>
            </a:pPr>
            <a:r>
              <a:rPr lang="ja-JP" altLang="en-US" sz="2000" dirty="0">
                <a:solidFill>
                  <a:srgbClr val="0066FF"/>
                </a:solidFill>
              </a:rPr>
              <a:t>研究開発課題で実施する事業化に向けた研究開発、並びに起業に向けた事業推進活動の全体像を記載してください。</a:t>
            </a:r>
            <a:endParaRPr lang="en-US" altLang="ja-JP" sz="2000" dirty="0">
              <a:solidFill>
                <a:srgbClr val="0066FF"/>
              </a:solidFill>
            </a:endParaRPr>
          </a:p>
          <a:p>
            <a:pPr marL="285750" indent="-285750" algn="just">
              <a:lnSpc>
                <a:spcPct val="120000"/>
              </a:lnSpc>
              <a:buFont typeface="Wingdings" panose="05000000000000000000" pitchFamily="2" charset="2"/>
              <a:buChar char="l"/>
            </a:pPr>
            <a:r>
              <a:rPr lang="ja-JP" altLang="en-US" sz="2000" dirty="0">
                <a:solidFill>
                  <a:srgbClr val="0066FF"/>
                </a:solidFill>
              </a:rPr>
              <a:t>その際、研究開発課題がどのような社会課題を解決するのか、または、どのような社会的価値を新たに創造するのかを、これまでの歴史や社会背景に触れながら記載してください。</a:t>
            </a:r>
            <a:endParaRPr lang="en-US" altLang="ja-JP" sz="2000" dirty="0">
              <a:solidFill>
                <a:srgbClr val="0066FF"/>
              </a:solidFill>
            </a:endParaRPr>
          </a:p>
        </p:txBody>
      </p:sp>
    </p:spTree>
    <p:extLst>
      <p:ext uri="{BB962C8B-B14F-4D97-AF65-F5344CB8AC3E}">
        <p14:creationId xmlns:p14="http://schemas.microsoft.com/office/powerpoint/2010/main" val="2014479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A809F234-B6E2-4946-94FF-DCF496C37159}" type="slidenum">
              <a:rPr lang="ja-JP" altLang="en-US" smtClean="0"/>
              <a:pPr/>
              <a:t>3</a:t>
            </a:fld>
            <a:endParaRPr lang="ja-JP" altLang="en-US"/>
          </a:p>
        </p:txBody>
      </p:sp>
      <p:sp>
        <p:nvSpPr>
          <p:cNvPr id="4" name="テキスト ボックス 3">
            <a:extLst>
              <a:ext uri="{FF2B5EF4-FFF2-40B4-BE49-F238E27FC236}">
                <a16:creationId xmlns:a16="http://schemas.microsoft.com/office/drawing/2014/main" id="{C84E4973-290E-108F-0DA6-4A399D8CDD6F}"/>
              </a:ext>
            </a:extLst>
          </p:cNvPr>
          <p:cNvSpPr txBox="1"/>
          <p:nvPr/>
        </p:nvSpPr>
        <p:spPr>
          <a:xfrm>
            <a:off x="1316290" y="36000"/>
            <a:ext cx="1960217"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ビジネスモデル</a:t>
            </a:r>
          </a:p>
        </p:txBody>
      </p:sp>
      <p:sp>
        <p:nvSpPr>
          <p:cNvPr id="5" name="テキスト ボックス 4">
            <a:extLst>
              <a:ext uri="{FF2B5EF4-FFF2-40B4-BE49-F238E27FC236}">
                <a16:creationId xmlns:a16="http://schemas.microsoft.com/office/drawing/2014/main" id="{CDF7573A-7855-DA0A-026E-45DC24EB8C31}"/>
              </a:ext>
            </a:extLst>
          </p:cNvPr>
          <p:cNvSpPr txBox="1"/>
          <p:nvPr/>
        </p:nvSpPr>
        <p:spPr>
          <a:xfrm>
            <a:off x="813390" y="741647"/>
            <a:ext cx="8357191" cy="3360920"/>
          </a:xfrm>
          <a:prstGeom prst="rect">
            <a:avLst/>
          </a:prstGeom>
          <a:noFill/>
          <a:ln>
            <a:solidFill>
              <a:srgbClr val="0066FF"/>
            </a:solidFill>
            <a:prstDash val="dash"/>
          </a:ln>
        </p:spPr>
        <p:txBody>
          <a:bodyPr wrap="square" rtlCol="0">
            <a:spAutoFit/>
          </a:bodyPr>
          <a:lstStyle/>
          <a:p>
            <a:pPr marL="285750" indent="-285750" algn="just">
              <a:lnSpc>
                <a:spcPct val="120000"/>
              </a:lnSpc>
              <a:buFont typeface="Wingdings" panose="05000000000000000000" pitchFamily="2" charset="2"/>
              <a:buChar char="l"/>
            </a:pPr>
            <a:r>
              <a:rPr lang="ja-JP" altLang="en-US" sz="2000" dirty="0">
                <a:solidFill>
                  <a:srgbClr val="0066FF"/>
                </a:solidFill>
              </a:rPr>
              <a:t>現時点で想定しているビジネスモデルを記載してください。</a:t>
            </a:r>
            <a:endParaRPr lang="en-US" altLang="ja-JP" sz="2000" dirty="0">
              <a:solidFill>
                <a:srgbClr val="0066FF"/>
              </a:solidFill>
            </a:endParaRPr>
          </a:p>
          <a:p>
            <a:pPr marL="285750" indent="-285750" algn="just">
              <a:lnSpc>
                <a:spcPct val="120000"/>
              </a:lnSpc>
              <a:buFont typeface="Wingdings" panose="05000000000000000000" pitchFamily="2" charset="2"/>
              <a:buChar char="l"/>
            </a:pPr>
            <a:r>
              <a:rPr lang="ja-JP" altLang="en-US" sz="2000" dirty="0">
                <a:solidFill>
                  <a:srgbClr val="0066FF"/>
                </a:solidFill>
              </a:rPr>
              <a:t>想定している製品やサービスは、「誰（＝顧客、社会など）」に対して提供することで対価を獲得し、顧客や社会のどのような「課題」を解決するのかを記載してください。</a:t>
            </a:r>
            <a:endParaRPr lang="en-US" altLang="ja-JP" sz="2000" dirty="0">
              <a:solidFill>
                <a:srgbClr val="0066FF"/>
              </a:solidFill>
            </a:endParaRPr>
          </a:p>
          <a:p>
            <a:pPr marL="285750" indent="-285750" algn="just">
              <a:lnSpc>
                <a:spcPct val="120000"/>
              </a:lnSpc>
              <a:buFont typeface="Wingdings" panose="05000000000000000000" pitchFamily="2" charset="2"/>
              <a:buChar char="l"/>
            </a:pPr>
            <a:r>
              <a:rPr lang="ja-JP" altLang="en-US" sz="2000" dirty="0">
                <a:solidFill>
                  <a:srgbClr val="0066FF"/>
                </a:solidFill>
              </a:rPr>
              <a:t>顧客や社会が抱える課題に関して、現状はどのように対処されているのか、また、顧客などへヒアリングを実施するなど、実際の事業活動に基づく検証が行われた上で課題把握ができているか、それら課題を解決する手段として適切かなど、</a:t>
            </a:r>
            <a:r>
              <a:rPr lang="en-US" altLang="ja-JP" sz="2000" dirty="0">
                <a:solidFill>
                  <a:srgbClr val="0066FF"/>
                </a:solidFill>
              </a:rPr>
              <a:t>PMF</a:t>
            </a:r>
            <a:r>
              <a:rPr lang="ja-JP" altLang="en-US" sz="2000" dirty="0">
                <a:solidFill>
                  <a:srgbClr val="0066FF"/>
                </a:solidFill>
              </a:rPr>
              <a:t>達成の上でのビジネスモデルを構想しているかが重要となります。</a:t>
            </a:r>
            <a:endParaRPr lang="en-US" altLang="ja-JP" sz="2000" dirty="0">
              <a:solidFill>
                <a:srgbClr val="0066FF"/>
              </a:solidFill>
            </a:endParaRPr>
          </a:p>
        </p:txBody>
      </p:sp>
    </p:spTree>
    <p:extLst>
      <p:ext uri="{BB962C8B-B14F-4D97-AF65-F5344CB8AC3E}">
        <p14:creationId xmlns:p14="http://schemas.microsoft.com/office/powerpoint/2010/main" val="1251233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A809F234-B6E2-4946-94FF-DCF496C37159}" type="slidenum">
              <a:rPr lang="ja-JP" altLang="en-US" smtClean="0"/>
              <a:pPr/>
              <a:t>4</a:t>
            </a:fld>
            <a:endParaRPr lang="ja-JP" altLang="en-US"/>
          </a:p>
        </p:txBody>
      </p:sp>
      <p:sp>
        <p:nvSpPr>
          <p:cNvPr id="4" name="テキスト ボックス 3">
            <a:extLst>
              <a:ext uri="{FF2B5EF4-FFF2-40B4-BE49-F238E27FC236}">
                <a16:creationId xmlns:a16="http://schemas.microsoft.com/office/drawing/2014/main" id="{C84E4973-290E-108F-0DA6-4A399D8CDD6F}"/>
              </a:ext>
            </a:extLst>
          </p:cNvPr>
          <p:cNvSpPr txBox="1"/>
          <p:nvPr/>
        </p:nvSpPr>
        <p:spPr>
          <a:xfrm>
            <a:off x="1316290" y="36000"/>
            <a:ext cx="1455207"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技術シーズ</a:t>
            </a:r>
          </a:p>
        </p:txBody>
      </p:sp>
      <p:sp>
        <p:nvSpPr>
          <p:cNvPr id="5" name="テキスト ボックス 4">
            <a:extLst>
              <a:ext uri="{FF2B5EF4-FFF2-40B4-BE49-F238E27FC236}">
                <a16:creationId xmlns:a16="http://schemas.microsoft.com/office/drawing/2014/main" id="{CDF7573A-7855-DA0A-026E-45DC24EB8C31}"/>
              </a:ext>
            </a:extLst>
          </p:cNvPr>
          <p:cNvSpPr txBox="1"/>
          <p:nvPr/>
        </p:nvSpPr>
        <p:spPr>
          <a:xfrm>
            <a:off x="813390" y="741647"/>
            <a:ext cx="8218967" cy="1514261"/>
          </a:xfrm>
          <a:prstGeom prst="rect">
            <a:avLst/>
          </a:prstGeom>
          <a:noFill/>
          <a:ln>
            <a:solidFill>
              <a:srgbClr val="0066FF"/>
            </a:solidFill>
            <a:prstDash val="dash"/>
          </a:ln>
        </p:spPr>
        <p:txBody>
          <a:bodyPr wrap="square" rtlCol="0">
            <a:spAutoFit/>
          </a:bodyPr>
          <a:lstStyle/>
          <a:p>
            <a:pPr marL="285750" indent="-285750" algn="just">
              <a:lnSpc>
                <a:spcPct val="120000"/>
              </a:lnSpc>
              <a:buFont typeface="Wingdings" panose="05000000000000000000" pitchFamily="2" charset="2"/>
              <a:buChar char="l"/>
            </a:pPr>
            <a:r>
              <a:rPr lang="ja-JP" altLang="en-US" sz="2000" dirty="0">
                <a:solidFill>
                  <a:srgbClr val="0066FF"/>
                </a:solidFill>
              </a:rPr>
              <a:t>顧客の課題解決手段として技術シーズについて、これまでの研究開発の進捗状況も含め説明してください。</a:t>
            </a:r>
            <a:endParaRPr lang="en-US" altLang="ja-JP" sz="2000" dirty="0">
              <a:solidFill>
                <a:srgbClr val="0066FF"/>
              </a:solidFill>
            </a:endParaRPr>
          </a:p>
          <a:p>
            <a:pPr marL="285750" indent="-285750" algn="just">
              <a:lnSpc>
                <a:spcPct val="120000"/>
              </a:lnSpc>
              <a:buFont typeface="Wingdings" panose="05000000000000000000" pitchFamily="2" charset="2"/>
              <a:buChar char="l"/>
            </a:pPr>
            <a:r>
              <a:rPr lang="ja-JP" altLang="en-US" sz="2000" dirty="0">
                <a:solidFill>
                  <a:srgbClr val="0066FF"/>
                </a:solidFill>
              </a:rPr>
              <a:t>その際、技術シーズに関して、類似技術、先行技術に対する革新性、競合優位性を示してください。</a:t>
            </a:r>
            <a:endParaRPr lang="en-US" altLang="ja-JP" sz="2000" dirty="0">
              <a:solidFill>
                <a:srgbClr val="0066FF"/>
              </a:solidFill>
            </a:endParaRPr>
          </a:p>
        </p:txBody>
      </p:sp>
    </p:spTree>
    <p:extLst>
      <p:ext uri="{BB962C8B-B14F-4D97-AF65-F5344CB8AC3E}">
        <p14:creationId xmlns:p14="http://schemas.microsoft.com/office/powerpoint/2010/main" val="2928121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A809F234-B6E2-4946-94FF-DCF496C37159}" type="slidenum">
              <a:rPr lang="ja-JP" altLang="en-US" smtClean="0"/>
              <a:pPr/>
              <a:t>5</a:t>
            </a:fld>
            <a:endParaRPr lang="ja-JP" altLang="en-US"/>
          </a:p>
        </p:txBody>
      </p:sp>
      <p:sp>
        <p:nvSpPr>
          <p:cNvPr id="4" name="テキスト ボックス 3">
            <a:extLst>
              <a:ext uri="{FF2B5EF4-FFF2-40B4-BE49-F238E27FC236}">
                <a16:creationId xmlns:a16="http://schemas.microsoft.com/office/drawing/2014/main" id="{C84E4973-290E-108F-0DA6-4A399D8CDD6F}"/>
              </a:ext>
            </a:extLst>
          </p:cNvPr>
          <p:cNvSpPr txBox="1"/>
          <p:nvPr/>
        </p:nvSpPr>
        <p:spPr>
          <a:xfrm>
            <a:off x="1316290" y="36000"/>
            <a:ext cx="1495281"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知的財産権</a:t>
            </a:r>
          </a:p>
        </p:txBody>
      </p:sp>
      <p:sp>
        <p:nvSpPr>
          <p:cNvPr id="5" name="テキスト ボックス 4">
            <a:extLst>
              <a:ext uri="{FF2B5EF4-FFF2-40B4-BE49-F238E27FC236}">
                <a16:creationId xmlns:a16="http://schemas.microsoft.com/office/drawing/2014/main" id="{CDF7573A-7855-DA0A-026E-45DC24EB8C31}"/>
              </a:ext>
            </a:extLst>
          </p:cNvPr>
          <p:cNvSpPr txBox="1"/>
          <p:nvPr/>
        </p:nvSpPr>
        <p:spPr>
          <a:xfrm>
            <a:off x="813390" y="741647"/>
            <a:ext cx="8357191" cy="2252924"/>
          </a:xfrm>
          <a:prstGeom prst="rect">
            <a:avLst/>
          </a:prstGeom>
          <a:noFill/>
          <a:ln>
            <a:solidFill>
              <a:srgbClr val="0066FF"/>
            </a:solidFill>
            <a:prstDash val="dash"/>
          </a:ln>
        </p:spPr>
        <p:txBody>
          <a:bodyPr wrap="square" rtlCol="0">
            <a:spAutoFit/>
          </a:bodyPr>
          <a:lstStyle/>
          <a:p>
            <a:pPr marL="285750" indent="-285750" algn="just">
              <a:lnSpc>
                <a:spcPct val="120000"/>
              </a:lnSpc>
              <a:buFont typeface="Wingdings" panose="05000000000000000000" pitchFamily="2" charset="2"/>
              <a:buChar char="l"/>
            </a:pPr>
            <a:r>
              <a:rPr lang="ja-JP" altLang="en-US" sz="2000" dirty="0">
                <a:solidFill>
                  <a:srgbClr val="0066FF"/>
                </a:solidFill>
              </a:rPr>
              <a:t>研究開発課題における基本特許やノウハウなど知的財産の獲得状況（周辺特許を含む）を記載してください。ただし、情報の秘匿性の観点から、公開できる内容のみの記載でけっこうです。</a:t>
            </a:r>
            <a:endParaRPr lang="en-US" altLang="ja-JP" sz="2000" dirty="0">
              <a:solidFill>
                <a:srgbClr val="0066FF"/>
              </a:solidFill>
            </a:endParaRPr>
          </a:p>
          <a:p>
            <a:pPr marL="285750" indent="-285750" algn="just">
              <a:lnSpc>
                <a:spcPct val="120000"/>
              </a:lnSpc>
              <a:buFont typeface="Wingdings" panose="05000000000000000000" pitchFamily="2" charset="2"/>
              <a:buChar char="l"/>
            </a:pPr>
            <a:r>
              <a:rPr lang="ja-JP" altLang="en-US" sz="2000" dirty="0">
                <a:solidFill>
                  <a:srgbClr val="0066FF"/>
                </a:solidFill>
              </a:rPr>
              <a:t>また、事業化に向けての知財戦略についても記載してください。特に、申請時点で知的財産を獲得していない場合は、知財獲得に向けた明確な方向性を記載するようにしてください。</a:t>
            </a:r>
            <a:endParaRPr lang="en-US" altLang="ja-JP" sz="2000" dirty="0">
              <a:solidFill>
                <a:srgbClr val="0066FF"/>
              </a:solidFill>
            </a:endParaRPr>
          </a:p>
        </p:txBody>
      </p:sp>
    </p:spTree>
    <p:extLst>
      <p:ext uri="{BB962C8B-B14F-4D97-AF65-F5344CB8AC3E}">
        <p14:creationId xmlns:p14="http://schemas.microsoft.com/office/powerpoint/2010/main" val="2096217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A809F234-B6E2-4946-94FF-DCF496C37159}" type="slidenum">
              <a:rPr lang="ja-JP" altLang="en-US" smtClean="0"/>
              <a:pPr/>
              <a:t>6</a:t>
            </a:fld>
            <a:endParaRPr lang="ja-JP" altLang="en-US"/>
          </a:p>
        </p:txBody>
      </p:sp>
      <p:sp>
        <p:nvSpPr>
          <p:cNvPr id="4" name="テキスト ボックス 3">
            <a:extLst>
              <a:ext uri="{FF2B5EF4-FFF2-40B4-BE49-F238E27FC236}">
                <a16:creationId xmlns:a16="http://schemas.microsoft.com/office/drawing/2014/main" id="{C84E4973-290E-108F-0DA6-4A399D8CDD6F}"/>
              </a:ext>
            </a:extLst>
          </p:cNvPr>
          <p:cNvSpPr txBox="1"/>
          <p:nvPr/>
        </p:nvSpPr>
        <p:spPr>
          <a:xfrm>
            <a:off x="1316290" y="36000"/>
            <a:ext cx="1757404"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市場性の評価</a:t>
            </a:r>
          </a:p>
        </p:txBody>
      </p:sp>
      <p:sp>
        <p:nvSpPr>
          <p:cNvPr id="5" name="テキスト ボックス 4">
            <a:extLst>
              <a:ext uri="{FF2B5EF4-FFF2-40B4-BE49-F238E27FC236}">
                <a16:creationId xmlns:a16="http://schemas.microsoft.com/office/drawing/2014/main" id="{CDF7573A-7855-DA0A-026E-45DC24EB8C31}"/>
              </a:ext>
            </a:extLst>
          </p:cNvPr>
          <p:cNvSpPr txBox="1"/>
          <p:nvPr/>
        </p:nvSpPr>
        <p:spPr>
          <a:xfrm>
            <a:off x="813390" y="741647"/>
            <a:ext cx="8357191" cy="1883593"/>
          </a:xfrm>
          <a:prstGeom prst="rect">
            <a:avLst/>
          </a:prstGeom>
          <a:noFill/>
          <a:ln>
            <a:solidFill>
              <a:srgbClr val="0066FF"/>
            </a:solidFill>
            <a:prstDash val="dash"/>
          </a:ln>
        </p:spPr>
        <p:txBody>
          <a:bodyPr wrap="square" rtlCol="0">
            <a:spAutoFit/>
          </a:bodyPr>
          <a:lstStyle/>
          <a:p>
            <a:pPr marL="285750" indent="-285750" algn="just">
              <a:lnSpc>
                <a:spcPct val="120000"/>
              </a:lnSpc>
              <a:buFont typeface="Wingdings" panose="05000000000000000000" pitchFamily="2" charset="2"/>
              <a:buChar char="l"/>
            </a:pPr>
            <a:r>
              <a:rPr lang="ja-JP" altLang="en-US" sz="2000" dirty="0">
                <a:solidFill>
                  <a:srgbClr val="0066FF"/>
                </a:solidFill>
              </a:rPr>
              <a:t>設立するスタートアップがマーケットインする市場について、「市場ニーズ」、「市場規模」、および「市場の成長性」の観点から市場性を説明してください。</a:t>
            </a:r>
            <a:endParaRPr lang="en-US" altLang="ja-JP" sz="2000" dirty="0">
              <a:solidFill>
                <a:srgbClr val="0066FF"/>
              </a:solidFill>
            </a:endParaRPr>
          </a:p>
          <a:p>
            <a:pPr marL="285750" indent="-285750" algn="just">
              <a:lnSpc>
                <a:spcPct val="120000"/>
              </a:lnSpc>
              <a:buFont typeface="Wingdings" panose="05000000000000000000" pitchFamily="2" charset="2"/>
              <a:buChar char="l"/>
            </a:pPr>
            <a:r>
              <a:rPr lang="ja-JP" altLang="en-US" sz="2000" dirty="0">
                <a:solidFill>
                  <a:srgbClr val="0066FF"/>
                </a:solidFill>
              </a:rPr>
              <a:t>地域社会課題解決型プロジェクトではない場合、市場性については国内のみにとどまらず、海外市場についても言及してください。</a:t>
            </a:r>
            <a:endParaRPr lang="en-US" altLang="ja-JP" sz="2000" dirty="0">
              <a:solidFill>
                <a:srgbClr val="0066FF"/>
              </a:solidFill>
            </a:endParaRPr>
          </a:p>
        </p:txBody>
      </p:sp>
    </p:spTree>
    <p:extLst>
      <p:ext uri="{BB962C8B-B14F-4D97-AF65-F5344CB8AC3E}">
        <p14:creationId xmlns:p14="http://schemas.microsoft.com/office/powerpoint/2010/main" val="3201860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A809F234-B6E2-4946-94FF-DCF496C37159}" type="slidenum">
              <a:rPr lang="ja-JP" altLang="en-US" smtClean="0"/>
              <a:pPr/>
              <a:t>7</a:t>
            </a:fld>
            <a:endParaRPr lang="ja-JP" altLang="en-US"/>
          </a:p>
        </p:txBody>
      </p:sp>
      <p:sp>
        <p:nvSpPr>
          <p:cNvPr id="4" name="テキスト ボックス 3">
            <a:extLst>
              <a:ext uri="{FF2B5EF4-FFF2-40B4-BE49-F238E27FC236}">
                <a16:creationId xmlns:a16="http://schemas.microsoft.com/office/drawing/2014/main" id="{C84E4973-290E-108F-0DA6-4A399D8CDD6F}"/>
              </a:ext>
            </a:extLst>
          </p:cNvPr>
          <p:cNvSpPr txBox="1"/>
          <p:nvPr/>
        </p:nvSpPr>
        <p:spPr>
          <a:xfrm>
            <a:off x="1316290" y="36000"/>
            <a:ext cx="1757404"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事業性の評価</a:t>
            </a:r>
          </a:p>
        </p:txBody>
      </p:sp>
      <p:sp>
        <p:nvSpPr>
          <p:cNvPr id="5" name="テキスト ボックス 4">
            <a:extLst>
              <a:ext uri="{FF2B5EF4-FFF2-40B4-BE49-F238E27FC236}">
                <a16:creationId xmlns:a16="http://schemas.microsoft.com/office/drawing/2014/main" id="{CDF7573A-7855-DA0A-026E-45DC24EB8C31}"/>
              </a:ext>
            </a:extLst>
          </p:cNvPr>
          <p:cNvSpPr txBox="1"/>
          <p:nvPr/>
        </p:nvSpPr>
        <p:spPr>
          <a:xfrm>
            <a:off x="813390" y="741647"/>
            <a:ext cx="8357191" cy="1144929"/>
          </a:xfrm>
          <a:prstGeom prst="rect">
            <a:avLst/>
          </a:prstGeom>
          <a:noFill/>
          <a:ln>
            <a:solidFill>
              <a:srgbClr val="0066FF"/>
            </a:solidFill>
            <a:prstDash val="dash"/>
          </a:ln>
        </p:spPr>
        <p:txBody>
          <a:bodyPr wrap="square" rtlCol="0">
            <a:spAutoFit/>
          </a:bodyPr>
          <a:lstStyle/>
          <a:p>
            <a:pPr marL="285750" indent="-285750" algn="just">
              <a:lnSpc>
                <a:spcPct val="120000"/>
              </a:lnSpc>
              <a:buFont typeface="Wingdings" panose="05000000000000000000" pitchFamily="2" charset="2"/>
              <a:buChar char="l"/>
            </a:pPr>
            <a:r>
              <a:rPr lang="ja-JP" altLang="en-US" sz="2000" dirty="0">
                <a:solidFill>
                  <a:srgbClr val="0066FF"/>
                </a:solidFill>
              </a:rPr>
              <a:t>前項で記載した市場について、設立するスタートアップが獲得をめざすシェア（売上規模）、事業の成長性、および競合先に対する優位性等、事業性について説明してください。</a:t>
            </a:r>
            <a:endParaRPr lang="en-US" altLang="ja-JP" sz="2000" dirty="0">
              <a:solidFill>
                <a:srgbClr val="FF0000"/>
              </a:solidFill>
              <a:highlight>
                <a:srgbClr val="FFFF00"/>
              </a:highlight>
            </a:endParaRPr>
          </a:p>
        </p:txBody>
      </p:sp>
    </p:spTree>
    <p:extLst>
      <p:ext uri="{BB962C8B-B14F-4D97-AF65-F5344CB8AC3E}">
        <p14:creationId xmlns:p14="http://schemas.microsoft.com/office/powerpoint/2010/main" val="1247036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A809F234-B6E2-4946-94FF-DCF496C37159}" type="slidenum">
              <a:rPr lang="ja-JP" altLang="en-US" smtClean="0"/>
              <a:pPr/>
              <a:t>8</a:t>
            </a:fld>
            <a:endParaRPr lang="ja-JP" altLang="en-US"/>
          </a:p>
        </p:txBody>
      </p:sp>
      <p:sp>
        <p:nvSpPr>
          <p:cNvPr id="4" name="テキスト ボックス 3">
            <a:extLst>
              <a:ext uri="{FF2B5EF4-FFF2-40B4-BE49-F238E27FC236}">
                <a16:creationId xmlns:a16="http://schemas.microsoft.com/office/drawing/2014/main" id="{C84E4973-290E-108F-0DA6-4A399D8CDD6F}"/>
              </a:ext>
            </a:extLst>
          </p:cNvPr>
          <p:cNvSpPr txBox="1"/>
          <p:nvPr/>
        </p:nvSpPr>
        <p:spPr>
          <a:xfrm>
            <a:off x="1316290" y="36000"/>
            <a:ext cx="2652008"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ビジネスロードマップ</a:t>
            </a:r>
          </a:p>
        </p:txBody>
      </p:sp>
      <p:sp>
        <p:nvSpPr>
          <p:cNvPr id="5" name="テキスト ボックス 4">
            <a:extLst>
              <a:ext uri="{FF2B5EF4-FFF2-40B4-BE49-F238E27FC236}">
                <a16:creationId xmlns:a16="http://schemas.microsoft.com/office/drawing/2014/main" id="{CDF7573A-7855-DA0A-026E-45DC24EB8C31}"/>
              </a:ext>
            </a:extLst>
          </p:cNvPr>
          <p:cNvSpPr txBox="1"/>
          <p:nvPr/>
        </p:nvSpPr>
        <p:spPr>
          <a:xfrm>
            <a:off x="813390" y="741647"/>
            <a:ext cx="8357191" cy="1514261"/>
          </a:xfrm>
          <a:prstGeom prst="rect">
            <a:avLst/>
          </a:prstGeom>
          <a:noFill/>
          <a:ln>
            <a:solidFill>
              <a:srgbClr val="0066FF"/>
            </a:solidFill>
            <a:prstDash val="dash"/>
          </a:ln>
        </p:spPr>
        <p:txBody>
          <a:bodyPr wrap="square" rtlCol="0">
            <a:spAutoFit/>
          </a:bodyPr>
          <a:lstStyle/>
          <a:p>
            <a:pPr marL="285750" indent="-285750" algn="just">
              <a:lnSpc>
                <a:spcPct val="120000"/>
              </a:lnSpc>
              <a:buFont typeface="Wingdings" panose="05000000000000000000" pitchFamily="2" charset="2"/>
              <a:buChar char="l"/>
            </a:pPr>
            <a:r>
              <a:rPr lang="ja-JP" altLang="en-US" sz="2000" dirty="0">
                <a:solidFill>
                  <a:srgbClr val="0066FF"/>
                </a:solidFill>
              </a:rPr>
              <a:t>研究開発課題から創出される事業に関して、ビジネスロードマップを示してください。</a:t>
            </a:r>
            <a:endParaRPr lang="en-US" altLang="ja-JP" sz="2000" dirty="0">
              <a:solidFill>
                <a:srgbClr val="0066FF"/>
              </a:solidFill>
            </a:endParaRPr>
          </a:p>
          <a:p>
            <a:pPr marL="285750" indent="-285750" algn="just">
              <a:lnSpc>
                <a:spcPct val="120000"/>
              </a:lnSpc>
              <a:buFont typeface="Wingdings" panose="05000000000000000000" pitchFamily="2" charset="2"/>
              <a:buChar char="l"/>
            </a:pPr>
            <a:r>
              <a:rPr lang="ja-JP" altLang="en-US" sz="2000" dirty="0">
                <a:solidFill>
                  <a:srgbClr val="0066FF"/>
                </a:solidFill>
              </a:rPr>
              <a:t>その際、起業時、ステージごとの資金調達額や、上市までのスケジュールも記載してください。</a:t>
            </a:r>
            <a:endParaRPr lang="en-US" altLang="ja-JP" sz="2000" dirty="0">
              <a:solidFill>
                <a:srgbClr val="FF0000"/>
              </a:solidFill>
              <a:highlight>
                <a:srgbClr val="FFFF00"/>
              </a:highlight>
            </a:endParaRPr>
          </a:p>
        </p:txBody>
      </p:sp>
    </p:spTree>
    <p:extLst>
      <p:ext uri="{BB962C8B-B14F-4D97-AF65-F5344CB8AC3E}">
        <p14:creationId xmlns:p14="http://schemas.microsoft.com/office/powerpoint/2010/main" val="824467442"/>
      </p:ext>
    </p:extLst>
  </p:cSld>
  <p:clrMapOvr>
    <a:masterClrMapping/>
  </p:clrMapOvr>
</p:sld>
</file>

<file path=ppt/theme/theme1.xml><?xml version="1.0" encoding="utf-8"?>
<a:theme xmlns:a="http://schemas.openxmlformats.org/drawingml/2006/main" name="KSACカラー">
  <a:themeElements>
    <a:clrScheme name="KSAC_01">
      <a:dk1>
        <a:sysClr val="windowText" lastClr="000000"/>
      </a:dk1>
      <a:lt1>
        <a:sysClr val="window" lastClr="FFFFFF"/>
      </a:lt1>
      <a:dk2>
        <a:srgbClr val="212745"/>
      </a:dk2>
      <a:lt2>
        <a:srgbClr val="F2F2F2"/>
      </a:lt2>
      <a:accent1>
        <a:srgbClr val="00205B"/>
      </a:accent1>
      <a:accent2>
        <a:srgbClr val="164266"/>
      </a:accent2>
      <a:accent3>
        <a:srgbClr val="707070"/>
      </a:accent3>
      <a:accent4>
        <a:srgbClr val="A2A2A2"/>
      </a:accent4>
      <a:accent5>
        <a:srgbClr val="D9D9D9"/>
      </a:accent5>
      <a:accent6>
        <a:srgbClr val="FF0066"/>
      </a:accent6>
      <a:hlink>
        <a:srgbClr val="D5E3FF"/>
      </a:hlink>
      <a:folHlink>
        <a:srgbClr val="0055EE"/>
      </a:folHlink>
    </a:clrScheme>
    <a:fontScheme name="KSAC仕様ver.2">
      <a:majorFont>
        <a:latin typeface="BIZ UDPゴシック"/>
        <a:ea typeface="BIZ UDPゴシック"/>
        <a:cs typeface=""/>
      </a:majorFont>
      <a:minorFont>
        <a:latin typeface="BIZ UDPゴシック"/>
        <a:ea typeface="BIZ UDP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SACカラー" id="{96F104B1-E583-4F4E-A387-C9E6BBDBE4B6}" vid="{6C693170-7512-4F1C-A5B3-2BBF1759F00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4BA14B4099A394AAC4D8111EEA34BAE" ma:contentTypeVersion="4" ma:contentTypeDescription="新しいドキュメントを作成します。" ma:contentTypeScope="" ma:versionID="909a58047ccbcc9cf3a360ccc2db8252">
  <xsd:schema xmlns:xsd="http://www.w3.org/2001/XMLSchema" xmlns:xs="http://www.w3.org/2001/XMLSchema" xmlns:p="http://schemas.microsoft.com/office/2006/metadata/properties" xmlns:ns3="b9492914-af33-4222-a9e9-96fdd648064a" targetNamespace="http://schemas.microsoft.com/office/2006/metadata/properties" ma:root="true" ma:fieldsID="98eeaaabee29628be12724446bf115a0" ns3:_="">
    <xsd:import namespace="b9492914-af33-4222-a9e9-96fdd648064a"/>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492914-af33-4222-a9e9-96fdd648064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9FA6DCD-9B3E-4C8B-8108-6E20225F5C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9492914-af33-4222-a9e9-96fdd64806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5F72882-4368-481F-AA89-3C531FB1051A}">
  <ds:schemaRefs>
    <ds:schemaRef ds:uri="http://schemas.microsoft.com/sharepoint/v3/contenttype/forms"/>
  </ds:schemaRefs>
</ds:datastoreItem>
</file>

<file path=customXml/itemProps3.xml><?xml version="1.0" encoding="utf-8"?>
<ds:datastoreItem xmlns:ds="http://schemas.openxmlformats.org/officeDocument/2006/customXml" ds:itemID="{1ED89699-B9E7-410E-B74F-3EB2467EA353}">
  <ds:schemaRefs>
    <ds:schemaRef ds:uri="http://schemas.openxmlformats.org/package/2006/metadata/core-properties"/>
    <ds:schemaRef ds:uri="http://schemas.microsoft.com/office/infopath/2007/PartnerControls"/>
    <ds:schemaRef ds:uri="http://purl.org/dc/dcmitype/"/>
    <ds:schemaRef ds:uri="http://www.w3.org/XML/1998/namespace"/>
    <ds:schemaRef ds:uri="http://schemas.microsoft.com/office/2006/metadata/properties"/>
    <ds:schemaRef ds:uri="http://schemas.microsoft.com/office/2006/documentManagement/types"/>
    <ds:schemaRef ds:uri="http://purl.org/dc/elements/1.1/"/>
    <ds:schemaRef ds:uri="b9492914-af33-4222-a9e9-96fdd648064a"/>
    <ds:schemaRef ds:uri="http://purl.org/dc/terms/"/>
  </ds:schemaRefs>
</ds:datastoreItem>
</file>

<file path=docProps/app.xml><?xml version="1.0" encoding="utf-8"?>
<Properties xmlns="http://schemas.openxmlformats.org/officeDocument/2006/extended-properties" xmlns:vt="http://schemas.openxmlformats.org/officeDocument/2006/docPropsVTypes">
  <Template>KSACカラー</Template>
  <TotalTime>24553</TotalTime>
  <Words>903</Words>
  <Application>Microsoft Office PowerPoint</Application>
  <PresentationFormat>A4 210 x 297 mm</PresentationFormat>
  <Paragraphs>83</Paragraphs>
  <Slides>13</Slides>
  <Notes>11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13</vt:i4>
      </vt:variant>
    </vt:vector>
  </HeadingPairs>
  <TitlesOfParts>
    <vt:vector size="20" baseType="lpstr">
      <vt:lpstr>BIZ UDPゴシック</vt:lpstr>
      <vt:lpstr>Meiryo UI</vt:lpstr>
      <vt:lpstr>游ゴシック</vt:lpstr>
      <vt:lpstr>Arial</vt:lpstr>
      <vt:lpstr>Arial Narrow</vt:lpstr>
      <vt:lpstr>Wingdings</vt:lpstr>
      <vt:lpstr>KSACカラー</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KSAC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面接審査資料</dc:title>
  <dc:creator>野崎 麻衣</dc:creator>
  <cp:lastModifiedBy>松本 有美</cp:lastModifiedBy>
  <cp:revision>6</cp:revision>
  <cp:lastPrinted>2024-02-27T01:45:52Z</cp:lastPrinted>
  <dcterms:created xsi:type="dcterms:W3CDTF">2021-08-25T03:36:23Z</dcterms:created>
  <dcterms:modified xsi:type="dcterms:W3CDTF">2025-09-11T03:27:17Z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0x01010064BA14B4099A394AAC4D8111EEA34BAE</vt:lpwstr>
  </property>
</Properties>
</file>